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2" r:id="rId2"/>
  </p:sldMasterIdLst>
  <p:notesMasterIdLst>
    <p:notesMasterId r:id="rId178"/>
  </p:notesMasterIdLst>
  <p:handoutMasterIdLst>
    <p:handoutMasterId r:id="rId179"/>
  </p:handoutMasterIdLst>
  <p:sldIdLst>
    <p:sldId id="544" r:id="rId3"/>
    <p:sldId id="263" r:id="rId4"/>
    <p:sldId id="545" r:id="rId5"/>
    <p:sldId id="264" r:id="rId6"/>
    <p:sldId id="265" r:id="rId7"/>
    <p:sldId id="546" r:id="rId8"/>
    <p:sldId id="414" r:id="rId9"/>
    <p:sldId id="547" r:id="rId10"/>
    <p:sldId id="548" r:id="rId11"/>
    <p:sldId id="549" r:id="rId12"/>
    <p:sldId id="415" r:id="rId13"/>
    <p:sldId id="417" r:id="rId14"/>
    <p:sldId id="420" r:id="rId15"/>
    <p:sldId id="421" r:id="rId16"/>
    <p:sldId id="435" r:id="rId17"/>
    <p:sldId id="422" r:id="rId18"/>
    <p:sldId id="418" r:id="rId19"/>
    <p:sldId id="423" r:id="rId20"/>
    <p:sldId id="424" r:id="rId21"/>
    <p:sldId id="425" r:id="rId22"/>
    <p:sldId id="434" r:id="rId23"/>
    <p:sldId id="426" r:id="rId24"/>
    <p:sldId id="427" r:id="rId25"/>
    <p:sldId id="645" r:id="rId26"/>
    <p:sldId id="419" r:id="rId27"/>
    <p:sldId id="429" r:id="rId28"/>
    <p:sldId id="416" r:id="rId29"/>
    <p:sldId id="428" r:id="rId30"/>
    <p:sldId id="430" r:id="rId31"/>
    <p:sldId id="431" r:id="rId32"/>
    <p:sldId id="432" r:id="rId33"/>
    <p:sldId id="436" r:id="rId34"/>
    <p:sldId id="433" r:id="rId35"/>
    <p:sldId id="437" r:id="rId36"/>
    <p:sldId id="438" r:id="rId37"/>
    <p:sldId id="655" r:id="rId38"/>
    <p:sldId id="444" r:id="rId39"/>
    <p:sldId id="445" r:id="rId40"/>
    <p:sldId id="439" r:id="rId41"/>
    <p:sldId id="646" r:id="rId42"/>
    <p:sldId id="440" r:id="rId43"/>
    <p:sldId id="446" r:id="rId44"/>
    <p:sldId id="447" r:id="rId45"/>
    <p:sldId id="647" r:id="rId46"/>
    <p:sldId id="648" r:id="rId47"/>
    <p:sldId id="649" r:id="rId48"/>
    <p:sldId id="441" r:id="rId49"/>
    <p:sldId id="448" r:id="rId50"/>
    <p:sldId id="449" r:id="rId51"/>
    <p:sldId id="450" r:id="rId52"/>
    <p:sldId id="451" r:id="rId53"/>
    <p:sldId id="442" r:id="rId54"/>
    <p:sldId id="452" r:id="rId55"/>
    <p:sldId id="453" r:id="rId56"/>
    <p:sldId id="443" r:id="rId57"/>
    <p:sldId id="454" r:id="rId58"/>
    <p:sldId id="550" r:id="rId59"/>
    <p:sldId id="551" r:id="rId60"/>
    <p:sldId id="552" r:id="rId61"/>
    <p:sldId id="467" r:id="rId62"/>
    <p:sldId id="481" r:id="rId63"/>
    <p:sldId id="468" r:id="rId64"/>
    <p:sldId id="565" r:id="rId65"/>
    <p:sldId id="469" r:id="rId66"/>
    <p:sldId id="470" r:id="rId67"/>
    <p:sldId id="472" r:id="rId68"/>
    <p:sldId id="566" r:id="rId69"/>
    <p:sldId id="567" r:id="rId70"/>
    <p:sldId id="568" r:id="rId71"/>
    <p:sldId id="569" r:id="rId72"/>
    <p:sldId id="570" r:id="rId73"/>
    <p:sldId id="571" r:id="rId74"/>
    <p:sldId id="471" r:id="rId75"/>
    <p:sldId id="473" r:id="rId76"/>
    <p:sldId id="475" r:id="rId77"/>
    <p:sldId id="476" r:id="rId78"/>
    <p:sldId id="474" r:id="rId79"/>
    <p:sldId id="478" r:id="rId80"/>
    <p:sldId id="493" r:id="rId81"/>
    <p:sldId id="494" r:id="rId82"/>
    <p:sldId id="295" r:id="rId83"/>
    <p:sldId id="497" r:id="rId84"/>
    <p:sldId id="496" r:id="rId85"/>
    <p:sldId id="498" r:id="rId86"/>
    <p:sldId id="499" r:id="rId87"/>
    <p:sldId id="500" r:id="rId88"/>
    <p:sldId id="501" r:id="rId89"/>
    <p:sldId id="502" r:id="rId90"/>
    <p:sldId id="503" r:id="rId91"/>
    <p:sldId id="504" r:id="rId92"/>
    <p:sldId id="506" r:id="rId93"/>
    <p:sldId id="507" r:id="rId94"/>
    <p:sldId id="508" r:id="rId95"/>
    <p:sldId id="509" r:id="rId96"/>
    <p:sldId id="510" r:id="rId97"/>
    <p:sldId id="511" r:id="rId98"/>
    <p:sldId id="512" r:id="rId99"/>
    <p:sldId id="513" r:id="rId100"/>
    <p:sldId id="514" r:id="rId101"/>
    <p:sldId id="515" r:id="rId102"/>
    <p:sldId id="518" r:id="rId103"/>
    <p:sldId id="495" r:id="rId104"/>
    <p:sldId id="519" r:id="rId105"/>
    <p:sldId id="622" r:id="rId106"/>
    <p:sldId id="520" r:id="rId107"/>
    <p:sldId id="521" r:id="rId108"/>
    <p:sldId id="522" r:id="rId109"/>
    <p:sldId id="523" r:id="rId110"/>
    <p:sldId id="517" r:id="rId111"/>
    <p:sldId id="574" r:id="rId112"/>
    <p:sldId id="575" r:id="rId113"/>
    <p:sldId id="576" r:id="rId114"/>
    <p:sldId id="577" r:id="rId115"/>
    <p:sldId id="539" r:id="rId116"/>
    <p:sldId id="540" r:id="rId117"/>
    <p:sldId id="541" r:id="rId118"/>
    <p:sldId id="543" r:id="rId119"/>
    <p:sldId id="581" r:id="rId120"/>
    <p:sldId id="582" r:id="rId121"/>
    <p:sldId id="583" r:id="rId122"/>
    <p:sldId id="584" r:id="rId123"/>
    <p:sldId id="604" r:id="rId124"/>
    <p:sldId id="605" r:id="rId125"/>
    <p:sldId id="606" r:id="rId126"/>
    <p:sldId id="607" r:id="rId127"/>
    <p:sldId id="608" r:id="rId128"/>
    <p:sldId id="609" r:id="rId129"/>
    <p:sldId id="610" r:id="rId130"/>
    <p:sldId id="620" r:id="rId131"/>
    <p:sldId id="615" r:id="rId132"/>
    <p:sldId id="656" r:id="rId133"/>
    <p:sldId id="657" r:id="rId134"/>
    <p:sldId id="658" r:id="rId135"/>
    <p:sldId id="616" r:id="rId136"/>
    <p:sldId id="617" r:id="rId137"/>
    <p:sldId id="621" r:id="rId138"/>
    <p:sldId id="619" r:id="rId139"/>
    <p:sldId id="602" r:id="rId140"/>
    <p:sldId id="623" r:id="rId141"/>
    <p:sldId id="624" r:id="rId142"/>
    <p:sldId id="603" r:id="rId143"/>
    <p:sldId id="625" r:id="rId144"/>
    <p:sldId id="626" r:id="rId145"/>
    <p:sldId id="651" r:id="rId146"/>
    <p:sldId id="652" r:id="rId147"/>
    <p:sldId id="653" r:id="rId148"/>
    <p:sldId id="654" r:id="rId149"/>
    <p:sldId id="628" r:id="rId150"/>
    <p:sldId id="629" r:id="rId151"/>
    <p:sldId id="630" r:id="rId152"/>
    <p:sldId id="631" r:id="rId153"/>
    <p:sldId id="632" r:id="rId154"/>
    <p:sldId id="633" r:id="rId155"/>
    <p:sldId id="634" r:id="rId156"/>
    <p:sldId id="635" r:id="rId157"/>
    <p:sldId id="636" r:id="rId158"/>
    <p:sldId id="637" r:id="rId159"/>
    <p:sldId id="638" r:id="rId160"/>
    <p:sldId id="639" r:id="rId161"/>
    <p:sldId id="640" r:id="rId162"/>
    <p:sldId id="641" r:id="rId163"/>
    <p:sldId id="524" r:id="rId164"/>
    <p:sldId id="525" r:id="rId165"/>
    <p:sldId id="526" r:id="rId166"/>
    <p:sldId id="527" r:id="rId167"/>
    <p:sldId id="528" r:id="rId168"/>
    <p:sldId id="529" r:id="rId169"/>
    <p:sldId id="530" r:id="rId170"/>
    <p:sldId id="531" r:id="rId171"/>
    <p:sldId id="532" r:id="rId172"/>
    <p:sldId id="533" r:id="rId173"/>
    <p:sldId id="534" r:id="rId174"/>
    <p:sldId id="642" r:id="rId175"/>
    <p:sldId id="643" r:id="rId176"/>
    <p:sldId id="644" r:id="rId177"/>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yj" initials="l"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8000"/>
    <a:srgbClr val="FFFF00"/>
    <a:srgbClr val="00002E"/>
    <a:srgbClr val="000000"/>
    <a:srgbClr val="3333F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7" autoAdjust="0"/>
    <p:restoredTop sz="86381" autoAdjust="0"/>
  </p:normalViewPr>
  <p:slideViewPr>
    <p:cSldViewPr>
      <p:cViewPr varScale="1">
        <p:scale>
          <a:sx n="116" d="100"/>
          <a:sy n="116" d="100"/>
        </p:scale>
        <p:origin x="-1554" y="-10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_rels/viewProps.xml.rels><?xml version="1.0" encoding="UTF-8" standalone="yes"?>
<Relationships xmlns="http://schemas.openxmlformats.org/package/2006/relationships"><Relationship Id="rId1"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AB9D3B42-9F3F-4B2F-8A79-3FDBED69827F}" type="slidenum">
              <a:rPr lang="zh-CN" altLang="en-US"/>
              <a:pPr/>
              <a:t>‹#›</a:t>
            </a:fld>
            <a:endParaRPr lang="en-US" altLang="zh-CN"/>
          </a:p>
        </p:txBody>
      </p:sp>
    </p:spTree>
    <p:extLst>
      <p:ext uri="{BB962C8B-B14F-4D97-AF65-F5344CB8AC3E}">
        <p14:creationId xmlns:p14="http://schemas.microsoft.com/office/powerpoint/2010/main" val="4958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ABAF7EA3-597D-49DF-B511-346C52824AEA}" type="slidenum">
              <a:rPr lang="zh-CN" altLang="en-US"/>
              <a:pPr/>
              <a:t>‹#›</a:t>
            </a:fld>
            <a:endParaRPr lang="en-US" altLang="zh-CN"/>
          </a:p>
        </p:txBody>
      </p:sp>
    </p:spTree>
    <p:extLst>
      <p:ext uri="{BB962C8B-B14F-4D97-AF65-F5344CB8AC3E}">
        <p14:creationId xmlns:p14="http://schemas.microsoft.com/office/powerpoint/2010/main" val="28181638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9219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92195" name="Group 3"/>
          <p:cNvGrpSpPr>
            <a:grpSpLocks/>
          </p:cNvGrpSpPr>
          <p:nvPr/>
        </p:nvGrpSpPr>
        <p:grpSpPr bwMode="auto">
          <a:xfrm>
            <a:off x="0" y="38100"/>
            <a:ext cx="647700" cy="6769100"/>
            <a:chOff x="0" y="43"/>
            <a:chExt cx="5760" cy="4229"/>
          </a:xfrm>
        </p:grpSpPr>
        <p:sp>
          <p:nvSpPr>
            <p:cNvPr id="39219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pic>
        <p:nvPicPr>
          <p:cNvPr id="392302"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00255561"/>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26283264"/>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endParaRPr lang="zh-CN" altLang="en-US"/>
          </a:p>
        </p:txBody>
      </p:sp>
    </p:spTree>
    <p:extLst>
      <p:ext uri="{BB962C8B-B14F-4D97-AF65-F5344CB8AC3E}">
        <p14:creationId xmlns:p14="http://schemas.microsoft.com/office/powerpoint/2010/main" val="10728446"/>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2717475"/>
      </p:ext>
    </p:extLst>
  </p:cSld>
  <p:clrMapOvr>
    <a:masterClrMapping/>
  </p:clrMapOvr>
  <p:transition spd="slow">
    <p:random/>
    <p:sndAc>
      <p:stSnd>
        <p:snd r:embed="rId1" name="camera.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6632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572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90698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3083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0029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9683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6387465"/>
      </p:ext>
    </p:extLst>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996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81088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10383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96033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391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486689995"/>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20148947"/>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6773698"/>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69748345"/>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643900"/>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5745091"/>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33229670"/>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84"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171" name="Group 3"/>
          <p:cNvGrpSpPr>
            <a:grpSpLocks/>
          </p:cNvGrpSpPr>
          <p:nvPr/>
        </p:nvGrpSpPr>
        <p:grpSpPr bwMode="auto">
          <a:xfrm>
            <a:off x="0" y="38100"/>
            <a:ext cx="647700" cy="6769100"/>
            <a:chOff x="0" y="43"/>
            <a:chExt cx="5760" cy="4229"/>
          </a:xfrm>
        </p:grpSpPr>
        <p:sp>
          <p:nvSpPr>
            <p:cNvPr id="7172"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1"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4"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5"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0"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4"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0"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4"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4"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8"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1"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2"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3"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4"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5"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6"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7"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8"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9"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1"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2"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3"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4"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5"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6"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7"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8"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9"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dirty="0">
                <a:solidFill>
                  <a:srgbClr val="000000"/>
                </a:solidFill>
                <a:latin typeface="Arial" charset="0"/>
              </a:rPr>
              <a:t>《</a:t>
            </a:r>
            <a:r>
              <a:rPr lang="en-US" altLang="zh-CN" sz="1200" dirty="0">
                <a:solidFill>
                  <a:srgbClr val="000000"/>
                </a:solidFill>
                <a:latin typeface="Arial" charset="0"/>
              </a:rPr>
              <a:t>Computer </a:t>
            </a:r>
            <a:r>
              <a:rPr lang="en-US" altLang="zh-CN" sz="1200" dirty="0" smtClean="0">
                <a:solidFill>
                  <a:srgbClr val="000000"/>
                </a:solidFill>
                <a:latin typeface="Arial" charset="0"/>
              </a:rPr>
              <a:t>Networks》V6     </a:t>
            </a:r>
            <a:r>
              <a:rPr lang="zh-CN" altLang="en-US" sz="1200" dirty="0">
                <a:solidFill>
                  <a:srgbClr val="000000"/>
                </a:solidFill>
                <a:latin typeface="Arial" charset="0"/>
              </a:rPr>
              <a:t>（</a:t>
            </a:r>
            <a:fld id="{B77549C0-2969-486C-A62D-0F19EC7DC55D}" type="slidenum">
              <a:rPr lang="zh-CN" altLang="en-US" sz="1200">
                <a:solidFill>
                  <a:srgbClr val="000000"/>
                </a:solidFill>
                <a:latin typeface="Arial" charset="0"/>
              </a:rPr>
              <a:pPr>
                <a:lnSpc>
                  <a:spcPct val="85000"/>
                </a:lnSpc>
                <a:buClrTx/>
                <a:buFontTx/>
                <a:buNone/>
              </a:pPr>
              <a:t>‹#›</a:t>
            </a:fld>
            <a:r>
              <a:rPr lang="en-US" altLang="zh-CN" sz="1200" dirty="0">
                <a:solidFill>
                  <a:srgbClr val="000000"/>
                </a:solidFill>
                <a:latin typeface="Arial" charset="0"/>
              </a:rPr>
              <a:t>/</a:t>
            </a:r>
            <a:r>
              <a:rPr lang="en-US" altLang="zh-CN" sz="1200" dirty="0" smtClean="0">
                <a:solidFill>
                  <a:srgbClr val="000000"/>
                </a:solidFill>
                <a:latin typeface="Arial" charset="0"/>
              </a:rPr>
              <a:t>175</a:t>
            </a:r>
            <a:r>
              <a:rPr lang="zh-CN" altLang="en-US" sz="1200" dirty="0" smtClean="0">
                <a:solidFill>
                  <a:srgbClr val="000000"/>
                </a:solidFill>
                <a:latin typeface="Arial" charset="0"/>
              </a:rPr>
              <a:t>）</a:t>
            </a:r>
            <a:endParaRPr lang="zh-CN" altLang="en-US" sz="1200" dirty="0">
              <a:solidFill>
                <a:srgbClr val="000000"/>
              </a:solidFill>
              <a:latin typeface="Arial" charset="0"/>
            </a:endParaRP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a:solidFill>
                  <a:srgbClr val="000000"/>
                </a:solidFill>
              </a:rPr>
              <a:t>同济大学.电子与信息工程学院.计算机科学与工程系</a:t>
            </a:r>
          </a:p>
        </p:txBody>
      </p:sp>
      <p:pic>
        <p:nvPicPr>
          <p:cNvPr id="7287"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75" r:id="rId12"/>
    <p:sldLayoutId id="2147483676" r:id="rId13"/>
  </p:sldLayoutIdLst>
  <p:transition spd="slow">
    <p:random/>
    <p:sndAc>
      <p:stSnd>
        <p:snd r:embed="rId15" name="camera.wav"/>
      </p:stSnd>
    </p:sndAc>
  </p:transition>
  <p:timing>
    <p:tnLst>
      <p:par>
        <p:cTn id="1" dur="indefinite" restart="never" nodeType="tmRoot"/>
      </p:par>
    </p:tnLst>
  </p:timing>
  <p:txStyles>
    <p:titleStyle>
      <a:lvl1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slide" Target="slide3.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slide" Target="slide79.xml"/><Relationship Id="rId4" Type="http://schemas.openxmlformats.org/officeDocument/2006/relationships/slide" Target="slide60.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0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audio" Target="../media/audio1.wav"/><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79.xml"/><Relationship Id="rId5" Type="http://schemas.openxmlformats.org/officeDocument/2006/relationships/slide" Target="slide60.xml"/><Relationship Id="rId4" Type="http://schemas.openxmlformats.org/officeDocument/2006/relationships/slide" Target="slide2.xml"/><Relationship Id="rId9" Type="http://schemas.openxmlformats.org/officeDocument/2006/relationships/oleObject" Target="../embeddings/oleObject14.bin"/></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slide" Target="slide79.xml"/><Relationship Id="rId4" Type="http://schemas.openxmlformats.org/officeDocument/2006/relationships/slide" Target="slide60.xml"/></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2.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17.xml"/></Relationships>
</file>

<file path=ppt/slides/_rels/slide110.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audio" Target="../media/audio1.wav"/><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79.xml"/><Relationship Id="rId5" Type="http://schemas.openxmlformats.org/officeDocument/2006/relationships/slide" Target="slide60.xml"/><Relationship Id="rId4" Type="http://schemas.openxmlformats.org/officeDocument/2006/relationships/slide" Target="slide2.xml"/></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slide" Target="slide79.xml"/><Relationship Id="rId4" Type="http://schemas.openxmlformats.org/officeDocument/2006/relationships/slide" Target="slide60.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slide" Target="slide79.xml"/><Relationship Id="rId4" Type="http://schemas.openxmlformats.org/officeDocument/2006/relationships/slide" Target="slide60.xml"/></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11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4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1.xml"/><Relationship Id="rId5" Type="http://schemas.openxmlformats.org/officeDocument/2006/relationships/slide" Target="slide138.xml"/><Relationship Id="rId4" Type="http://schemas.openxmlformats.org/officeDocument/2006/relationships/slide" Target="slide119.xml"/></Relationships>
</file>

<file path=ppt/slides/_rels/slide119.xml.rels><?xml version="1.0" encoding="UTF-8" standalone="yes"?>
<Relationships xmlns="http://schemas.openxmlformats.org/package/2006/relationships"><Relationship Id="rId8" Type="http://schemas.openxmlformats.org/officeDocument/2006/relationships/slide" Target="slide134.xml"/><Relationship Id="rId3" Type="http://schemas.openxmlformats.org/officeDocument/2006/relationships/slide" Target="slide2.xml"/><Relationship Id="rId7" Type="http://schemas.openxmlformats.org/officeDocument/2006/relationships/slide" Target="slide13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120.xml"/><Relationship Id="rId4" Type="http://schemas.openxmlformats.org/officeDocument/2006/relationships/slide" Target="slide118.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3.xml"/></Relationships>
</file>

<file path=ppt/slides/_rels/slide120.xml.rels><?xml version="1.0" encoding="UTF-8" standalone="yes"?>
<Relationships xmlns="http://schemas.openxmlformats.org/package/2006/relationships"><Relationship Id="rId8" Type="http://schemas.openxmlformats.org/officeDocument/2006/relationships/slide" Target="slide126.xml"/><Relationship Id="rId3" Type="http://schemas.openxmlformats.org/officeDocument/2006/relationships/slide" Target="slide2.xml"/><Relationship Id="rId7" Type="http://schemas.openxmlformats.org/officeDocument/2006/relationships/slide" Target="slide1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1.xml"/><Relationship Id="rId5" Type="http://schemas.openxmlformats.org/officeDocument/2006/relationships/slide" Target="slide119.xml"/><Relationship Id="rId4" Type="http://schemas.openxmlformats.org/officeDocument/2006/relationships/slide" Target="slide118.xml"/><Relationship Id="rId9" Type="http://schemas.openxmlformats.org/officeDocument/2006/relationships/slide" Target="slide129.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2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2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7.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25.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 Target="slide2.xml"/><Relationship Id="rId7" Type="http://schemas.openxmlformats.org/officeDocument/2006/relationships/image" Target="../media/image37.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26.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slide" Target="slide2.xml"/><Relationship Id="rId7" Type="http://schemas.openxmlformats.org/officeDocument/2006/relationships/image" Target="../media/image36.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 Id="rId9" Type="http://schemas.openxmlformats.org/officeDocument/2006/relationships/image" Target="../media/image66.wmf"/></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audio" Target="../media/audio1.wav"/><Relationship Id="rId7" Type="http://schemas.openxmlformats.org/officeDocument/2006/relationships/slide" Target="slide120.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2.xml"/><Relationship Id="rId9" Type="http://schemas.openxmlformats.org/officeDocument/2006/relationships/image" Target="../media/image58.wmf"/></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9.xml"/><Relationship Id="rId4" Type="http://schemas.openxmlformats.org/officeDocument/2006/relationships/slide" Target="slide118.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119.xml"/><Relationship Id="rId4" Type="http://schemas.openxmlformats.org/officeDocument/2006/relationships/slide" Target="slide118.xml"/></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image" Target="../media/image68.emf"/><Relationship Id="rId5" Type="http://schemas.openxmlformats.org/officeDocument/2006/relationships/slide" Target="slide119.xml"/><Relationship Id="rId4" Type="http://schemas.openxmlformats.org/officeDocument/2006/relationships/slide" Target="slide118.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119.xml"/><Relationship Id="rId4" Type="http://schemas.openxmlformats.org/officeDocument/2006/relationships/slide" Target="slide118.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9.xml"/><Relationship Id="rId4" Type="http://schemas.openxmlformats.org/officeDocument/2006/relationships/slide" Target="slide118.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9.xml"/><Relationship Id="rId4" Type="http://schemas.openxmlformats.org/officeDocument/2006/relationships/slide" Target="slide118.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hyperlink" Target="http://www.cnnic.net.cn/index.htm" TargetMode="External"/><Relationship Id="rId5" Type="http://schemas.openxmlformats.org/officeDocument/2006/relationships/slide" Target="slide119.xml"/><Relationship Id="rId4" Type="http://schemas.openxmlformats.org/officeDocument/2006/relationships/slide" Target="slide118.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9.xml"/><Relationship Id="rId4" Type="http://schemas.openxmlformats.org/officeDocument/2006/relationships/slide" Target="slide118.xml"/></Relationships>
</file>

<file path=ppt/slides/_rels/slide137.xml.rels><?xml version="1.0" encoding="UTF-8" standalone="yes"?>
<Relationships xmlns="http://schemas.openxmlformats.org/package/2006/relationships"><Relationship Id="rId8" Type="http://schemas.openxmlformats.org/officeDocument/2006/relationships/hyperlink" Target="http://www.cstnet.net.cn/" TargetMode="External"/><Relationship Id="rId3" Type="http://schemas.openxmlformats.org/officeDocument/2006/relationships/hyperlink" Target="http://www.edu.cn/" TargetMode="External"/><Relationship Id="rId7" Type="http://schemas.openxmlformats.org/officeDocument/2006/relationships/image" Target="../media/image69.png"/><Relationship Id="rId12" Type="http://schemas.openxmlformats.org/officeDocument/2006/relationships/hyperlink" Target="http://www.internet2.edu/"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11" Type="http://schemas.openxmlformats.org/officeDocument/2006/relationships/hyperlink" Target="http://www.startap.net/" TargetMode="External"/><Relationship Id="rId5" Type="http://schemas.openxmlformats.org/officeDocument/2006/relationships/slide" Target="slide118.xml"/><Relationship Id="rId10" Type="http://schemas.openxmlformats.org/officeDocument/2006/relationships/hyperlink" Target="http://www.dragontap.net/" TargetMode="External"/><Relationship Id="rId4" Type="http://schemas.openxmlformats.org/officeDocument/2006/relationships/slide" Target="slide2.xml"/><Relationship Id="rId9" Type="http://schemas.openxmlformats.org/officeDocument/2006/relationships/hyperlink" Target="http://www.apan.net/" TargetMode="Externa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8.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slide" Target="slide118.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8.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8.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slide" Target="slide118.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slide" Target="slide118.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slide" Target="slide118.xml"/></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8.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slide" Target="slide118.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slide" Target="slide118.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3.xml"/><Relationship Id="rId5" Type="http://schemas.openxmlformats.org/officeDocument/2006/relationships/slide" Target="slide162.xml"/><Relationship Id="rId4" Type="http://schemas.openxmlformats.org/officeDocument/2006/relationships/slide" Target="slide149.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3.xml"/><Relationship Id="rId5" Type="http://schemas.openxmlformats.org/officeDocument/2006/relationships/slide" Target="slide150.xml"/><Relationship Id="rId4" Type="http://schemas.openxmlformats.org/officeDocument/2006/relationships/slide" Target="slide14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8.xml"/></Relationships>
</file>

<file path=ppt/slides/_rels/slide1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8.xml"/><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8.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2.xml"/><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2.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2.xml"/><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8.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8.xml"/></Relationships>
</file>

<file path=ppt/slides/_rels/slide158.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4.png"/><Relationship Id="rId9" Type="http://schemas.openxmlformats.org/officeDocument/2006/relationships/slide" Target="slide149.xml"/></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8.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3.xml"/></Relationships>
</file>

<file path=ppt/slides/_rels/slide16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audio" Target="../media/audio1.wav"/><Relationship Id="rId7"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slide" Target="slide149.xml"/><Relationship Id="rId5" Type="http://schemas.openxmlformats.org/officeDocument/2006/relationships/slide" Target="slide148.xml"/><Relationship Id="rId4" Type="http://schemas.openxmlformats.org/officeDocument/2006/relationships/slide" Target="slide2.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8.xml"/></Relationships>
</file>

<file path=ppt/slides/_rels/slide162.xml.rels><?xml version="1.0" encoding="UTF-8" standalone="yes"?>
<Relationships xmlns="http://schemas.openxmlformats.org/package/2006/relationships"><Relationship Id="rId8" Type="http://schemas.openxmlformats.org/officeDocument/2006/relationships/slide" Target="slide148.xml"/><Relationship Id="rId3" Type="http://schemas.openxmlformats.org/officeDocument/2006/relationships/slide" Target="slide163.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6.xml"/><Relationship Id="rId5" Type="http://schemas.openxmlformats.org/officeDocument/2006/relationships/slide" Target="slide165.xml"/><Relationship Id="rId4" Type="http://schemas.openxmlformats.org/officeDocument/2006/relationships/slide" Target="slide164.xml"/></Relationships>
</file>

<file path=ppt/slides/_rels/slide163.xml.rels><?xml version="1.0" encoding="UTF-8" standalone="yes"?>
<Relationships xmlns="http://schemas.openxmlformats.org/package/2006/relationships"><Relationship Id="rId3" Type="http://schemas.openxmlformats.org/officeDocument/2006/relationships/hyperlink" Target="http://www.itu.int/"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148.xml"/><Relationship Id="rId4" Type="http://schemas.openxmlformats.org/officeDocument/2006/relationships/slide" Target="slide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iso.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148.xml"/><Relationship Id="rId4" Type="http://schemas.openxmlformats.org/officeDocument/2006/relationships/slide" Target="slide2.xml"/></Relationships>
</file>

<file path=ppt/slides/_rels/slide165.xml.rels><?xml version="1.0" encoding="UTF-8" standalone="yes"?>
<Relationships xmlns="http://schemas.openxmlformats.org/package/2006/relationships"><Relationship Id="rId3" Type="http://schemas.openxmlformats.org/officeDocument/2006/relationships/hyperlink" Target="http://www.ieee802.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148.xml"/><Relationship Id="rId4" Type="http://schemas.openxmlformats.org/officeDocument/2006/relationships/slide" Target="slide2.xml"/></Relationships>
</file>

<file path=ppt/slides/_rels/slide166.xml.rels><?xml version="1.0" encoding="UTF-8" standalone="yes"?>
<Relationships xmlns="http://schemas.openxmlformats.org/package/2006/relationships"><Relationship Id="rId3" Type="http://schemas.openxmlformats.org/officeDocument/2006/relationships/hyperlink" Target="http://www.isoc.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148.xml"/><Relationship Id="rId4" Type="http://schemas.openxmlformats.org/officeDocument/2006/relationships/slide" Target="slide2.xml"/></Relationships>
</file>

<file path=ppt/slides/_rels/slide1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2.xml"/><Relationship Id="rId5" Type="http://schemas.openxmlformats.org/officeDocument/2006/relationships/slide" Target="slide148.xml"/><Relationship Id="rId4" Type="http://schemas.openxmlformats.org/officeDocument/2006/relationships/slide" Target="slide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62.xml"/><Relationship Id="rId4" Type="http://schemas.openxmlformats.org/officeDocument/2006/relationships/slide" Target="slide148.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62.xml"/><Relationship Id="rId4" Type="http://schemas.openxmlformats.org/officeDocument/2006/relationships/slide" Target="slide148.xml"/></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8.xml"/><Relationship Id="rId7" Type="http://schemas.openxmlformats.org/officeDocument/2006/relationships/slide" Target="slide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10" Type="http://schemas.openxmlformats.org/officeDocument/2006/relationships/slide" Target="slide11.xml"/><Relationship Id="rId4" Type="http://schemas.openxmlformats.org/officeDocument/2006/relationships/slide" Target="slide19.xml"/><Relationship Id="rId9" Type="http://schemas.openxmlformats.org/officeDocument/2006/relationships/slide" Target="slide3.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62.xml"/><Relationship Id="rId4" Type="http://schemas.openxmlformats.org/officeDocument/2006/relationships/slide" Target="slide148.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62.xml"/><Relationship Id="rId4" Type="http://schemas.openxmlformats.org/officeDocument/2006/relationships/slide" Target="slide148.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62.xml"/><Relationship Id="rId4" Type="http://schemas.openxmlformats.org/officeDocument/2006/relationships/slide" Target="slide148.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www.ieee-infocom.org/" TargetMode="External"/><Relationship Id="rId5" Type="http://schemas.openxmlformats.org/officeDocument/2006/relationships/hyperlink" Target="http://www.acm.org/sigcomm" TargetMode="External"/><Relationship Id="rId4" Type="http://schemas.openxmlformats.org/officeDocument/2006/relationships/slide" Target="slide148.xml"/></Relationships>
</file>

<file path=ppt/slides/_rels/slide174.xml.rels><?xml version="1.0" encoding="UTF-8" standalone="yes"?>
<Relationships xmlns="http://schemas.openxmlformats.org/package/2006/relationships"><Relationship Id="rId8" Type="http://schemas.openxmlformats.org/officeDocument/2006/relationships/hyperlink" Target="http://www.bluetooth.com/" TargetMode="External"/><Relationship Id="rId3" Type="http://schemas.openxmlformats.org/officeDocument/2006/relationships/slide" Target="slide2.xml"/><Relationship Id="rId7" Type="http://schemas.openxmlformats.org/officeDocument/2006/relationships/hyperlink" Target="http://www.atmforum.com/"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www.ietf.org/" TargetMode="External"/><Relationship Id="rId5" Type="http://schemas.openxmlformats.org/officeDocument/2006/relationships/hyperlink" Target="http://www.ieee802.org/" TargetMode="External"/><Relationship Id="rId4" Type="http://schemas.openxmlformats.org/officeDocument/2006/relationships/slide" Target="slide148.xml"/><Relationship Id="rId9" Type="http://schemas.openxmlformats.org/officeDocument/2006/relationships/hyperlink" Target="http://www.etsi.org/"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hyperlink" Target="http://www.acm.org/" TargetMode="External"/><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hyperlink" Target="http://www.computer.org/"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slide" Target="slide1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slide" Target="slide118.xml"/><Relationship Id="rId4" Type="http://schemas.openxmlformats.org/officeDocument/2006/relationships/slide" Target="slide60.xml"/></Relationships>
</file>

<file path=ppt/slides/_rels/slide20.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11.jpeg"/><Relationship Id="rId7" Type="http://schemas.openxmlformats.org/officeDocument/2006/relationships/slide" Target="slide1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audio" Target="../media/audio1.wav"/><Relationship Id="rId7" Type="http://schemas.openxmlformats.org/officeDocument/2006/relationships/slide" Target="slide1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11.xml"/><Relationship Id="rId5" Type="http://schemas.openxmlformats.org/officeDocument/2006/relationships/slide" Target="slide3.xml"/><Relationship Id="rId10" Type="http://schemas.openxmlformats.org/officeDocument/2006/relationships/image" Target="../media/image12.emf"/><Relationship Id="rId4" Type="http://schemas.openxmlformats.org/officeDocument/2006/relationships/slide" Target="slide2.xml"/><Relationship Id="rId9"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33.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28.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slide" Target="slide29.xml"/></Relationships>
</file>

<file path=ppt/slides/_rels/slide31.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png"/><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35.xml"/><Relationship Id="rId7" Type="http://schemas.openxmlformats.org/officeDocument/2006/relationships/slide" Target="slide47.xml"/><Relationship Id="rId12"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1.xml"/><Relationship Id="rId11" Type="http://schemas.openxmlformats.org/officeDocument/2006/relationships/slide" Target="slide3.xml"/><Relationship Id="rId5" Type="http://schemas.openxmlformats.org/officeDocument/2006/relationships/slide" Target="slide39.xml"/><Relationship Id="rId10" Type="http://schemas.openxmlformats.org/officeDocument/2006/relationships/slide" Target="slide2.xml"/><Relationship Id="rId4" Type="http://schemas.openxmlformats.org/officeDocument/2006/relationships/slide" Target="slide36.xml"/><Relationship Id="rId9" Type="http://schemas.openxmlformats.org/officeDocument/2006/relationships/slide" Target="slide55.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7.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2.wmf"/><Relationship Id="rId3" Type="http://schemas.openxmlformats.org/officeDocument/2006/relationships/audio" Target="../media/audio1.wav"/><Relationship Id="rId7" Type="http://schemas.openxmlformats.org/officeDocument/2006/relationships/image" Target="../media/image19.wmf"/><Relationship Id="rId12" Type="http://schemas.openxmlformats.org/officeDocument/2006/relationships/oleObject" Target="../embeddings/oleObject7.bin"/><Relationship Id="rId17" Type="http://schemas.openxmlformats.org/officeDocument/2006/relationships/slide" Target="slide34.xml"/><Relationship Id="rId2" Type="http://schemas.openxmlformats.org/officeDocument/2006/relationships/slideLayout" Target="../slideLayouts/slideLayout2.xml"/><Relationship Id="rId16" Type="http://schemas.openxmlformats.org/officeDocument/2006/relationships/slide" Target="slide28.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slide" Target="slide3.xml"/><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0.wmf"/><Relationship Id="rId14" Type="http://schemas.openxmlformats.org/officeDocument/2006/relationships/slide" Target="slide2.xml"/></Relationships>
</file>

<file path=ppt/slides/_rels/slide38.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23.wmf"/><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24.wmf"/></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6.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wmf"/><Relationship Id="rId10" Type="http://schemas.openxmlformats.org/officeDocument/2006/relationships/slide" Target="slide34.xml"/><Relationship Id="rId4" Type="http://schemas.openxmlformats.org/officeDocument/2006/relationships/image" Target="../media/image4.png"/><Relationship Id="rId9" Type="http://schemas.openxmlformats.org/officeDocument/2006/relationships/slide" Target="slide28.xml"/></Relationships>
</file>

<file path=ppt/slides/_rels/slide55.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36.wmf"/><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7.wmf"/></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59.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7.xml"/><Relationship Id="rId4" Type="http://schemas.openxmlformats.org/officeDocument/2006/relationships/slide" Target="slide3.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7.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4.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1.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7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64.xml"/><Relationship Id="rId5" Type="http://schemas.openxmlformats.org/officeDocument/2006/relationships/slide" Target="slide62.xml"/><Relationship Id="rId4" Type="http://schemas.openxmlformats.org/officeDocument/2006/relationships/slide" Target="slide60.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61.xml"/><Relationship Id="rId4" Type="http://schemas.openxmlformats.org/officeDocument/2006/relationships/slide" Target="slide60.xml"/></Relationships>
</file>

<file path=ppt/slides/_rels/slide63.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audio" Target="../media/audio1.wav"/><Relationship Id="rId7" Type="http://schemas.openxmlformats.org/officeDocument/2006/relationships/slide" Target="slide60.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38.emf"/><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3.xml"/><Relationship Id="rId5" Type="http://schemas.openxmlformats.org/officeDocument/2006/relationships/slide" Target="slide61.xml"/><Relationship Id="rId4" Type="http://schemas.openxmlformats.org/officeDocument/2006/relationships/slide" Target="slide60.xml"/></Relationships>
</file>

<file path=ppt/slides/_rels/slide6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audio" Target="../media/audio1.wav"/><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61.xml"/><Relationship Id="rId5" Type="http://schemas.openxmlformats.org/officeDocument/2006/relationships/slide" Target="slide60.xml"/><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audio" Target="../media/audio1.wav"/><Relationship Id="rId7" Type="http://schemas.openxmlformats.org/officeDocument/2006/relationships/slide" Target="slide60.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5" Type="http://schemas.openxmlformats.org/officeDocument/2006/relationships/image" Target="../media/image40.emf"/><Relationship Id="rId4" Type="http://schemas.openxmlformats.org/officeDocument/2006/relationships/oleObject" Target="../embeddings/oleObject10.bin"/></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slide" Target="slide61.xml"/><Relationship Id="rId4" Type="http://schemas.openxmlformats.org/officeDocument/2006/relationships/slide" Target="slide60.xml"/></Relationships>
</file>

<file path=ppt/slides/_rels/slide7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slide" Target="slide6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2.png"/></Relationships>
</file>

<file path=ppt/slides/_rels/slide73.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audio" Target="../media/audio1.wav"/><Relationship Id="rId7" Type="http://schemas.openxmlformats.org/officeDocument/2006/relationships/slide" Target="slide60.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5" Type="http://schemas.openxmlformats.org/officeDocument/2006/relationships/image" Target="../media/image43.emf"/><Relationship Id="rId10" Type="http://schemas.openxmlformats.org/officeDocument/2006/relationships/image" Target="../media/image4.png"/><Relationship Id="rId4" Type="http://schemas.openxmlformats.org/officeDocument/2006/relationships/oleObject" Target="../embeddings/oleObject11.bin"/><Relationship Id="rId9"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audio" Target="../media/audio1.wav"/><Relationship Id="rId7" Type="http://schemas.openxmlformats.org/officeDocument/2006/relationships/slide" Target="slide60.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5" Type="http://schemas.openxmlformats.org/officeDocument/2006/relationships/image" Target="../media/image44.emf"/><Relationship Id="rId4"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61.xml"/><Relationship Id="rId4" Type="http://schemas.openxmlformats.org/officeDocument/2006/relationships/slide" Target="slide60.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0.xml"/></Relationships>
</file>

<file path=ppt/slides/_rels/slide79.xml.rels><?xml version="1.0" encoding="UTF-8" standalone="yes"?>
<Relationships xmlns="http://schemas.openxmlformats.org/package/2006/relationships"><Relationship Id="rId8" Type="http://schemas.openxmlformats.org/officeDocument/2006/relationships/slide" Target="slide114.xml"/><Relationship Id="rId3" Type="http://schemas.openxmlformats.org/officeDocument/2006/relationships/slide" Target="slide2.xml"/><Relationship Id="rId7" Type="http://schemas.openxmlformats.org/officeDocument/2006/relationships/slide" Target="slide1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80.xml"/><Relationship Id="rId4" Type="http://schemas.openxmlformats.org/officeDocument/2006/relationships/slide" Target="slide60.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audio1.wav"/><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79.xml"/><Relationship Id="rId4" Type="http://schemas.openxmlformats.org/officeDocument/2006/relationships/slide" Target="slide60.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79.xml"/><Relationship Id="rId4" Type="http://schemas.openxmlformats.org/officeDocument/2006/relationships/slide" Target="slide60.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slide" Target="slide79.xml"/><Relationship Id="rId4" Type="http://schemas.openxmlformats.org/officeDocument/2006/relationships/slide" Target="slide60.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slide" Target="slide79.xml"/><Relationship Id="rId4" Type="http://schemas.openxmlformats.org/officeDocument/2006/relationships/slide" Target="slide60.xml"/></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slide" Target="slide79.xml"/><Relationship Id="rId4" Type="http://schemas.openxmlformats.org/officeDocument/2006/relationships/slide" Target="slide60.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slide" Target="slide79.xml"/><Relationship Id="rId4" Type="http://schemas.openxmlformats.org/officeDocument/2006/relationships/slide" Target="slide60.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slide" Target="slide79.xml"/><Relationship Id="rId4" Type="http://schemas.openxmlformats.org/officeDocument/2006/relationships/slide" Target="slide60.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60.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slide" Target="slide79.xml"/><Relationship Id="rId4" Type="http://schemas.openxmlformats.org/officeDocument/2006/relationships/slide" Target="slide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a:lnSpc>
                <a:spcPct val="120000"/>
              </a:lnSpc>
            </a:pPr>
            <a:r>
              <a:rPr lang="zh-CN" altLang="en-US" sz="5400" dirty="0"/>
              <a:t>第一章  </a:t>
            </a:r>
            <a:br>
              <a:rPr lang="zh-CN" altLang="en-US" sz="5400" dirty="0"/>
            </a:br>
            <a:r>
              <a:rPr lang="zh-CN" altLang="en-US" sz="5400" dirty="0"/>
              <a:t>计算机网络基础</a:t>
            </a:r>
          </a:p>
        </p:txBody>
      </p:sp>
      <p:sp>
        <p:nvSpPr>
          <p:cNvPr id="398339" name="Rectangle 3"/>
          <p:cNvSpPr>
            <a:spLocks noGrp="1" noChangeArrowheads="1"/>
          </p:cNvSpPr>
          <p:nvPr>
            <p:ph type="subTitle" idx="1"/>
          </p:nvPr>
        </p:nvSpPr>
        <p:spPr>
          <a:xfrm>
            <a:off x="1476375" y="4868863"/>
            <a:ext cx="6513513" cy="1008062"/>
          </a:xfrm>
        </p:spPr>
        <p:txBody>
          <a:bodyPr/>
          <a:lstStyle/>
          <a:p>
            <a:pPr>
              <a:lnSpc>
                <a:spcPct val="150000"/>
              </a:lnSpc>
            </a:pPr>
            <a:r>
              <a:rPr lang="zh-CN" altLang="en-US" dirty="0"/>
              <a:t>陆有军    </a:t>
            </a:r>
            <a:r>
              <a:rPr lang="en-US" altLang="zh-CN" dirty="0">
                <a:latin typeface="华文新魏" pitchFamily="2" charset="-122"/>
                <a:ea typeface="华文新魏" pitchFamily="2" charset="-122"/>
                <a:hlinkClick r:id="rId3"/>
              </a:rPr>
              <a:t>tjlyj@tongji.edu.cn</a:t>
            </a:r>
            <a:endParaRPr lang="zh-CN" altLang="en-US" dirty="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zh-CN" altLang="en-US" sz="3600"/>
              <a:t>概念澄清：</a:t>
            </a:r>
            <a:br>
              <a:rPr lang="zh-CN" altLang="en-US" sz="3600"/>
            </a:br>
            <a:r>
              <a:rPr lang="zh-CN" altLang="en-US" sz="3600"/>
              <a:t>计算机网络与分布式系统</a:t>
            </a:r>
          </a:p>
        </p:txBody>
      </p:sp>
      <p:sp>
        <p:nvSpPr>
          <p:cNvPr id="406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65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406534" name="Rectangle 6"/>
          <p:cNvSpPr>
            <a:spLocks noGrp="1" noChangeArrowheads="1"/>
          </p:cNvSpPr>
          <p:nvPr>
            <p:ph type="body" idx="1"/>
          </p:nvPr>
        </p:nvSpPr>
        <p:spPr>
          <a:xfrm>
            <a:off x="809625" y="1844675"/>
            <a:ext cx="2609850" cy="4392613"/>
          </a:xfrm>
          <a:gradFill rotWithShape="1">
            <a:gsLst>
              <a:gs pos="0">
                <a:srgbClr val="FFFF00">
                  <a:gamma/>
                  <a:shade val="46275"/>
                  <a:invGamma/>
                </a:srgbClr>
              </a:gs>
              <a:gs pos="50000">
                <a:srgbClr val="FFFF00"/>
              </a:gs>
              <a:gs pos="100000">
                <a:srgbClr val="FFFF00">
                  <a:gamma/>
                  <a:shade val="46275"/>
                  <a:invGamma/>
                </a:srgbClr>
              </a:gs>
            </a:gsLst>
            <a:lin ang="0" scaled="1"/>
          </a:gradFill>
          <a:ln w="25400">
            <a:solidFill>
              <a:schemeClr val="tx1"/>
            </a:solidFill>
            <a:miter lim="800000"/>
            <a:headEnd/>
            <a:tailEnd/>
          </a:ln>
          <a:effectLst>
            <a:outerShdw blurRad="50800" dist="38100" dir="2700000" algn="tl" rotWithShape="0">
              <a:prstClr val="black">
                <a:alpha val="40000"/>
              </a:prstClr>
            </a:outerShdw>
          </a:effectLst>
        </p:spPr>
        <p:txBody>
          <a:bodyPr/>
          <a:lstStyle/>
          <a:p>
            <a:pPr>
              <a:lnSpc>
                <a:spcPct val="110000"/>
              </a:lnSpc>
            </a:pPr>
            <a:r>
              <a:rPr lang="zh-CN" altLang="en-US" sz="2400" dirty="0"/>
              <a:t>分布式系统是建立在计算机网络上的软件，具有高度的</a:t>
            </a:r>
            <a:r>
              <a:rPr lang="zh-CN" altLang="en-US" sz="2400" dirty="0">
                <a:solidFill>
                  <a:srgbClr val="FF0000"/>
                </a:solidFill>
              </a:rPr>
              <a:t>内聚性</a:t>
            </a:r>
            <a:r>
              <a:rPr lang="zh-CN" altLang="en-US" sz="2400" dirty="0"/>
              <a:t>和</a:t>
            </a:r>
            <a:r>
              <a:rPr lang="zh-CN" altLang="en-US" sz="2400" dirty="0">
                <a:solidFill>
                  <a:srgbClr val="FF0000"/>
                </a:solidFill>
              </a:rPr>
              <a:t>透明性</a:t>
            </a:r>
            <a:r>
              <a:rPr lang="zh-CN" altLang="en-US" sz="2400" dirty="0"/>
              <a:t>；</a:t>
            </a:r>
          </a:p>
          <a:p>
            <a:pPr>
              <a:lnSpc>
                <a:spcPct val="110000"/>
              </a:lnSpc>
            </a:pPr>
            <a:r>
              <a:rPr lang="zh-CN" altLang="en-US" sz="2400" dirty="0"/>
              <a:t>两者区别不在于硬件，而在于软件差异；</a:t>
            </a:r>
          </a:p>
          <a:p>
            <a:pPr>
              <a:lnSpc>
                <a:spcPct val="110000"/>
              </a:lnSpc>
            </a:pPr>
            <a:r>
              <a:rPr lang="zh-CN" altLang="en-US" sz="2400" dirty="0"/>
              <a:t>例子：万维网</a:t>
            </a:r>
          </a:p>
        </p:txBody>
      </p:sp>
      <p:pic>
        <p:nvPicPr>
          <p:cNvPr id="406535" name="Picture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5375" y="1700213"/>
            <a:ext cx="5256213"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zh-CN" altLang="en-US"/>
              <a:t>总  结</a:t>
            </a:r>
            <a:endParaRPr lang="zh-CN" altLang="en-US" sz="3200"/>
          </a:p>
        </p:txBody>
      </p:sp>
      <p:sp>
        <p:nvSpPr>
          <p:cNvPr id="355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5334" name="Picture 6"/>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276475"/>
            <a:ext cx="7953375" cy="342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533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zh-CN" altLang="en-US"/>
              <a:t>命  运</a:t>
            </a:r>
            <a:endParaRPr lang="zh-CN" altLang="en-US" sz="3200"/>
          </a:p>
        </p:txBody>
      </p:sp>
      <p:sp>
        <p:nvSpPr>
          <p:cNvPr id="358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8405" name="Rectangle 5"/>
          <p:cNvSpPr>
            <a:spLocks noGrp="1" noChangeArrowheads="1"/>
          </p:cNvSpPr>
          <p:nvPr>
            <p:ph type="body" idx="1"/>
          </p:nvPr>
        </p:nvSpPr>
        <p:spPr>
          <a:xfrm>
            <a:off x="809625" y="1922463"/>
            <a:ext cx="7958138" cy="4314825"/>
          </a:xfrm>
        </p:spPr>
        <p:txBody>
          <a:bodyPr/>
          <a:lstStyle/>
          <a:p>
            <a:pPr>
              <a:lnSpc>
                <a:spcPct val="130000"/>
              </a:lnSpc>
              <a:buFont typeface="Wingdings" pitchFamily="2" charset="2"/>
              <a:buNone/>
            </a:pPr>
            <a:r>
              <a:rPr lang="zh-CN" altLang="en-US" sz="2400"/>
              <a:t>           </a:t>
            </a:r>
            <a:r>
              <a:rPr lang="en-US" altLang="zh-CN" sz="2400"/>
              <a:t>OSI</a:t>
            </a:r>
            <a:r>
              <a:rPr lang="zh-CN" altLang="en-US" sz="2400"/>
              <a:t>只获得了一些理论研究成果，而在市场化方面 </a:t>
            </a:r>
            <a:r>
              <a:rPr lang="en-US" altLang="zh-CN" sz="2400"/>
              <a:t>OSI</a:t>
            </a:r>
            <a:r>
              <a:rPr lang="zh-CN" altLang="en-US" sz="2400"/>
              <a:t>却失败了，主要原因有：</a:t>
            </a:r>
          </a:p>
          <a:p>
            <a:pPr>
              <a:lnSpc>
                <a:spcPct val="130000"/>
              </a:lnSpc>
            </a:pPr>
            <a:r>
              <a:rPr lang="en-US" altLang="zh-CN" sz="2400"/>
              <a:t>OSI</a:t>
            </a:r>
            <a:r>
              <a:rPr lang="zh-CN" altLang="en-US" sz="2400"/>
              <a:t>专家在制定</a:t>
            </a:r>
            <a:r>
              <a:rPr lang="en-US" altLang="zh-CN" sz="2400"/>
              <a:t> OSI </a:t>
            </a:r>
            <a:r>
              <a:rPr lang="zh-CN" altLang="en-US" sz="2400"/>
              <a:t>标准时没有商业驱动力；</a:t>
            </a:r>
          </a:p>
          <a:p>
            <a:pPr>
              <a:lnSpc>
                <a:spcPct val="130000"/>
              </a:lnSpc>
            </a:pPr>
            <a:r>
              <a:rPr lang="en-US" altLang="zh-CN" sz="2400"/>
              <a:t>OSI</a:t>
            </a:r>
            <a:r>
              <a:rPr lang="zh-CN" altLang="en-US" sz="2400"/>
              <a:t>协议实现过分复杂，且运行效率很低；</a:t>
            </a:r>
          </a:p>
          <a:p>
            <a:pPr>
              <a:lnSpc>
                <a:spcPct val="130000"/>
              </a:lnSpc>
            </a:pPr>
            <a:r>
              <a:rPr lang="en-US" altLang="zh-CN" sz="2400"/>
              <a:t>OSI</a:t>
            </a:r>
            <a:r>
              <a:rPr lang="zh-CN" altLang="en-US" sz="2400"/>
              <a:t>标准的制定周期太长，因而使得按 </a:t>
            </a:r>
            <a:r>
              <a:rPr lang="en-US" altLang="zh-CN" sz="2400"/>
              <a:t>OSI </a:t>
            </a:r>
            <a:r>
              <a:rPr lang="zh-CN" altLang="en-US" sz="2400"/>
              <a:t>标准生产的设备无法及时进入市场；</a:t>
            </a:r>
          </a:p>
          <a:p>
            <a:pPr>
              <a:lnSpc>
                <a:spcPct val="130000"/>
              </a:lnSpc>
            </a:pPr>
            <a:r>
              <a:rPr lang="en-US" altLang="zh-CN" sz="2400"/>
              <a:t>OSI</a:t>
            </a:r>
            <a:r>
              <a:rPr lang="zh-CN" altLang="en-US" sz="2400"/>
              <a:t>的层次划分并不太合理，有些功能在多个层次中重复出现。 </a:t>
            </a:r>
          </a:p>
        </p:txBody>
      </p:sp>
      <p:sp>
        <p:nvSpPr>
          <p:cNvPr id="3584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zh-CN" altLang="en-US"/>
              <a:t>概  述</a:t>
            </a:r>
          </a:p>
        </p:txBody>
      </p:sp>
      <p:sp>
        <p:nvSpPr>
          <p:cNvPr id="3164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6421" name="Rectangle 5"/>
          <p:cNvSpPr>
            <a:spLocks noGrp="1" noChangeArrowheads="1"/>
          </p:cNvSpPr>
          <p:nvPr>
            <p:ph type="body" idx="1"/>
          </p:nvPr>
        </p:nvSpPr>
        <p:spPr/>
        <p:txBody>
          <a:bodyPr/>
          <a:lstStyle/>
          <a:p>
            <a:pPr marL="0" indent="0">
              <a:lnSpc>
                <a:spcPct val="125000"/>
              </a:lnSpc>
              <a:buFont typeface="Wingdings" pitchFamily="2" charset="2"/>
              <a:buNone/>
            </a:pPr>
            <a:r>
              <a:rPr lang="en-US" altLang="zh-CN" dirty="0"/>
              <a:t>       TCP/IP RM</a:t>
            </a:r>
            <a:r>
              <a:rPr lang="zh-CN" altLang="en-US" dirty="0"/>
              <a:t>是</a:t>
            </a:r>
            <a:r>
              <a:rPr lang="en-US" altLang="zh-CN" dirty="0">
                <a:solidFill>
                  <a:srgbClr val="FF0000"/>
                </a:solidFill>
                <a:effectLst>
                  <a:outerShdw blurRad="38100" dist="38100" dir="2700000" algn="tl">
                    <a:srgbClr val="C0C0C0"/>
                  </a:outerShdw>
                </a:effectLst>
              </a:rPr>
              <a:t>Internet</a:t>
            </a:r>
            <a:r>
              <a:rPr lang="zh-CN" altLang="en-US" dirty="0"/>
              <a:t>所使用的体系结构，目的是用于</a:t>
            </a:r>
            <a:r>
              <a:rPr lang="zh-CN" altLang="en-US" dirty="0">
                <a:solidFill>
                  <a:srgbClr val="FF0000"/>
                </a:solidFill>
                <a:effectLst>
                  <a:outerShdw blurRad="38100" dist="38100" dir="2700000" algn="tl">
                    <a:srgbClr val="C0C0C0"/>
                  </a:outerShdw>
                </a:effectLst>
              </a:rPr>
              <a:t>网络互连</a:t>
            </a:r>
            <a:r>
              <a:rPr lang="zh-CN" altLang="en-US" dirty="0"/>
              <a:t>，是</a:t>
            </a:r>
            <a:r>
              <a:rPr lang="zh-CN" altLang="en-US" dirty="0">
                <a:solidFill>
                  <a:srgbClr val="FF0000"/>
                </a:solidFill>
                <a:effectLst>
                  <a:outerShdw blurRad="38100" dist="38100" dir="2700000" algn="tl">
                    <a:srgbClr val="C0C0C0"/>
                  </a:outerShdw>
                </a:effectLst>
              </a:rPr>
              <a:t>事实上的工业标准</a:t>
            </a:r>
            <a:r>
              <a:rPr lang="zh-CN" altLang="en-US" dirty="0"/>
              <a:t>（从这个意义上说，</a:t>
            </a:r>
            <a:r>
              <a:rPr lang="en-US" altLang="zh-CN" dirty="0"/>
              <a:t>ISO/OSI RM</a:t>
            </a:r>
            <a:r>
              <a:rPr lang="zh-CN" altLang="en-US" dirty="0"/>
              <a:t>可以说是法律上的国际标准）。</a:t>
            </a:r>
          </a:p>
          <a:p>
            <a:pPr marL="0" indent="0">
              <a:lnSpc>
                <a:spcPct val="125000"/>
              </a:lnSpc>
              <a:buFont typeface="Wingdings" pitchFamily="2" charset="2"/>
              <a:buNone/>
            </a:pPr>
            <a:r>
              <a:rPr lang="en-US" altLang="zh-CN" dirty="0"/>
              <a:t>       TCP/IP RM</a:t>
            </a:r>
            <a:r>
              <a:rPr lang="zh-CN" altLang="en-US" dirty="0"/>
              <a:t>的模型本身并不非常有用，但是协议却被</a:t>
            </a:r>
            <a:r>
              <a:rPr lang="zh-CN" altLang="en-US" dirty="0">
                <a:solidFill>
                  <a:srgbClr val="FF0000"/>
                </a:solidFill>
                <a:effectLst>
                  <a:outerShdw blurRad="38100" dist="38100" dir="2700000" algn="tl">
                    <a:srgbClr val="C0C0C0"/>
                  </a:outerShdw>
                </a:effectLst>
              </a:rPr>
              <a:t>广泛使用</a:t>
            </a:r>
            <a:r>
              <a:rPr lang="zh-CN" altLang="en-US" dirty="0"/>
              <a:t>开了，</a:t>
            </a:r>
            <a:r>
              <a:rPr lang="en-US" altLang="zh-CN" dirty="0"/>
              <a:t>TCP</a:t>
            </a:r>
            <a:r>
              <a:rPr lang="zh-CN" altLang="en-US" dirty="0"/>
              <a:t>和</a:t>
            </a:r>
            <a:r>
              <a:rPr lang="en-US" altLang="zh-CN" dirty="0"/>
              <a:t>IP</a:t>
            </a:r>
            <a:r>
              <a:rPr lang="zh-CN" altLang="en-US" dirty="0"/>
              <a:t>协议是其中最重要的两个协议。</a:t>
            </a:r>
          </a:p>
        </p:txBody>
      </p:sp>
      <p:sp>
        <p:nvSpPr>
          <p:cNvPr id="31642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ltLang="zh-CN"/>
              <a:t>TCP/IP RM</a:t>
            </a:r>
            <a:endParaRPr lang="zh-CN" altLang="en-US"/>
          </a:p>
        </p:txBody>
      </p:sp>
      <p:sp>
        <p:nvSpPr>
          <p:cNvPr id="359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359431"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graphicFrame>
        <p:nvGraphicFramePr>
          <p:cNvPr id="359432" name="Object 8"/>
          <p:cNvGraphicFramePr>
            <a:graphicFrameLocks noChangeAspect="1"/>
          </p:cNvGraphicFramePr>
          <p:nvPr>
            <p:extLst>
              <p:ext uri="{D42A27DB-BD31-4B8C-83A1-F6EECF244321}">
                <p14:modId xmlns:p14="http://schemas.microsoft.com/office/powerpoint/2010/main" val="1517009661"/>
              </p:ext>
            </p:extLst>
          </p:nvPr>
        </p:nvGraphicFramePr>
        <p:xfrm>
          <a:off x="2287588" y="4432300"/>
          <a:ext cx="1944687" cy="1111250"/>
        </p:xfrm>
        <a:graphic>
          <a:graphicData uri="http://schemas.openxmlformats.org/presentationml/2006/ole">
            <mc:AlternateContent xmlns:mc="http://schemas.openxmlformats.org/markup-compatibility/2006">
              <mc:Choice xmlns:v="urn:schemas-microsoft-com:vml" Requires="v">
                <p:oleObj spid="_x0000_s359602" name="VISIO" r:id="rId7" imgW="1689840" imgH="964440" progId="Visio.Drawing.6">
                  <p:embed/>
                </p:oleObj>
              </mc:Choice>
              <mc:Fallback>
                <p:oleObj name="VISIO" r:id="rId7" imgW="1689840" imgH="964440" progId="Visio.Drawing.6">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7588" y="4432300"/>
                        <a:ext cx="1944687"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59433" name="Object 9"/>
          <p:cNvGraphicFramePr>
            <a:graphicFrameLocks noChangeAspect="1"/>
          </p:cNvGraphicFramePr>
          <p:nvPr>
            <p:extLst>
              <p:ext uri="{D42A27DB-BD31-4B8C-83A1-F6EECF244321}">
                <p14:modId xmlns:p14="http://schemas.microsoft.com/office/powerpoint/2010/main" val="324503545"/>
              </p:ext>
            </p:extLst>
          </p:nvPr>
        </p:nvGraphicFramePr>
        <p:xfrm>
          <a:off x="5240338" y="4432300"/>
          <a:ext cx="1944687" cy="1111250"/>
        </p:xfrm>
        <a:graphic>
          <a:graphicData uri="http://schemas.openxmlformats.org/presentationml/2006/ole">
            <mc:AlternateContent xmlns:mc="http://schemas.openxmlformats.org/markup-compatibility/2006">
              <mc:Choice xmlns:v="urn:schemas-microsoft-com:vml" Requires="v">
                <p:oleObj spid="_x0000_s359603" name="VISIO" r:id="rId9" imgW="1689840" imgH="964440" progId="Visio.Drawing.6">
                  <p:embed/>
                </p:oleObj>
              </mc:Choice>
              <mc:Fallback>
                <p:oleObj name="VISIO" r:id="rId9" imgW="1689840" imgH="964440" progId="Visio.Drawing.6">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338" y="4432300"/>
                        <a:ext cx="1944687"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59434" name="AutoShape 10"/>
          <p:cNvSpPr>
            <a:spLocks noChangeArrowheads="1"/>
          </p:cNvSpPr>
          <p:nvPr/>
        </p:nvSpPr>
        <p:spPr bwMode="auto">
          <a:xfrm>
            <a:off x="1238250" y="2074863"/>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5" name="Freeform 11"/>
          <p:cNvSpPr>
            <a:spLocks/>
          </p:cNvSpPr>
          <p:nvPr/>
        </p:nvSpPr>
        <p:spPr bwMode="auto">
          <a:xfrm>
            <a:off x="1236663" y="2465388"/>
            <a:ext cx="1587500"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6" name="Text Box 12"/>
          <p:cNvSpPr txBox="1">
            <a:spLocks noChangeArrowheads="1"/>
          </p:cNvSpPr>
          <p:nvPr/>
        </p:nvSpPr>
        <p:spPr bwMode="auto">
          <a:xfrm>
            <a:off x="1042988" y="2349500"/>
            <a:ext cx="1571625"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spcBef>
                <a:spcPct val="0"/>
              </a:spcBef>
              <a:buClrTx/>
              <a:buFontTx/>
              <a:buNone/>
            </a:pPr>
            <a:r>
              <a:rPr lang="zh-CN" altLang="en-US" sz="2000" b="1" dirty="0">
                <a:latin typeface="+mn-lt"/>
                <a:ea typeface="+mn-ea"/>
              </a:rPr>
              <a:t>应用层</a:t>
            </a:r>
          </a:p>
          <a:p>
            <a:pPr algn="ctr">
              <a:lnSpc>
                <a:spcPct val="130000"/>
              </a:lnSpc>
              <a:spcBef>
                <a:spcPct val="0"/>
              </a:spcBef>
              <a:buClrTx/>
              <a:buFontTx/>
              <a:buNone/>
            </a:pPr>
            <a:r>
              <a:rPr lang="zh-CN" altLang="en-US" sz="2000" b="1" dirty="0">
                <a:latin typeface="+mn-lt"/>
                <a:ea typeface="+mn-ea"/>
              </a:rPr>
              <a:t>传输层</a:t>
            </a:r>
          </a:p>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37" name="Freeform 13"/>
          <p:cNvSpPr>
            <a:spLocks/>
          </p:cNvSpPr>
          <p:nvPr/>
        </p:nvSpPr>
        <p:spPr bwMode="auto">
          <a:xfrm>
            <a:off x="1233488" y="2855913"/>
            <a:ext cx="1590675"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8" name="Freeform 14"/>
          <p:cNvSpPr>
            <a:spLocks/>
          </p:cNvSpPr>
          <p:nvPr/>
        </p:nvSpPr>
        <p:spPr bwMode="auto">
          <a:xfrm>
            <a:off x="1233488" y="3246438"/>
            <a:ext cx="1590675"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9" name="AutoShape 15"/>
          <p:cNvSpPr>
            <a:spLocks noChangeArrowheads="1"/>
          </p:cNvSpPr>
          <p:nvPr/>
        </p:nvSpPr>
        <p:spPr bwMode="auto">
          <a:xfrm>
            <a:off x="7029450" y="2074863"/>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0" name="Freeform 16"/>
          <p:cNvSpPr>
            <a:spLocks/>
          </p:cNvSpPr>
          <p:nvPr/>
        </p:nvSpPr>
        <p:spPr bwMode="auto">
          <a:xfrm>
            <a:off x="7027863" y="2465388"/>
            <a:ext cx="1597025" cy="365125"/>
          </a:xfrm>
          <a:custGeom>
            <a:avLst/>
            <a:gdLst>
              <a:gd name="T0" fmla="*/ 1006 w 1006"/>
              <a:gd name="T1" fmla="*/ 0 h 230"/>
              <a:gd name="T2" fmla="*/ 770 w 1006"/>
              <a:gd name="T3" fmla="*/ 226 h 230"/>
              <a:gd name="T4" fmla="*/ 0 w 1006"/>
              <a:gd name="T5" fmla="*/ 230 h 230"/>
            </a:gdLst>
            <a:ahLst/>
            <a:cxnLst>
              <a:cxn ang="0">
                <a:pos x="T0" y="T1"/>
              </a:cxn>
              <a:cxn ang="0">
                <a:pos x="T2" y="T3"/>
              </a:cxn>
              <a:cxn ang="0">
                <a:pos x="T4" y="T5"/>
              </a:cxn>
            </a:cxnLst>
            <a:rect l="0" t="0" r="r" b="b"/>
            <a:pathLst>
              <a:path w="1006" h="230">
                <a:moveTo>
                  <a:pt x="1006"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1" name="Freeform 17"/>
          <p:cNvSpPr>
            <a:spLocks/>
          </p:cNvSpPr>
          <p:nvPr/>
        </p:nvSpPr>
        <p:spPr bwMode="auto">
          <a:xfrm>
            <a:off x="7024688" y="2865438"/>
            <a:ext cx="1581150" cy="377825"/>
          </a:xfrm>
          <a:custGeom>
            <a:avLst/>
            <a:gdLst>
              <a:gd name="T0" fmla="*/ 996 w 996"/>
              <a:gd name="T1" fmla="*/ 0 h 238"/>
              <a:gd name="T2" fmla="*/ 770 w 996"/>
              <a:gd name="T3" fmla="*/ 234 h 238"/>
              <a:gd name="T4" fmla="*/ 0 w 996"/>
              <a:gd name="T5" fmla="*/ 238 h 238"/>
            </a:gdLst>
            <a:ahLst/>
            <a:cxnLst>
              <a:cxn ang="0">
                <a:pos x="T0" y="T1"/>
              </a:cxn>
              <a:cxn ang="0">
                <a:pos x="T2" y="T3"/>
              </a:cxn>
              <a:cxn ang="0">
                <a:pos x="T4" y="T5"/>
              </a:cxn>
            </a:cxnLst>
            <a:rect l="0" t="0" r="r" b="b"/>
            <a:pathLst>
              <a:path w="996" h="238">
                <a:moveTo>
                  <a:pt x="996" y="0"/>
                </a:moveTo>
                <a:lnTo>
                  <a:pt x="770" y="234"/>
                </a:lnTo>
                <a:lnTo>
                  <a:pt x="0" y="23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2" name="Freeform 18"/>
          <p:cNvSpPr>
            <a:spLocks/>
          </p:cNvSpPr>
          <p:nvPr/>
        </p:nvSpPr>
        <p:spPr bwMode="auto">
          <a:xfrm>
            <a:off x="7024688" y="3265488"/>
            <a:ext cx="1581150" cy="390525"/>
          </a:xfrm>
          <a:custGeom>
            <a:avLst/>
            <a:gdLst>
              <a:gd name="T0" fmla="*/ 996 w 996"/>
              <a:gd name="T1" fmla="*/ 0 h 246"/>
              <a:gd name="T2" fmla="*/ 770 w 996"/>
              <a:gd name="T3" fmla="*/ 242 h 246"/>
              <a:gd name="T4" fmla="*/ 0 w 996"/>
              <a:gd name="T5" fmla="*/ 246 h 246"/>
            </a:gdLst>
            <a:ahLst/>
            <a:cxnLst>
              <a:cxn ang="0">
                <a:pos x="T0" y="T1"/>
              </a:cxn>
              <a:cxn ang="0">
                <a:pos x="T2" y="T3"/>
              </a:cxn>
              <a:cxn ang="0">
                <a:pos x="T4" y="T5"/>
              </a:cxn>
            </a:cxnLst>
            <a:rect l="0" t="0" r="r" b="b"/>
            <a:pathLst>
              <a:path w="996" h="246">
                <a:moveTo>
                  <a:pt x="996" y="0"/>
                </a:moveTo>
                <a:lnTo>
                  <a:pt x="770" y="242"/>
                </a:lnTo>
                <a:lnTo>
                  <a:pt x="0" y="246"/>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3" name="AutoShape 19"/>
          <p:cNvSpPr>
            <a:spLocks noChangeArrowheads="1"/>
          </p:cNvSpPr>
          <p:nvPr/>
        </p:nvSpPr>
        <p:spPr bwMode="auto">
          <a:xfrm>
            <a:off x="4094163" y="2905125"/>
            <a:ext cx="1590675" cy="1447800"/>
          </a:xfrm>
          <a:prstGeom prst="cube">
            <a:avLst>
              <a:gd name="adj" fmla="val 25301"/>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4" name="Freeform 20"/>
          <p:cNvSpPr>
            <a:spLocks/>
          </p:cNvSpPr>
          <p:nvPr/>
        </p:nvSpPr>
        <p:spPr bwMode="auto">
          <a:xfrm>
            <a:off x="4089400" y="3294063"/>
            <a:ext cx="1592263" cy="366712"/>
          </a:xfrm>
          <a:custGeom>
            <a:avLst/>
            <a:gdLst>
              <a:gd name="T0" fmla="*/ 1003 w 1003"/>
              <a:gd name="T1" fmla="*/ 0 h 231"/>
              <a:gd name="T2" fmla="*/ 770 w 1003"/>
              <a:gd name="T3" fmla="*/ 227 h 231"/>
              <a:gd name="T4" fmla="*/ 0 w 1003"/>
              <a:gd name="T5" fmla="*/ 231 h 231"/>
            </a:gdLst>
            <a:ahLst/>
            <a:cxnLst>
              <a:cxn ang="0">
                <a:pos x="T0" y="T1"/>
              </a:cxn>
              <a:cxn ang="0">
                <a:pos x="T2" y="T3"/>
              </a:cxn>
              <a:cxn ang="0">
                <a:pos x="T4" y="T5"/>
              </a:cxn>
            </a:cxnLst>
            <a:rect l="0" t="0" r="r" b="b"/>
            <a:pathLst>
              <a:path w="1003" h="231">
                <a:moveTo>
                  <a:pt x="1003" y="0"/>
                </a:moveTo>
                <a:lnTo>
                  <a:pt x="770" y="227"/>
                </a:lnTo>
                <a:lnTo>
                  <a:pt x="0" y="231"/>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5" name="Text Box 21"/>
          <p:cNvSpPr txBox="1">
            <a:spLocks noChangeArrowheads="1"/>
          </p:cNvSpPr>
          <p:nvPr/>
        </p:nvSpPr>
        <p:spPr bwMode="auto">
          <a:xfrm>
            <a:off x="1568450" y="1687513"/>
            <a:ext cx="8794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主机</a:t>
            </a:r>
            <a:r>
              <a:rPr lang="en-US" altLang="zh-CN" sz="2000" b="1">
                <a:latin typeface="+mn-lt"/>
                <a:ea typeface="+mn-ea"/>
              </a:rPr>
              <a:t>A</a:t>
            </a:r>
          </a:p>
        </p:txBody>
      </p:sp>
      <p:sp>
        <p:nvSpPr>
          <p:cNvPr id="359446" name="Text Box 22"/>
          <p:cNvSpPr txBox="1">
            <a:spLocks noChangeArrowheads="1"/>
          </p:cNvSpPr>
          <p:nvPr/>
        </p:nvSpPr>
        <p:spPr bwMode="auto">
          <a:xfrm>
            <a:off x="7405688" y="1687513"/>
            <a:ext cx="8794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主机</a:t>
            </a:r>
            <a:r>
              <a:rPr lang="en-US" altLang="zh-CN" sz="2000" b="1">
                <a:latin typeface="+mn-lt"/>
                <a:ea typeface="+mn-ea"/>
              </a:rPr>
              <a:t>B</a:t>
            </a:r>
          </a:p>
        </p:txBody>
      </p:sp>
      <p:sp>
        <p:nvSpPr>
          <p:cNvPr id="359447" name="Text Box 23"/>
          <p:cNvSpPr txBox="1">
            <a:spLocks noChangeArrowheads="1"/>
          </p:cNvSpPr>
          <p:nvPr/>
        </p:nvSpPr>
        <p:spPr bwMode="auto">
          <a:xfrm>
            <a:off x="4448175" y="2473325"/>
            <a:ext cx="9509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路由器</a:t>
            </a:r>
          </a:p>
        </p:txBody>
      </p:sp>
      <p:sp>
        <p:nvSpPr>
          <p:cNvPr id="359448" name="Text Box 24"/>
          <p:cNvSpPr txBox="1">
            <a:spLocks noChangeArrowheads="1"/>
          </p:cNvSpPr>
          <p:nvPr/>
        </p:nvSpPr>
        <p:spPr bwMode="auto">
          <a:xfrm>
            <a:off x="5799138" y="4760913"/>
            <a:ext cx="8572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a:t>
            </a:r>
            <a:r>
              <a:rPr lang="zh-CN" altLang="en-US" sz="600" b="1">
                <a:latin typeface="+mn-lt"/>
                <a:ea typeface="+mn-ea"/>
              </a:rPr>
              <a:t> </a:t>
            </a:r>
            <a:r>
              <a:rPr lang="en-US" altLang="zh-CN" sz="2000" b="1">
                <a:latin typeface="+mn-lt"/>
                <a:ea typeface="+mn-ea"/>
              </a:rPr>
              <a:t>2</a:t>
            </a:r>
          </a:p>
        </p:txBody>
      </p:sp>
      <p:sp>
        <p:nvSpPr>
          <p:cNvPr id="359449" name="Text Box 25"/>
          <p:cNvSpPr txBox="1">
            <a:spLocks noChangeArrowheads="1"/>
          </p:cNvSpPr>
          <p:nvPr/>
        </p:nvSpPr>
        <p:spPr bwMode="auto">
          <a:xfrm>
            <a:off x="2863850" y="4735513"/>
            <a:ext cx="8540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a:t>
            </a:r>
            <a:r>
              <a:rPr lang="zh-CN" altLang="en-US" sz="500" b="1">
                <a:latin typeface="+mn-lt"/>
                <a:ea typeface="+mn-ea"/>
              </a:rPr>
              <a:t> </a:t>
            </a:r>
            <a:r>
              <a:rPr lang="en-US" altLang="zh-CN" sz="2000" b="1">
                <a:latin typeface="+mn-lt"/>
                <a:ea typeface="+mn-ea"/>
              </a:rPr>
              <a:t>1</a:t>
            </a:r>
          </a:p>
        </p:txBody>
      </p:sp>
      <p:sp>
        <p:nvSpPr>
          <p:cNvPr id="359450" name="Line 26"/>
          <p:cNvSpPr>
            <a:spLocks noChangeShapeType="1"/>
          </p:cNvSpPr>
          <p:nvPr/>
        </p:nvSpPr>
        <p:spPr bwMode="auto">
          <a:xfrm>
            <a:off x="1905000" y="4349750"/>
            <a:ext cx="7556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1" name="Line 27"/>
          <p:cNvSpPr>
            <a:spLocks noChangeShapeType="1"/>
          </p:cNvSpPr>
          <p:nvPr/>
        </p:nvSpPr>
        <p:spPr bwMode="auto">
          <a:xfrm flipH="1">
            <a:off x="3921125" y="4349750"/>
            <a:ext cx="587375" cy="4127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2" name="Line 28"/>
          <p:cNvSpPr>
            <a:spLocks noChangeShapeType="1"/>
          </p:cNvSpPr>
          <p:nvPr/>
        </p:nvSpPr>
        <p:spPr bwMode="auto">
          <a:xfrm>
            <a:off x="4845050" y="4349750"/>
            <a:ext cx="7556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3" name="Line 29"/>
          <p:cNvSpPr>
            <a:spLocks noChangeShapeType="1"/>
          </p:cNvSpPr>
          <p:nvPr/>
        </p:nvSpPr>
        <p:spPr bwMode="auto">
          <a:xfrm flipH="1">
            <a:off x="6899275" y="4349750"/>
            <a:ext cx="7175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4" name="Text Box 30"/>
          <p:cNvSpPr txBox="1">
            <a:spLocks noChangeArrowheads="1"/>
          </p:cNvSpPr>
          <p:nvPr/>
        </p:nvSpPr>
        <p:spPr bwMode="auto">
          <a:xfrm>
            <a:off x="6878638" y="2349500"/>
            <a:ext cx="1500187"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spcBef>
                <a:spcPct val="0"/>
              </a:spcBef>
              <a:buClrTx/>
              <a:buFontTx/>
              <a:buNone/>
            </a:pPr>
            <a:r>
              <a:rPr lang="zh-CN" altLang="en-US" sz="2000" b="1" dirty="0">
                <a:latin typeface="+mn-lt"/>
                <a:ea typeface="+mn-ea"/>
              </a:rPr>
              <a:t>应用层</a:t>
            </a:r>
          </a:p>
          <a:p>
            <a:pPr algn="ctr">
              <a:lnSpc>
                <a:spcPct val="130000"/>
              </a:lnSpc>
              <a:spcBef>
                <a:spcPct val="0"/>
              </a:spcBef>
              <a:buClrTx/>
              <a:buFontTx/>
              <a:buNone/>
            </a:pPr>
            <a:r>
              <a:rPr lang="zh-CN" altLang="en-US" sz="2000" b="1" dirty="0">
                <a:latin typeface="+mn-lt"/>
                <a:ea typeface="+mn-ea"/>
              </a:rPr>
              <a:t>传</a:t>
            </a:r>
            <a:r>
              <a:rPr lang="zh-CN" altLang="en-US" sz="2000" b="1" dirty="0" smtClean="0">
                <a:latin typeface="+mn-lt"/>
                <a:ea typeface="+mn-ea"/>
              </a:rPr>
              <a:t>输</a:t>
            </a:r>
            <a:r>
              <a:rPr lang="zh-CN" altLang="en-US" sz="2000" b="1" dirty="0">
                <a:latin typeface="+mn-lt"/>
                <a:ea typeface="+mn-ea"/>
              </a:rPr>
              <a:t>层</a:t>
            </a:r>
          </a:p>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55" name="Text Box 31"/>
          <p:cNvSpPr txBox="1">
            <a:spLocks noChangeArrowheads="1"/>
          </p:cNvSpPr>
          <p:nvPr/>
        </p:nvSpPr>
        <p:spPr bwMode="auto">
          <a:xfrm>
            <a:off x="3965575" y="3182938"/>
            <a:ext cx="1462088"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56" name="Text Box 32"/>
          <p:cNvSpPr txBox="1">
            <a:spLocks noChangeArrowheads="1"/>
          </p:cNvSpPr>
          <p:nvPr/>
        </p:nvSpPr>
        <p:spPr bwMode="auto">
          <a:xfrm>
            <a:off x="810265" y="2392363"/>
            <a:ext cx="327334"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spcBef>
                <a:spcPct val="0"/>
              </a:spcBef>
              <a:buClrTx/>
              <a:buFontTx/>
              <a:buNone/>
            </a:pPr>
            <a:r>
              <a:rPr lang="en-US" altLang="zh-CN" sz="2000" b="1">
                <a:latin typeface="+mn-lt"/>
                <a:ea typeface="+mn-ea"/>
              </a:rPr>
              <a:t>4</a:t>
            </a:r>
          </a:p>
          <a:p>
            <a:pPr algn="ctr">
              <a:lnSpc>
                <a:spcPct val="130000"/>
              </a:lnSpc>
              <a:spcBef>
                <a:spcPct val="0"/>
              </a:spcBef>
              <a:buClrTx/>
              <a:buFontTx/>
              <a:buNone/>
            </a:pPr>
            <a:r>
              <a:rPr lang="en-US" altLang="zh-CN" sz="2000" b="1">
                <a:latin typeface="+mn-lt"/>
                <a:ea typeface="+mn-ea"/>
              </a:rPr>
              <a:t>3</a:t>
            </a:r>
          </a:p>
          <a:p>
            <a:pPr algn="ctr">
              <a:lnSpc>
                <a:spcPct val="130000"/>
              </a:lnSpc>
              <a:spcBef>
                <a:spcPct val="0"/>
              </a:spcBef>
              <a:buClrTx/>
              <a:buFontTx/>
              <a:buNone/>
            </a:pPr>
            <a:r>
              <a:rPr lang="en-US" altLang="zh-CN" sz="2000" b="1">
                <a:latin typeface="+mn-lt"/>
                <a:ea typeface="+mn-ea"/>
              </a:rPr>
              <a:t>2</a:t>
            </a:r>
          </a:p>
          <a:p>
            <a:pPr algn="ctr">
              <a:lnSpc>
                <a:spcPct val="155000"/>
              </a:lnSpc>
              <a:spcBef>
                <a:spcPct val="0"/>
              </a:spcBef>
              <a:buClrTx/>
              <a:buFontTx/>
              <a:buNone/>
            </a:pPr>
            <a:r>
              <a:rPr lang="en-US" altLang="zh-CN" sz="2000" b="1">
                <a:latin typeface="+mn-lt"/>
                <a:ea typeface="+mn-ea"/>
              </a:rPr>
              <a:t>1</a:t>
            </a:r>
          </a:p>
        </p:txBody>
      </p:sp>
      <p:sp>
        <p:nvSpPr>
          <p:cNvPr id="359457" name="Text Box 33"/>
          <p:cNvSpPr txBox="1">
            <a:spLocks noChangeArrowheads="1"/>
          </p:cNvSpPr>
          <p:nvPr/>
        </p:nvSpPr>
        <p:spPr bwMode="auto">
          <a:xfrm>
            <a:off x="1821696" y="5589588"/>
            <a:ext cx="60324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kumimoji="0" lang="zh-CN" altLang="en-US" sz="2400" b="1" dirty="0">
                <a:latin typeface="+mn-lt"/>
                <a:ea typeface="+mn-ea"/>
              </a:rPr>
              <a:t>路由器在转发分组时最高只用到网际互连层</a:t>
            </a:r>
          </a:p>
          <a:p>
            <a:pPr algn="ctr">
              <a:spcBef>
                <a:spcPct val="0"/>
              </a:spcBef>
              <a:buClrTx/>
              <a:buFontTx/>
              <a:buNone/>
            </a:pPr>
            <a:r>
              <a:rPr kumimoji="0" lang="zh-CN" altLang="en-US" sz="2400" b="1" dirty="0">
                <a:latin typeface="+mn-lt"/>
                <a:ea typeface="+mn-ea"/>
              </a:rPr>
              <a:t>而没有使用传输层和应用层。 </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r>
              <a:rPr lang="zh-CN" altLang="en-US" b="1">
                <a:solidFill>
                  <a:schemeClr val="tx1"/>
                </a:solidFill>
                <a:effectLst/>
              </a:rPr>
              <a:t>数据传输</a:t>
            </a:r>
          </a:p>
        </p:txBody>
      </p:sp>
      <p:sp>
        <p:nvSpPr>
          <p:cNvPr id="497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976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pic>
        <p:nvPicPr>
          <p:cNvPr id="497695" name="Picture 31"/>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1916113"/>
            <a:ext cx="8066087"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zh-CN" altLang="en-US"/>
              <a:t>网络接口层</a:t>
            </a:r>
            <a:r>
              <a:rPr lang="zh-CN" altLang="en-US" sz="4000"/>
              <a:t/>
            </a:r>
            <a:br>
              <a:rPr lang="zh-CN" altLang="en-US" sz="4000"/>
            </a:br>
            <a:r>
              <a:rPr lang="zh-CN" altLang="en-US" sz="3200"/>
              <a:t>（</a:t>
            </a:r>
            <a:r>
              <a:rPr lang="en-US" altLang="zh-CN" sz="3200"/>
              <a:t>Host-to-network</a:t>
            </a:r>
            <a:r>
              <a:rPr lang="zh-CN" altLang="en-US" sz="3200"/>
              <a:t>）</a:t>
            </a:r>
          </a:p>
        </p:txBody>
      </p:sp>
      <p:sp>
        <p:nvSpPr>
          <p:cNvPr id="360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0454" name="Rectangle 6"/>
          <p:cNvSpPr>
            <a:spLocks noGrp="1" noChangeArrowheads="1"/>
          </p:cNvSpPr>
          <p:nvPr>
            <p:ph type="body" idx="1"/>
          </p:nvPr>
        </p:nvSpPr>
        <p:spPr>
          <a:xfrm>
            <a:off x="827088" y="2133600"/>
            <a:ext cx="7958137" cy="3816350"/>
          </a:xfrm>
        </p:spPr>
        <p:txBody>
          <a:bodyPr/>
          <a:lstStyle/>
          <a:p>
            <a:pPr marL="0" indent="0">
              <a:lnSpc>
                <a:spcPct val="140000"/>
              </a:lnSpc>
              <a:buFont typeface="Wingdings" pitchFamily="2" charset="2"/>
              <a:buNone/>
            </a:pPr>
            <a:r>
              <a:rPr lang="zh-CN" altLang="en-US"/>
              <a:t>       本层的主要功能是传输经网际互连层处理过的信息。</a:t>
            </a:r>
            <a:endParaRPr lang="en-US" altLang="zh-CN"/>
          </a:p>
          <a:p>
            <a:pPr marL="0" indent="0">
              <a:lnSpc>
                <a:spcPct val="140000"/>
              </a:lnSpc>
              <a:buFont typeface="Wingdings" pitchFamily="2" charset="2"/>
              <a:buNone/>
            </a:pPr>
            <a:r>
              <a:rPr lang="en-US" altLang="zh-CN"/>
              <a:t>       TCP/IP RM</a:t>
            </a:r>
            <a:r>
              <a:rPr lang="zh-CN" altLang="en-US"/>
              <a:t>未定义该层协议，而由互连的各网络使用自己的</a:t>
            </a:r>
            <a:r>
              <a:rPr lang="en-US" altLang="zh-CN"/>
              <a:t>DL</a:t>
            </a:r>
            <a:r>
              <a:rPr lang="zh-CN" altLang="en-US"/>
              <a:t>（数据链路层）和</a:t>
            </a:r>
            <a:r>
              <a:rPr lang="en-US" altLang="zh-CN"/>
              <a:t>PH</a:t>
            </a:r>
            <a:r>
              <a:rPr lang="zh-CN" altLang="en-US"/>
              <a:t>（物理层）协议。</a:t>
            </a:r>
          </a:p>
        </p:txBody>
      </p:sp>
      <p:sp>
        <p:nvSpPr>
          <p:cNvPr id="360455"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zh-CN" altLang="en-US" sz="4000"/>
              <a:t>网际互连层</a:t>
            </a:r>
            <a:br>
              <a:rPr lang="zh-CN" altLang="en-US" sz="4000"/>
            </a:br>
            <a:r>
              <a:rPr lang="zh-CN" altLang="en-US" sz="3200"/>
              <a:t>（</a:t>
            </a:r>
            <a:r>
              <a:rPr lang="en-US" altLang="zh-CN" sz="3200"/>
              <a:t>Internet</a:t>
            </a:r>
            <a:r>
              <a:rPr lang="zh-CN" altLang="en-US" sz="3200"/>
              <a:t>）</a:t>
            </a:r>
          </a:p>
        </p:txBody>
      </p:sp>
      <p:sp>
        <p:nvSpPr>
          <p:cNvPr id="363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3525" name="Rectangle 5"/>
          <p:cNvSpPr>
            <a:spLocks noGrp="1" noChangeArrowheads="1"/>
          </p:cNvSpPr>
          <p:nvPr>
            <p:ph type="body" idx="1"/>
          </p:nvPr>
        </p:nvSpPr>
        <p:spPr/>
        <p:txBody>
          <a:bodyPr/>
          <a:lstStyle/>
          <a:p>
            <a:pPr marL="0" indent="0">
              <a:lnSpc>
                <a:spcPct val="110000"/>
              </a:lnSpc>
              <a:buClr>
                <a:srgbClr val="FF0000"/>
              </a:buClr>
            </a:pPr>
            <a:r>
              <a:rPr lang="zh-CN" altLang="en-US">
                <a:solidFill>
                  <a:srgbClr val="FF0000"/>
                </a:solidFill>
                <a:effectLst>
                  <a:outerShdw blurRad="38100" dist="38100" dir="2700000" algn="tl">
                    <a:srgbClr val="C0C0C0"/>
                  </a:outerShdw>
                </a:effectLst>
              </a:rPr>
              <a:t>  功能</a:t>
            </a:r>
          </a:p>
          <a:p>
            <a:pPr marL="0" indent="0">
              <a:lnSpc>
                <a:spcPct val="110000"/>
              </a:lnSpc>
              <a:buFont typeface="Wingdings" pitchFamily="2" charset="2"/>
              <a:buNone/>
            </a:pPr>
            <a:r>
              <a:rPr lang="zh-CN" altLang="en-US"/>
              <a:t>       为数据传输提供不可靠的、面向无连接的服务（数据报服务）。</a:t>
            </a:r>
          </a:p>
          <a:p>
            <a:pPr marL="0" indent="0">
              <a:lnSpc>
                <a:spcPct val="110000"/>
              </a:lnSpc>
              <a:buClr>
                <a:srgbClr val="FF0000"/>
              </a:buClr>
            </a:pPr>
            <a:r>
              <a:rPr lang="zh-CN" altLang="en-US">
                <a:solidFill>
                  <a:srgbClr val="FF0000"/>
                </a:solidFill>
                <a:effectLst>
                  <a:outerShdw blurRad="38100" dist="38100" dir="2700000" algn="tl">
                    <a:srgbClr val="C0C0C0"/>
                  </a:outerShdw>
                </a:effectLst>
              </a:rPr>
              <a:t>  内容</a:t>
            </a:r>
          </a:p>
          <a:p>
            <a:pPr marL="0" indent="0">
              <a:lnSpc>
                <a:spcPct val="110000"/>
              </a:lnSpc>
              <a:buFont typeface="Wingdings" pitchFamily="2" charset="2"/>
              <a:buNone/>
            </a:pPr>
            <a:r>
              <a:rPr lang="zh-CN" altLang="en-US"/>
              <a:t>     路由选择、阻塞控制、分段和重组等。</a:t>
            </a:r>
          </a:p>
          <a:p>
            <a:pPr marL="0" indent="0">
              <a:lnSpc>
                <a:spcPct val="110000"/>
              </a:lnSpc>
              <a:buClr>
                <a:srgbClr val="FF0000"/>
              </a:buClr>
            </a:pPr>
            <a:r>
              <a:rPr lang="zh-CN" altLang="en-US">
                <a:solidFill>
                  <a:srgbClr val="FF0000"/>
                </a:solidFill>
                <a:effectLst>
                  <a:outerShdw blurRad="38100" dist="38100" dir="2700000" algn="tl">
                    <a:srgbClr val="C0C0C0"/>
                  </a:outerShdw>
                </a:effectLst>
              </a:rPr>
              <a:t>  协议</a:t>
            </a:r>
          </a:p>
          <a:p>
            <a:pPr marL="0" indent="0">
              <a:lnSpc>
                <a:spcPct val="110000"/>
              </a:lnSpc>
              <a:buFont typeface="Wingdings" pitchFamily="2" charset="2"/>
              <a:buNone/>
            </a:pPr>
            <a:r>
              <a:rPr lang="zh-CN" altLang="en-US"/>
              <a:t>     主要是</a:t>
            </a:r>
            <a:r>
              <a:rPr lang="en-US" altLang="zh-CN"/>
              <a:t>IP</a:t>
            </a:r>
            <a:r>
              <a:rPr lang="zh-CN" altLang="en-US"/>
              <a:t>协议。</a:t>
            </a:r>
          </a:p>
        </p:txBody>
      </p:sp>
      <p:sp>
        <p:nvSpPr>
          <p:cNvPr id="36352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zh-CN" altLang="en-US" sz="4000"/>
              <a:t>传输层</a:t>
            </a:r>
            <a:br>
              <a:rPr lang="zh-CN" altLang="en-US" sz="4000"/>
            </a:br>
            <a:r>
              <a:rPr lang="zh-CN" altLang="en-US" sz="3200"/>
              <a:t>（</a:t>
            </a:r>
            <a:r>
              <a:rPr lang="en-US" altLang="zh-CN" sz="3200"/>
              <a:t>Transport</a:t>
            </a:r>
            <a:r>
              <a:rPr lang="zh-CN" altLang="en-US" sz="3200"/>
              <a:t>）</a:t>
            </a:r>
          </a:p>
        </p:txBody>
      </p:sp>
      <p:sp>
        <p:nvSpPr>
          <p:cNvPr id="364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4549" name="Rectangle 5"/>
          <p:cNvSpPr>
            <a:spLocks noGrp="1" noChangeArrowheads="1"/>
          </p:cNvSpPr>
          <p:nvPr>
            <p:ph type="body" idx="1"/>
          </p:nvPr>
        </p:nvSpPr>
        <p:spPr>
          <a:xfrm>
            <a:off x="809625" y="1700213"/>
            <a:ext cx="7958138" cy="4681537"/>
          </a:xfrm>
        </p:spPr>
        <p:txBody>
          <a:bodyPr/>
          <a:lstStyle/>
          <a:p>
            <a:pPr marL="0" indent="0">
              <a:lnSpc>
                <a:spcPct val="95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95000"/>
              </a:lnSpc>
              <a:buFont typeface="Wingdings" pitchFamily="2" charset="2"/>
              <a:buNone/>
            </a:pPr>
            <a:r>
              <a:rPr lang="zh-CN" altLang="en-US" sz="2800"/>
              <a:t>    </a:t>
            </a:r>
            <a:r>
              <a:rPr lang="zh-CN" altLang="en-US" sz="2400"/>
              <a:t>本层主要为应用层实体提供端</a:t>
            </a:r>
            <a:r>
              <a:rPr lang="en-US" altLang="zh-CN" sz="2400"/>
              <a:t>-</a:t>
            </a:r>
            <a:r>
              <a:rPr lang="zh-CN" altLang="en-US" sz="2400"/>
              <a:t>端的通信功能。</a:t>
            </a:r>
          </a:p>
          <a:p>
            <a:pPr marL="0" indent="0">
              <a:lnSpc>
                <a:spcPct val="95000"/>
              </a:lnSpc>
              <a:buClr>
                <a:srgbClr val="FF0000"/>
              </a:buClr>
            </a:pPr>
            <a:r>
              <a:rPr lang="zh-CN" altLang="en-US" sz="2800">
                <a:solidFill>
                  <a:srgbClr val="FF0000"/>
                </a:solidFill>
                <a:effectLst>
                  <a:outerShdw blurRad="38100" dist="38100" dir="2700000" algn="tl">
                    <a:srgbClr val="C0C0C0"/>
                  </a:outerShdw>
                </a:effectLst>
              </a:rPr>
              <a:t> 协议</a:t>
            </a:r>
          </a:p>
          <a:p>
            <a:pPr marL="0" indent="0">
              <a:lnSpc>
                <a:spcPct val="95000"/>
              </a:lnSpc>
              <a:buFont typeface="Wingdings" pitchFamily="2" charset="2"/>
              <a:buNone/>
            </a:pPr>
            <a:r>
              <a:rPr lang="zh-CN" altLang="en-US" sz="2800"/>
              <a:t>    </a:t>
            </a:r>
            <a:r>
              <a:rPr lang="zh-CN" altLang="en-US" sz="2400"/>
              <a:t>本层定义了两个端</a:t>
            </a:r>
            <a:r>
              <a:rPr lang="en-US" altLang="zh-CN" sz="2400"/>
              <a:t>-</a:t>
            </a:r>
            <a:r>
              <a:rPr lang="zh-CN" altLang="en-US" sz="2400"/>
              <a:t>端的协议：</a:t>
            </a:r>
          </a:p>
          <a:p>
            <a:pPr marL="444500" lvl="1" indent="179388">
              <a:lnSpc>
                <a:spcPct val="95000"/>
              </a:lnSpc>
              <a:buFont typeface="Wingdings" pitchFamily="2" charset="2"/>
              <a:buChar char="Ø"/>
            </a:pPr>
            <a:r>
              <a:rPr lang="en-US" altLang="zh-CN" sz="2400">
                <a:solidFill>
                  <a:srgbClr val="0000FF"/>
                </a:solidFill>
                <a:effectLst>
                  <a:outerShdw blurRad="38100" dist="38100" dir="2700000" algn="tl">
                    <a:srgbClr val="C0C0C0"/>
                  </a:outerShdw>
                </a:effectLst>
              </a:rPr>
              <a:t>  TCP</a:t>
            </a:r>
            <a:r>
              <a:rPr lang="zh-CN" altLang="en-US" sz="2400">
                <a:solidFill>
                  <a:srgbClr val="0000FF"/>
                </a:solidFill>
                <a:effectLst>
                  <a:outerShdw blurRad="38100" dist="38100" dir="2700000" algn="tl">
                    <a:srgbClr val="C0C0C0"/>
                  </a:outerShdw>
                </a:effectLst>
              </a:rPr>
              <a:t>（传输控制协议）</a:t>
            </a:r>
          </a:p>
          <a:p>
            <a:pPr marL="444500" lvl="1" indent="179388">
              <a:lnSpc>
                <a:spcPct val="95000"/>
              </a:lnSpc>
              <a:buFont typeface="Wingdings" pitchFamily="2" charset="2"/>
              <a:buNone/>
            </a:pPr>
            <a:r>
              <a:rPr lang="zh-CN" altLang="en-US" sz="2400"/>
              <a:t>     提供可靠的、面向连接的数据传输服务，即：具有顺序控制、差错控制和流量控制功能。</a:t>
            </a:r>
          </a:p>
          <a:p>
            <a:pPr marL="444500" lvl="1" indent="179388">
              <a:lnSpc>
                <a:spcPct val="95000"/>
              </a:lnSpc>
              <a:buFont typeface="Wingdings" pitchFamily="2" charset="2"/>
              <a:buChar char="Ø"/>
            </a:pPr>
            <a:r>
              <a:rPr lang="en-US" altLang="zh-CN" sz="2400">
                <a:effectLst>
                  <a:outerShdw blurRad="38100" dist="38100" dir="2700000" algn="tl">
                    <a:srgbClr val="C0C0C0"/>
                  </a:outerShdw>
                </a:effectLst>
              </a:rPr>
              <a:t>  </a:t>
            </a:r>
            <a:r>
              <a:rPr lang="en-US" altLang="zh-CN" sz="2400">
                <a:solidFill>
                  <a:srgbClr val="0000FF"/>
                </a:solidFill>
                <a:effectLst>
                  <a:outerShdw blurRad="38100" dist="38100" dir="2700000" algn="tl">
                    <a:srgbClr val="C0C0C0"/>
                  </a:outerShdw>
                </a:effectLst>
              </a:rPr>
              <a:t>UDP</a:t>
            </a:r>
            <a:r>
              <a:rPr lang="zh-CN" altLang="en-US" sz="2400">
                <a:solidFill>
                  <a:srgbClr val="0000FF"/>
                </a:solidFill>
                <a:effectLst>
                  <a:outerShdw blurRad="38100" dist="38100" dir="2700000" algn="tl">
                    <a:srgbClr val="C0C0C0"/>
                  </a:outerShdw>
                </a:effectLst>
              </a:rPr>
              <a:t>（用户数据报协议）</a:t>
            </a:r>
          </a:p>
          <a:p>
            <a:pPr marL="444500" lvl="1" indent="179388">
              <a:lnSpc>
                <a:spcPct val="95000"/>
              </a:lnSpc>
              <a:buFont typeface="Wingdings" pitchFamily="2" charset="2"/>
              <a:buNone/>
            </a:pPr>
            <a:r>
              <a:rPr lang="zh-CN" altLang="en-US" sz="2400"/>
              <a:t>     提供不可靠的、面向无连接的数据传输服务，即：无顺序控制、差错控制和流量控制功能，而是将这些功能交给应用程序完成。</a:t>
            </a:r>
          </a:p>
        </p:txBody>
      </p:sp>
      <p:sp>
        <p:nvSpPr>
          <p:cNvPr id="3645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zh-CN" altLang="en-US" sz="4000"/>
              <a:t>应用层</a:t>
            </a:r>
            <a:br>
              <a:rPr lang="zh-CN" altLang="en-US" sz="4000"/>
            </a:br>
            <a:r>
              <a:rPr lang="zh-CN" altLang="en-US" sz="3200"/>
              <a:t>（</a:t>
            </a:r>
            <a:r>
              <a:rPr lang="en-US" altLang="zh-CN" sz="3200"/>
              <a:t>Application</a:t>
            </a:r>
            <a:r>
              <a:rPr lang="zh-CN" altLang="en-US" sz="3200"/>
              <a:t>）</a:t>
            </a:r>
          </a:p>
        </p:txBody>
      </p:sp>
      <p:sp>
        <p:nvSpPr>
          <p:cNvPr id="365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5572" name="Rectangle 4"/>
          <p:cNvSpPr>
            <a:spLocks noGrp="1" noChangeArrowheads="1"/>
          </p:cNvSpPr>
          <p:nvPr>
            <p:ph type="body" idx="1"/>
          </p:nvPr>
        </p:nvSpPr>
        <p:spPr>
          <a:xfrm>
            <a:off x="809625" y="2276475"/>
            <a:ext cx="8083550" cy="4032250"/>
          </a:xfrm>
        </p:spPr>
        <p:txBody>
          <a:bodyPr/>
          <a:lstStyle/>
          <a:p>
            <a:pPr marL="0" indent="0">
              <a:lnSpc>
                <a:spcPct val="140000"/>
              </a:lnSpc>
              <a:buClr>
                <a:srgbClr val="FF0000"/>
              </a:buClr>
            </a:pPr>
            <a:r>
              <a:rPr lang="zh-CN" altLang="en-US" dirty="0">
                <a:solidFill>
                  <a:srgbClr val="FF0000"/>
                </a:solidFill>
                <a:effectLst>
                  <a:outerShdw blurRad="38100" dist="38100" dir="2700000" algn="tl">
                    <a:srgbClr val="C0C0C0"/>
                  </a:outerShdw>
                </a:effectLst>
              </a:rPr>
              <a:t>  功能</a:t>
            </a:r>
          </a:p>
          <a:p>
            <a:pPr marL="0" indent="0">
              <a:lnSpc>
                <a:spcPct val="140000"/>
              </a:lnSpc>
              <a:buFont typeface="Wingdings" pitchFamily="2" charset="2"/>
              <a:buNone/>
            </a:pPr>
            <a:r>
              <a:rPr lang="zh-CN" altLang="en-US" dirty="0"/>
              <a:t>     本层主要为用户提供所需要的各种服务。</a:t>
            </a:r>
          </a:p>
          <a:p>
            <a:pPr marL="0" indent="0">
              <a:lnSpc>
                <a:spcPct val="140000"/>
              </a:lnSpc>
              <a:buClr>
                <a:srgbClr val="FF0000"/>
              </a:buClr>
            </a:pPr>
            <a:r>
              <a:rPr lang="zh-CN" altLang="en-US" dirty="0">
                <a:solidFill>
                  <a:srgbClr val="FF0000"/>
                </a:solidFill>
                <a:effectLst>
                  <a:outerShdw blurRad="38100" dist="38100" dir="2700000" algn="tl">
                    <a:srgbClr val="C0C0C0"/>
                  </a:outerShdw>
                </a:effectLst>
              </a:rPr>
              <a:t>  协议</a:t>
            </a:r>
          </a:p>
          <a:p>
            <a:pPr marL="0" indent="0">
              <a:lnSpc>
                <a:spcPct val="140000"/>
              </a:lnSpc>
              <a:buFont typeface="Wingdings" pitchFamily="2" charset="2"/>
              <a:buNone/>
            </a:pPr>
            <a:r>
              <a:rPr lang="zh-CN" altLang="en-US" dirty="0"/>
              <a:t>      </a:t>
            </a:r>
            <a:r>
              <a:rPr lang="en-US" altLang="zh-CN" dirty="0"/>
              <a:t>Telnet</a:t>
            </a:r>
            <a:r>
              <a:rPr lang="zh-CN" altLang="en-US" dirty="0"/>
              <a:t>、</a:t>
            </a:r>
            <a:r>
              <a:rPr lang="en-US" altLang="zh-CN" dirty="0"/>
              <a:t>FTP</a:t>
            </a:r>
            <a:r>
              <a:rPr lang="zh-CN" altLang="en-US" dirty="0"/>
              <a:t>、</a:t>
            </a:r>
            <a:r>
              <a:rPr lang="en-US" altLang="zh-CN" dirty="0"/>
              <a:t>SMTP</a:t>
            </a:r>
            <a:r>
              <a:rPr lang="zh-CN" altLang="en-US" dirty="0"/>
              <a:t>、</a:t>
            </a:r>
            <a:r>
              <a:rPr lang="en-US" altLang="zh-CN" dirty="0"/>
              <a:t>DNS</a:t>
            </a:r>
            <a:r>
              <a:rPr lang="zh-CN" altLang="en-US" dirty="0"/>
              <a:t>等。</a:t>
            </a:r>
          </a:p>
        </p:txBody>
      </p:sp>
      <p:sp>
        <p:nvSpPr>
          <p:cNvPr id="36557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Text Box 2"/>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
        <p:nvSpPr>
          <p:cNvPr id="357379" name="Text Box 3"/>
          <p:cNvSpPr txBox="1">
            <a:spLocks noChangeArrowheads="1"/>
          </p:cNvSpPr>
          <p:nvPr/>
        </p:nvSpPr>
        <p:spPr bwMode="auto">
          <a:xfrm>
            <a:off x="2771775" y="6092825"/>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b="1">
                <a:latin typeface="+mn-lt"/>
                <a:ea typeface="+mn-ea"/>
              </a:rPr>
              <a:t>TCP/IP RM</a:t>
            </a:r>
            <a:r>
              <a:rPr lang="zh-CN" altLang="en-US" b="1">
                <a:latin typeface="+mn-lt"/>
                <a:ea typeface="+mn-ea"/>
              </a:rPr>
              <a:t>主要协议</a:t>
            </a:r>
            <a:endParaRPr lang="en-US" altLang="zh-CN" b="1">
              <a:latin typeface="+mn-lt"/>
              <a:ea typeface="+mn-ea"/>
            </a:endParaRPr>
          </a:p>
        </p:txBody>
      </p:sp>
      <p:pic>
        <p:nvPicPr>
          <p:cNvPr id="357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04813"/>
            <a:ext cx="6718300" cy="554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zh-CN" altLang="en-US">
                <a:latin typeface="宋体" pitchFamily="2" charset="-122"/>
              </a:rPr>
              <a:t>计算机网络的应用</a:t>
            </a:r>
            <a:r>
              <a:rPr lang="zh-CN" altLang="en-US"/>
              <a:t> </a:t>
            </a:r>
          </a:p>
        </p:txBody>
      </p:sp>
      <p:sp>
        <p:nvSpPr>
          <p:cNvPr id="231429" name="Rectangle 5"/>
          <p:cNvSpPr>
            <a:spLocks noGrp="1" noChangeArrowheads="1"/>
          </p:cNvSpPr>
          <p:nvPr>
            <p:ph type="body" idx="1"/>
          </p:nvPr>
        </p:nvSpPr>
        <p:spPr>
          <a:xfrm>
            <a:off x="3132138" y="2144713"/>
            <a:ext cx="2538412" cy="3722687"/>
          </a:xfrm>
        </p:spPr>
        <p:txBody>
          <a:bodyPr/>
          <a:lstStyle/>
          <a:p>
            <a:pPr>
              <a:lnSpc>
                <a:spcPct val="150000"/>
              </a:lnSpc>
            </a:pPr>
            <a:r>
              <a:rPr lang="zh-CN" altLang="en-US">
                <a:hlinkClick r:id="rId3" action="ppaction://hlinksldjump"/>
              </a:rPr>
              <a:t>商业应用</a:t>
            </a:r>
            <a:endParaRPr lang="zh-CN" altLang="en-US"/>
          </a:p>
          <a:p>
            <a:pPr>
              <a:lnSpc>
                <a:spcPct val="150000"/>
              </a:lnSpc>
            </a:pPr>
            <a:r>
              <a:rPr lang="zh-CN" altLang="en-US">
                <a:hlinkClick r:id="rId4" action="ppaction://hlinksldjump"/>
              </a:rPr>
              <a:t>家庭应用</a:t>
            </a:r>
            <a:endParaRPr lang="zh-CN" altLang="en-US"/>
          </a:p>
          <a:p>
            <a:pPr>
              <a:lnSpc>
                <a:spcPct val="150000"/>
              </a:lnSpc>
            </a:pPr>
            <a:r>
              <a:rPr lang="zh-CN" altLang="en-US">
                <a:hlinkClick r:id="rId5" action="ppaction://hlinksldjump"/>
              </a:rPr>
              <a:t>移动用户</a:t>
            </a:r>
            <a:endParaRPr lang="zh-CN" altLang="en-US"/>
          </a:p>
          <a:p>
            <a:pPr>
              <a:lnSpc>
                <a:spcPct val="150000"/>
              </a:lnSpc>
            </a:pPr>
            <a:r>
              <a:rPr lang="zh-CN" altLang="en-US">
                <a:hlinkClick r:id="rId6" action="ppaction://hlinksldjump"/>
              </a:rPr>
              <a:t>社会问题</a:t>
            </a:r>
            <a:endParaRPr lang="zh-CN" altLang="en-US"/>
          </a:p>
        </p:txBody>
      </p:sp>
      <p:sp>
        <p:nvSpPr>
          <p:cNvPr id="2314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zh-CN" altLang="en-US" sz="3600" dirty="0"/>
              <a:t>例</a:t>
            </a:r>
            <a:r>
              <a:rPr lang="en-US" altLang="zh-CN" sz="3600" dirty="0" smtClean="0"/>
              <a:t>:WWW</a:t>
            </a:r>
            <a:endParaRPr lang="zh-CN" altLang="en-US" sz="3600" dirty="0"/>
          </a:p>
        </p:txBody>
      </p:sp>
      <p:sp>
        <p:nvSpPr>
          <p:cNvPr id="445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44544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 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9</a:t>
            </a:r>
          </a:p>
        </p:txBody>
      </p:sp>
      <p:sp>
        <p:nvSpPr>
          <p:cNvPr id="445447" name="Freeform 7"/>
          <p:cNvSpPr>
            <a:spLocks/>
          </p:cNvSpPr>
          <p:nvPr/>
        </p:nvSpPr>
        <p:spPr bwMode="auto">
          <a:xfrm>
            <a:off x="2114550" y="4970463"/>
            <a:ext cx="5280025" cy="442912"/>
          </a:xfrm>
          <a:custGeom>
            <a:avLst/>
            <a:gdLst>
              <a:gd name="T0" fmla="*/ 0 w 2752"/>
              <a:gd name="T1" fmla="*/ 0 h 240"/>
              <a:gd name="T2" fmla="*/ 0 w 2752"/>
              <a:gd name="T3" fmla="*/ 92 h 240"/>
              <a:gd name="T4" fmla="*/ 3 w 2752"/>
              <a:gd name="T5" fmla="*/ 156 h 240"/>
              <a:gd name="T6" fmla="*/ 30 w 2752"/>
              <a:gd name="T7" fmla="*/ 213 h 240"/>
              <a:gd name="T8" fmla="*/ 96 w 2752"/>
              <a:gd name="T9" fmla="*/ 234 h 240"/>
              <a:gd name="T10" fmla="*/ 138 w 2752"/>
              <a:gd name="T11" fmla="*/ 236 h 240"/>
              <a:gd name="T12" fmla="*/ 2621 w 2752"/>
              <a:gd name="T13" fmla="*/ 238 h 240"/>
              <a:gd name="T14" fmla="*/ 2670 w 2752"/>
              <a:gd name="T15" fmla="*/ 240 h 240"/>
              <a:gd name="T16" fmla="*/ 2727 w 2752"/>
              <a:gd name="T17" fmla="*/ 216 h 240"/>
              <a:gd name="T18" fmla="*/ 2748 w 2752"/>
              <a:gd name="T19" fmla="*/ 159 h 240"/>
              <a:gd name="T20" fmla="*/ 2752 w 2752"/>
              <a:gd name="T21" fmla="*/ 113 h 240"/>
              <a:gd name="T22" fmla="*/ 2751 w 2752"/>
              <a:gd name="T2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aphicFrame>
        <p:nvGraphicFramePr>
          <p:cNvPr id="445448" name="Object 8"/>
          <p:cNvGraphicFramePr>
            <a:graphicFrameLocks noChangeAspect="1"/>
          </p:cNvGraphicFramePr>
          <p:nvPr>
            <p:extLst>
              <p:ext uri="{D42A27DB-BD31-4B8C-83A1-F6EECF244321}">
                <p14:modId xmlns:p14="http://schemas.microsoft.com/office/powerpoint/2010/main" val="3435185657"/>
              </p:ext>
            </p:extLst>
          </p:nvPr>
        </p:nvGraphicFramePr>
        <p:xfrm>
          <a:off x="3768725" y="4819650"/>
          <a:ext cx="2041525" cy="1122363"/>
        </p:xfrm>
        <a:graphic>
          <a:graphicData uri="http://schemas.openxmlformats.org/presentationml/2006/ole">
            <mc:AlternateContent xmlns:mc="http://schemas.openxmlformats.org/markup-compatibility/2006">
              <mc:Choice xmlns:v="urn:schemas-microsoft-com:vml" Requires="v">
                <p:oleObj spid="_x0000_s445559" name="VISIO" r:id="rId7" imgW="1689840" imgH="964440" progId="Visio.Drawing.6">
                  <p:embed/>
                </p:oleObj>
              </mc:Choice>
              <mc:Fallback>
                <p:oleObj name="VISIO" r:id="rId7" imgW="1689840" imgH="964440" progId="Visio.Drawing.6">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8725" y="4819650"/>
                        <a:ext cx="2041525" cy="112236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45449" name="Rectangle 9"/>
          <p:cNvSpPr>
            <a:spLocks noChangeArrowheads="1"/>
          </p:cNvSpPr>
          <p:nvPr/>
        </p:nvSpPr>
        <p:spPr bwMode="auto">
          <a:xfrm>
            <a:off x="6581775" y="2133600"/>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a typeface="+mn-ea"/>
            </a:endParaRPr>
          </a:p>
        </p:txBody>
      </p:sp>
      <p:sp>
        <p:nvSpPr>
          <p:cNvPr id="445450" name="Text Box 10"/>
          <p:cNvSpPr txBox="1">
            <a:spLocks noChangeArrowheads="1"/>
          </p:cNvSpPr>
          <p:nvPr/>
        </p:nvSpPr>
        <p:spPr bwMode="auto">
          <a:xfrm>
            <a:off x="6661150" y="42862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网络接口层</a:t>
            </a:r>
          </a:p>
        </p:txBody>
      </p:sp>
      <p:sp>
        <p:nvSpPr>
          <p:cNvPr id="445452" name="Line 12"/>
          <p:cNvSpPr>
            <a:spLocks noChangeShapeType="1"/>
          </p:cNvSpPr>
          <p:nvPr/>
        </p:nvSpPr>
        <p:spPr bwMode="auto">
          <a:xfrm>
            <a:off x="6581775" y="4084638"/>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3" name="Line 13"/>
          <p:cNvSpPr>
            <a:spLocks noChangeShapeType="1"/>
          </p:cNvSpPr>
          <p:nvPr/>
        </p:nvSpPr>
        <p:spPr bwMode="auto">
          <a:xfrm>
            <a:off x="6581775" y="36417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4" name="Line 14"/>
          <p:cNvSpPr>
            <a:spLocks noChangeShapeType="1"/>
          </p:cNvSpPr>
          <p:nvPr/>
        </p:nvSpPr>
        <p:spPr bwMode="auto">
          <a:xfrm>
            <a:off x="6581775" y="31972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6" name="Text Box 16"/>
          <p:cNvSpPr txBox="1">
            <a:spLocks noChangeArrowheads="1"/>
          </p:cNvSpPr>
          <p:nvPr/>
        </p:nvSpPr>
        <p:spPr bwMode="auto">
          <a:xfrm>
            <a:off x="6872288" y="31813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传输层</a:t>
            </a:r>
          </a:p>
        </p:txBody>
      </p:sp>
      <p:sp>
        <p:nvSpPr>
          <p:cNvPr id="445458" name="Rectangle 18"/>
          <p:cNvSpPr>
            <a:spLocks noChangeArrowheads="1"/>
          </p:cNvSpPr>
          <p:nvPr/>
        </p:nvSpPr>
        <p:spPr bwMode="auto">
          <a:xfrm>
            <a:off x="1331913" y="2133600"/>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a typeface="+mn-ea"/>
            </a:endParaRPr>
          </a:p>
        </p:txBody>
      </p:sp>
      <p:sp>
        <p:nvSpPr>
          <p:cNvPr id="445461" name="Line 21"/>
          <p:cNvSpPr>
            <a:spLocks noChangeShapeType="1"/>
          </p:cNvSpPr>
          <p:nvPr/>
        </p:nvSpPr>
        <p:spPr bwMode="auto">
          <a:xfrm>
            <a:off x="1331913" y="4084638"/>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2" name="Line 22"/>
          <p:cNvSpPr>
            <a:spLocks noChangeShapeType="1"/>
          </p:cNvSpPr>
          <p:nvPr/>
        </p:nvSpPr>
        <p:spPr bwMode="auto">
          <a:xfrm>
            <a:off x="1331913" y="36417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3" name="Line 23"/>
          <p:cNvSpPr>
            <a:spLocks noChangeShapeType="1"/>
          </p:cNvSpPr>
          <p:nvPr/>
        </p:nvSpPr>
        <p:spPr bwMode="auto">
          <a:xfrm>
            <a:off x="1331913" y="31972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5" name="Text Box 25"/>
          <p:cNvSpPr txBox="1">
            <a:spLocks noChangeArrowheads="1"/>
          </p:cNvSpPr>
          <p:nvPr/>
        </p:nvSpPr>
        <p:spPr bwMode="auto">
          <a:xfrm>
            <a:off x="1624013" y="31813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传输层</a:t>
            </a:r>
          </a:p>
        </p:txBody>
      </p:sp>
      <p:sp>
        <p:nvSpPr>
          <p:cNvPr id="445466" name="Text Box 26"/>
          <p:cNvSpPr txBox="1">
            <a:spLocks noChangeArrowheads="1"/>
          </p:cNvSpPr>
          <p:nvPr/>
        </p:nvSpPr>
        <p:spPr bwMode="auto">
          <a:xfrm>
            <a:off x="1403350" y="3636963"/>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网际互连层</a:t>
            </a:r>
          </a:p>
        </p:txBody>
      </p:sp>
      <p:sp>
        <p:nvSpPr>
          <p:cNvPr id="445467" name="Line 27"/>
          <p:cNvSpPr>
            <a:spLocks noChangeShapeType="1"/>
          </p:cNvSpPr>
          <p:nvPr/>
        </p:nvSpPr>
        <p:spPr bwMode="auto">
          <a:xfrm>
            <a:off x="2098675" y="3065463"/>
            <a:ext cx="3175"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8" name="Line 28"/>
          <p:cNvSpPr>
            <a:spLocks noChangeShapeType="1"/>
          </p:cNvSpPr>
          <p:nvPr/>
        </p:nvSpPr>
        <p:spPr bwMode="auto">
          <a:xfrm>
            <a:off x="7392988" y="3065463"/>
            <a:ext cx="1587"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445469" name="Group 29"/>
          <p:cNvGrpSpPr>
            <a:grpSpLocks/>
          </p:cNvGrpSpPr>
          <p:nvPr/>
        </p:nvGrpSpPr>
        <p:grpSpPr bwMode="auto">
          <a:xfrm>
            <a:off x="2759076" y="2444750"/>
            <a:ext cx="3960813" cy="400050"/>
            <a:chOff x="1647" y="1454"/>
            <a:chExt cx="2495" cy="252"/>
          </a:xfrm>
        </p:grpSpPr>
        <p:sp>
          <p:nvSpPr>
            <p:cNvPr id="445470" name="Line 30"/>
            <p:cNvSpPr>
              <a:spLocks noChangeShapeType="1"/>
            </p:cNvSpPr>
            <p:nvPr/>
          </p:nvSpPr>
          <p:spPr bwMode="auto">
            <a:xfrm>
              <a:off x="1647" y="1686"/>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71" name="Text Box 31"/>
            <p:cNvSpPr txBox="1">
              <a:spLocks noChangeArrowheads="1"/>
            </p:cNvSpPr>
            <p:nvPr/>
          </p:nvSpPr>
          <p:spPr bwMode="auto">
            <a:xfrm>
              <a:off x="2634" y="1454"/>
              <a:ext cx="5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smtClean="0">
                  <a:latin typeface="+mn-lt"/>
                  <a:ea typeface="+mn-ea"/>
                </a:rPr>
                <a:t>HTTP</a:t>
              </a:r>
              <a:endParaRPr lang="zh-CN" altLang="en-US" sz="2000" b="1" dirty="0">
                <a:latin typeface="+mn-lt"/>
                <a:ea typeface="+mn-ea"/>
              </a:endParaRPr>
            </a:p>
          </p:txBody>
        </p:sp>
      </p:grpSp>
      <p:sp>
        <p:nvSpPr>
          <p:cNvPr id="445475" name="Text Box 35"/>
          <p:cNvSpPr txBox="1">
            <a:spLocks noChangeArrowheads="1"/>
          </p:cNvSpPr>
          <p:nvPr/>
        </p:nvSpPr>
        <p:spPr bwMode="auto">
          <a:xfrm>
            <a:off x="1624013" y="21399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应用层</a:t>
            </a:r>
          </a:p>
        </p:txBody>
      </p:sp>
      <p:sp>
        <p:nvSpPr>
          <p:cNvPr id="445476" name="Text Box 36"/>
          <p:cNvSpPr txBox="1">
            <a:spLocks noChangeArrowheads="1"/>
          </p:cNvSpPr>
          <p:nvPr/>
        </p:nvSpPr>
        <p:spPr bwMode="auto">
          <a:xfrm>
            <a:off x="6872288" y="21256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应用层</a:t>
            </a:r>
          </a:p>
        </p:txBody>
      </p:sp>
      <p:sp>
        <p:nvSpPr>
          <p:cNvPr id="445477" name="Text Box 37"/>
          <p:cNvSpPr txBox="1">
            <a:spLocks noChangeArrowheads="1"/>
          </p:cNvSpPr>
          <p:nvPr/>
        </p:nvSpPr>
        <p:spPr bwMode="auto">
          <a:xfrm>
            <a:off x="4284663" y="5164138"/>
            <a:ext cx="1124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Internet</a:t>
            </a:r>
          </a:p>
        </p:txBody>
      </p:sp>
      <p:grpSp>
        <p:nvGrpSpPr>
          <p:cNvPr id="445478" name="Group 38"/>
          <p:cNvGrpSpPr>
            <a:grpSpLocks/>
          </p:cNvGrpSpPr>
          <p:nvPr/>
        </p:nvGrpSpPr>
        <p:grpSpPr bwMode="auto">
          <a:xfrm>
            <a:off x="1470025" y="2547938"/>
            <a:ext cx="1289050" cy="531812"/>
            <a:chOff x="835" y="1519"/>
            <a:chExt cx="812" cy="335"/>
          </a:xfrm>
        </p:grpSpPr>
        <p:sp>
          <p:nvSpPr>
            <p:cNvPr id="445479" name="Oval 39"/>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endParaRPr lang="zh-CN" altLang="en-US" sz="1600" b="1">
                <a:latin typeface="+mn-lt"/>
                <a:ea typeface="+mn-ea"/>
              </a:endParaRPr>
            </a:p>
          </p:txBody>
        </p:sp>
        <p:sp>
          <p:nvSpPr>
            <p:cNvPr id="445480" name="Text Box 40"/>
            <p:cNvSpPr txBox="1">
              <a:spLocks noChangeArrowheads="1"/>
            </p:cNvSpPr>
            <p:nvPr/>
          </p:nvSpPr>
          <p:spPr bwMode="auto">
            <a:xfrm>
              <a:off x="1020" y="1547"/>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2"/>
                    </a:outerShdw>
                  </a:effectLst>
                </a14:hiddenEffects>
              </a:ext>
            </a:extLst>
          </p:spPr>
          <p:txBody>
            <a:bodyPr wrap="none">
              <a:spAutoFit/>
            </a:bodyPr>
            <a:lstStyle/>
            <a:p>
              <a:pPr>
                <a:spcBef>
                  <a:spcPct val="0"/>
                </a:spcBef>
                <a:buClrTx/>
                <a:buFontTx/>
                <a:buNone/>
              </a:pPr>
              <a:r>
                <a:rPr lang="zh-CN" altLang="en-US" sz="2000" b="1">
                  <a:effectLst>
                    <a:outerShdw blurRad="38100" dist="38100" dir="2700000" algn="tl">
                      <a:srgbClr val="C0C0C0"/>
                    </a:outerShdw>
                  </a:effectLst>
                  <a:latin typeface="+mn-lt"/>
                  <a:ea typeface="+mn-ea"/>
                </a:rPr>
                <a:t>客户</a:t>
              </a:r>
            </a:p>
          </p:txBody>
        </p:sp>
      </p:grpSp>
      <p:grpSp>
        <p:nvGrpSpPr>
          <p:cNvPr id="445481" name="Group 41"/>
          <p:cNvGrpSpPr>
            <a:grpSpLocks/>
          </p:cNvGrpSpPr>
          <p:nvPr/>
        </p:nvGrpSpPr>
        <p:grpSpPr bwMode="auto">
          <a:xfrm>
            <a:off x="6719888" y="2547938"/>
            <a:ext cx="1289050" cy="531812"/>
            <a:chOff x="4142" y="1519"/>
            <a:chExt cx="812" cy="335"/>
          </a:xfrm>
        </p:grpSpPr>
        <p:sp>
          <p:nvSpPr>
            <p:cNvPr id="445482" name="Oval 42"/>
            <p:cNvSpPr>
              <a:spLocks noChangeArrowheads="1"/>
            </p:cNvSpPr>
            <p:nvPr/>
          </p:nvSpPr>
          <p:spPr bwMode="auto">
            <a:xfrm>
              <a:off x="4142" y="1519"/>
              <a:ext cx="812" cy="335"/>
            </a:xfrm>
            <a:prstGeom prst="ellipse">
              <a:avLst/>
            </a:prstGeom>
            <a:solidFill>
              <a:srgbClr val="FF3300"/>
            </a:solidFill>
            <a:ln w="19050">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lt"/>
                <a:ea typeface="+mn-ea"/>
              </a:endParaRPr>
            </a:p>
          </p:txBody>
        </p:sp>
        <p:sp>
          <p:nvSpPr>
            <p:cNvPr id="445483" name="Text Box 43"/>
            <p:cNvSpPr txBox="1">
              <a:spLocks noChangeArrowheads="1"/>
            </p:cNvSpPr>
            <p:nvPr/>
          </p:nvSpPr>
          <p:spPr bwMode="auto">
            <a:xfrm>
              <a:off x="4256" y="1543"/>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FFFF00"/>
                  </a:solidFill>
                  <a:effectLst>
                    <a:outerShdw blurRad="38100" dist="38100" dir="2700000" algn="tl">
                      <a:srgbClr val="C0C0C0"/>
                    </a:outerShdw>
                  </a:effectLst>
                  <a:latin typeface="+mn-lt"/>
                  <a:ea typeface="+mn-ea"/>
                </a:rPr>
                <a:t>服务器</a:t>
              </a:r>
            </a:p>
          </p:txBody>
        </p:sp>
      </p:grpSp>
      <p:sp>
        <p:nvSpPr>
          <p:cNvPr id="445485" name="Text Box 45"/>
          <p:cNvSpPr txBox="1">
            <a:spLocks noChangeArrowheads="1"/>
          </p:cNvSpPr>
          <p:nvPr/>
        </p:nvSpPr>
        <p:spPr bwMode="auto">
          <a:xfrm>
            <a:off x="1403350" y="4357688"/>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网络接口层</a:t>
            </a:r>
          </a:p>
        </p:txBody>
      </p:sp>
      <p:sp>
        <p:nvSpPr>
          <p:cNvPr id="445486" name="Text Box 46"/>
          <p:cNvSpPr txBox="1">
            <a:spLocks noChangeArrowheads="1"/>
          </p:cNvSpPr>
          <p:nvPr/>
        </p:nvSpPr>
        <p:spPr bwMode="auto">
          <a:xfrm>
            <a:off x="6661150" y="3636963"/>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网际互连层</a:t>
            </a:r>
          </a:p>
        </p:txBody>
      </p:sp>
      <p:grpSp>
        <p:nvGrpSpPr>
          <p:cNvPr id="39" name="Group 29"/>
          <p:cNvGrpSpPr>
            <a:grpSpLocks/>
          </p:cNvGrpSpPr>
          <p:nvPr/>
        </p:nvGrpSpPr>
        <p:grpSpPr bwMode="auto">
          <a:xfrm>
            <a:off x="2774155" y="3044829"/>
            <a:ext cx="3960813" cy="1549402"/>
            <a:chOff x="1647" y="1449"/>
            <a:chExt cx="2495" cy="976"/>
          </a:xfrm>
        </p:grpSpPr>
        <p:sp>
          <p:nvSpPr>
            <p:cNvPr id="40" name="Line 30"/>
            <p:cNvSpPr>
              <a:spLocks noChangeShapeType="1"/>
            </p:cNvSpPr>
            <p:nvPr/>
          </p:nvSpPr>
          <p:spPr bwMode="auto">
            <a:xfrm>
              <a:off x="1647" y="1686"/>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1" name="Text Box 31"/>
            <p:cNvSpPr txBox="1">
              <a:spLocks noChangeArrowheads="1"/>
            </p:cNvSpPr>
            <p:nvPr/>
          </p:nvSpPr>
          <p:spPr bwMode="auto">
            <a:xfrm>
              <a:off x="2657" y="1449"/>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smtClean="0">
                  <a:latin typeface="+mn-lt"/>
                  <a:ea typeface="+mn-ea"/>
                </a:rPr>
                <a:t>TCP</a:t>
              </a:r>
              <a:endParaRPr lang="zh-CN" altLang="en-US" sz="2000" b="1" dirty="0">
                <a:latin typeface="+mn-lt"/>
                <a:ea typeface="+mn-ea"/>
              </a:endParaRPr>
            </a:p>
          </p:txBody>
        </p:sp>
        <p:sp>
          <p:nvSpPr>
            <p:cNvPr id="42" name="Line 30"/>
            <p:cNvSpPr>
              <a:spLocks noChangeShapeType="1"/>
            </p:cNvSpPr>
            <p:nvPr/>
          </p:nvSpPr>
          <p:spPr bwMode="auto">
            <a:xfrm>
              <a:off x="1647" y="1959"/>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3" name="Text Box 31"/>
            <p:cNvSpPr txBox="1">
              <a:spLocks noChangeArrowheads="1"/>
            </p:cNvSpPr>
            <p:nvPr/>
          </p:nvSpPr>
          <p:spPr bwMode="auto">
            <a:xfrm>
              <a:off x="2734" y="1734"/>
              <a:ext cx="2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smtClean="0">
                  <a:latin typeface="+mn-lt"/>
                  <a:ea typeface="+mn-ea"/>
                </a:rPr>
                <a:t>IP</a:t>
              </a:r>
              <a:endParaRPr lang="zh-CN" altLang="en-US" sz="2000" b="1" dirty="0">
                <a:latin typeface="+mn-lt"/>
                <a:ea typeface="+mn-ea"/>
              </a:endParaRPr>
            </a:p>
          </p:txBody>
        </p:sp>
        <p:sp>
          <p:nvSpPr>
            <p:cNvPr id="44" name="Line 30"/>
            <p:cNvSpPr>
              <a:spLocks noChangeShapeType="1"/>
            </p:cNvSpPr>
            <p:nvPr/>
          </p:nvSpPr>
          <p:spPr bwMode="auto">
            <a:xfrm>
              <a:off x="1647" y="2407"/>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Text Box 31"/>
            <p:cNvSpPr txBox="1">
              <a:spLocks noChangeArrowheads="1"/>
            </p:cNvSpPr>
            <p:nvPr/>
          </p:nvSpPr>
          <p:spPr bwMode="auto">
            <a:xfrm>
              <a:off x="2598" y="2173"/>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lt"/>
                  <a:ea typeface="+mn-ea"/>
                </a:rPr>
                <a:t>以太网</a:t>
              </a:r>
            </a:p>
          </p:txBody>
        </p:sp>
      </p:gr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646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46470" name="Rectangle 6"/>
          <p:cNvSpPr>
            <a:spLocks noGrp="1" noChangeArrowheads="1"/>
          </p:cNvSpPr>
          <p:nvPr>
            <p:ph type="body" idx="1"/>
          </p:nvPr>
        </p:nvSpPr>
        <p:spPr>
          <a:xfrm>
            <a:off x="809625" y="1773238"/>
            <a:ext cx="7958138" cy="4679950"/>
          </a:xfrm>
        </p:spPr>
        <p:txBody>
          <a:bodyPr/>
          <a:lstStyle/>
          <a:p>
            <a:pPr>
              <a:lnSpc>
                <a:spcPct val="110000"/>
              </a:lnSpc>
            </a:pPr>
            <a:r>
              <a:rPr lang="en-US" altLang="zh-CN" sz="2400" dirty="0">
                <a:solidFill>
                  <a:srgbClr val="FF0000"/>
                </a:solidFill>
              </a:rPr>
              <a:t>ISO/OSI RM</a:t>
            </a:r>
            <a:r>
              <a:rPr lang="zh-CN" altLang="en-US" sz="2400" dirty="0">
                <a:solidFill>
                  <a:srgbClr val="FF0000"/>
                </a:solidFill>
              </a:rPr>
              <a:t>的缺点</a:t>
            </a:r>
          </a:p>
          <a:p>
            <a:pPr lvl="1">
              <a:lnSpc>
                <a:spcPct val="110000"/>
              </a:lnSpc>
            </a:pPr>
            <a:r>
              <a:rPr lang="zh-CN" altLang="en-US" sz="2000" dirty="0"/>
              <a:t>糟糕的提出时机</a:t>
            </a:r>
          </a:p>
          <a:p>
            <a:pPr lvl="1">
              <a:lnSpc>
                <a:spcPct val="110000"/>
              </a:lnSpc>
            </a:pPr>
            <a:r>
              <a:rPr lang="zh-CN" altLang="en-US" sz="2000" dirty="0"/>
              <a:t>糟糕的技术</a:t>
            </a:r>
          </a:p>
          <a:p>
            <a:pPr lvl="1">
              <a:lnSpc>
                <a:spcPct val="110000"/>
              </a:lnSpc>
            </a:pPr>
            <a:r>
              <a:rPr lang="zh-CN" altLang="en-US" sz="2000" dirty="0"/>
              <a:t>糟糕的实现</a:t>
            </a:r>
          </a:p>
          <a:p>
            <a:pPr lvl="1">
              <a:lnSpc>
                <a:spcPct val="110000"/>
              </a:lnSpc>
            </a:pPr>
            <a:r>
              <a:rPr lang="zh-CN" altLang="en-US" sz="2000" dirty="0"/>
              <a:t>糟糕的策略</a:t>
            </a:r>
          </a:p>
          <a:p>
            <a:pPr>
              <a:lnSpc>
                <a:spcPct val="110000"/>
              </a:lnSpc>
            </a:pPr>
            <a:r>
              <a:rPr lang="en-US" altLang="zh-CN" sz="2400" dirty="0">
                <a:solidFill>
                  <a:srgbClr val="FF0000"/>
                </a:solidFill>
              </a:rPr>
              <a:t>TCP/IP</a:t>
            </a:r>
            <a:r>
              <a:rPr lang="zh-CN" altLang="en-US" sz="2400" dirty="0">
                <a:solidFill>
                  <a:srgbClr val="FF0000"/>
                </a:solidFill>
              </a:rPr>
              <a:t> </a:t>
            </a:r>
            <a:r>
              <a:rPr lang="en-US" altLang="zh-CN" sz="2400" dirty="0">
                <a:solidFill>
                  <a:srgbClr val="FF0000"/>
                </a:solidFill>
              </a:rPr>
              <a:t>RM</a:t>
            </a:r>
            <a:r>
              <a:rPr lang="zh-CN" altLang="en-US" sz="2400" dirty="0">
                <a:solidFill>
                  <a:srgbClr val="FF0000"/>
                </a:solidFill>
              </a:rPr>
              <a:t>的缺点</a:t>
            </a:r>
          </a:p>
          <a:p>
            <a:pPr lvl="1">
              <a:lnSpc>
                <a:spcPct val="110000"/>
              </a:lnSpc>
            </a:pPr>
            <a:r>
              <a:rPr lang="zh-CN" altLang="en-US" sz="2000" dirty="0"/>
              <a:t>没有区分服务、接口和协议</a:t>
            </a:r>
          </a:p>
          <a:p>
            <a:pPr lvl="1">
              <a:lnSpc>
                <a:spcPct val="110000"/>
              </a:lnSpc>
            </a:pPr>
            <a:r>
              <a:rPr lang="en-US" altLang="zh-CN" sz="2000" dirty="0"/>
              <a:t>TCP/IP RM</a:t>
            </a:r>
            <a:r>
              <a:rPr lang="zh-CN" altLang="en-US" sz="2000" dirty="0"/>
              <a:t>完全不是通用的</a:t>
            </a:r>
          </a:p>
          <a:p>
            <a:pPr lvl="1">
              <a:lnSpc>
                <a:spcPct val="110000"/>
              </a:lnSpc>
            </a:pPr>
            <a:r>
              <a:rPr lang="zh-CN" altLang="en-US" sz="2000" dirty="0"/>
              <a:t>网络接口层在分层协议中根本不是通常意义下的层</a:t>
            </a:r>
          </a:p>
          <a:p>
            <a:pPr lvl="1">
              <a:lnSpc>
                <a:spcPct val="110000"/>
              </a:lnSpc>
            </a:pPr>
            <a:r>
              <a:rPr lang="zh-CN" altLang="en-US" sz="2000" dirty="0"/>
              <a:t>不区分物理层和数据链路层</a:t>
            </a:r>
          </a:p>
          <a:p>
            <a:pPr lvl="1">
              <a:lnSpc>
                <a:spcPct val="110000"/>
              </a:lnSpc>
            </a:pPr>
            <a:r>
              <a:rPr lang="zh-CN" altLang="en-US" sz="2000" dirty="0"/>
              <a:t>未曾良好实现的协议难以替换</a:t>
            </a:r>
          </a:p>
        </p:txBody>
      </p:sp>
      <p:sp>
        <p:nvSpPr>
          <p:cNvPr id="446471" name="Rectangle 7"/>
          <p:cNvSpPr>
            <a:spLocks noGrp="1" noChangeArrowheads="1"/>
          </p:cNvSpPr>
          <p:nvPr>
            <p:ph type="title"/>
          </p:nvPr>
        </p:nvSpPr>
        <p:spPr/>
        <p:txBody>
          <a:bodyPr/>
          <a:lstStyle/>
          <a:p>
            <a:r>
              <a:rPr lang="zh-CN" altLang="en-US"/>
              <a:t>存在的问题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749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47492" name="Rectangle 4"/>
          <p:cNvSpPr>
            <a:spLocks noGrp="1" noChangeArrowheads="1"/>
          </p:cNvSpPr>
          <p:nvPr>
            <p:ph type="body" idx="1"/>
          </p:nvPr>
        </p:nvSpPr>
        <p:spPr>
          <a:xfrm>
            <a:off x="827088" y="1700213"/>
            <a:ext cx="8083550" cy="1008062"/>
          </a:xfrm>
        </p:spPr>
        <p:txBody>
          <a:bodyPr/>
          <a:lstStyle/>
          <a:p>
            <a:pPr marL="0" indent="0">
              <a:lnSpc>
                <a:spcPct val="120000"/>
              </a:lnSpc>
              <a:buFont typeface="Wingdings" pitchFamily="2" charset="2"/>
              <a:buNone/>
            </a:pPr>
            <a:r>
              <a:rPr lang="zh-CN" altLang="en-US" sz="2400"/>
              <a:t>       综合</a:t>
            </a:r>
            <a:r>
              <a:rPr lang="en-US" altLang="zh-CN" sz="2400"/>
              <a:t>OSI</a:t>
            </a:r>
            <a:r>
              <a:rPr lang="zh-CN" altLang="en-US" sz="2400"/>
              <a:t>和</a:t>
            </a:r>
            <a:r>
              <a:rPr lang="en-US" altLang="zh-CN" sz="2400"/>
              <a:t>TCP/IP</a:t>
            </a:r>
            <a:r>
              <a:rPr lang="zh-CN" altLang="en-US" sz="2400"/>
              <a:t>的优点形成的用以学习计算机网络的网络体系结构，本课程按照此模型进行组织。</a:t>
            </a:r>
          </a:p>
        </p:txBody>
      </p:sp>
      <p:sp>
        <p:nvSpPr>
          <p:cNvPr id="447493" name="Rectangle 5"/>
          <p:cNvSpPr>
            <a:spLocks noGrp="1" noChangeArrowheads="1"/>
          </p:cNvSpPr>
          <p:nvPr>
            <p:ph type="title"/>
          </p:nvPr>
        </p:nvSpPr>
        <p:spPr/>
        <p:txBody>
          <a:bodyPr/>
          <a:lstStyle/>
          <a:p>
            <a:r>
              <a:rPr lang="zh-CN" altLang="en-US"/>
              <a:t>原理体系结构 </a:t>
            </a:r>
          </a:p>
        </p:txBody>
      </p:sp>
      <p:grpSp>
        <p:nvGrpSpPr>
          <p:cNvPr id="447571" name="Group 83"/>
          <p:cNvGrpSpPr>
            <a:grpSpLocks/>
          </p:cNvGrpSpPr>
          <p:nvPr/>
        </p:nvGrpSpPr>
        <p:grpSpPr bwMode="auto">
          <a:xfrm>
            <a:off x="971550" y="2781300"/>
            <a:ext cx="7464425" cy="3641726"/>
            <a:chOff x="612" y="1752"/>
            <a:chExt cx="4702" cy="2294"/>
          </a:xfrm>
        </p:grpSpPr>
        <p:sp>
          <p:nvSpPr>
            <p:cNvPr id="447508" name="AutoShape 20"/>
            <p:cNvSpPr>
              <a:spLocks noChangeArrowheads="1"/>
            </p:cNvSpPr>
            <p:nvPr/>
          </p:nvSpPr>
          <p:spPr bwMode="auto">
            <a:xfrm>
              <a:off x="930"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09" name="Freeform 21"/>
            <p:cNvSpPr>
              <a:spLocks/>
            </p:cNvSpPr>
            <p:nvPr/>
          </p:nvSpPr>
          <p:spPr bwMode="auto">
            <a:xfrm>
              <a:off x="930" y="338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0" name="Freeform 22"/>
            <p:cNvSpPr>
              <a:spLocks/>
            </p:cNvSpPr>
            <p:nvPr/>
          </p:nvSpPr>
          <p:spPr bwMode="auto">
            <a:xfrm>
              <a:off x="930"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1" name="Freeform 23"/>
            <p:cNvSpPr>
              <a:spLocks/>
            </p:cNvSpPr>
            <p:nvPr/>
          </p:nvSpPr>
          <p:spPr bwMode="auto">
            <a:xfrm>
              <a:off x="930"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2" name="Freeform 24"/>
            <p:cNvSpPr>
              <a:spLocks/>
            </p:cNvSpPr>
            <p:nvPr/>
          </p:nvSpPr>
          <p:spPr bwMode="auto">
            <a:xfrm>
              <a:off x="930"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3" name="Freeform 25"/>
            <p:cNvSpPr>
              <a:spLocks/>
            </p:cNvSpPr>
            <p:nvPr/>
          </p:nvSpPr>
          <p:spPr bwMode="auto">
            <a:xfrm>
              <a:off x="930" y="2297"/>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4" name="Freeform 26"/>
            <p:cNvSpPr>
              <a:spLocks/>
            </p:cNvSpPr>
            <p:nvPr/>
          </p:nvSpPr>
          <p:spPr bwMode="auto">
            <a:xfrm>
              <a:off x="930" y="202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5" name="Text Box 27"/>
            <p:cNvSpPr txBox="1">
              <a:spLocks noChangeArrowheads="1"/>
            </p:cNvSpPr>
            <p:nvPr/>
          </p:nvSpPr>
          <p:spPr bwMode="auto">
            <a:xfrm>
              <a:off x="1157" y="352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物理层</a:t>
              </a:r>
            </a:p>
          </p:txBody>
        </p:sp>
        <p:sp>
          <p:nvSpPr>
            <p:cNvPr id="447516" name="Text Box 28"/>
            <p:cNvSpPr txBox="1">
              <a:spLocks noChangeArrowheads="1"/>
            </p:cNvSpPr>
            <p:nvPr/>
          </p:nvSpPr>
          <p:spPr bwMode="auto">
            <a:xfrm>
              <a:off x="976" y="3249"/>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数据链路层</a:t>
              </a:r>
            </a:p>
          </p:txBody>
        </p:sp>
        <p:sp>
          <p:nvSpPr>
            <p:cNvPr id="447519" name="Text Box 31"/>
            <p:cNvSpPr txBox="1">
              <a:spLocks noChangeArrowheads="1"/>
            </p:cNvSpPr>
            <p:nvPr/>
          </p:nvSpPr>
          <p:spPr bwMode="auto">
            <a:xfrm>
              <a:off x="1157" y="2977"/>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网络层</a:t>
              </a:r>
            </a:p>
          </p:txBody>
        </p:sp>
        <p:sp>
          <p:nvSpPr>
            <p:cNvPr id="447520" name="Text Box 32"/>
            <p:cNvSpPr txBox="1">
              <a:spLocks noChangeArrowheads="1"/>
            </p:cNvSpPr>
            <p:nvPr/>
          </p:nvSpPr>
          <p:spPr bwMode="auto">
            <a:xfrm>
              <a:off x="1157"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21" name="Text Box 33"/>
            <p:cNvSpPr txBox="1">
              <a:spLocks noChangeArrowheads="1"/>
            </p:cNvSpPr>
            <p:nvPr/>
          </p:nvSpPr>
          <p:spPr bwMode="auto">
            <a:xfrm>
              <a:off x="1157" y="2433"/>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会话层</a:t>
              </a:r>
            </a:p>
          </p:txBody>
        </p:sp>
        <p:sp>
          <p:nvSpPr>
            <p:cNvPr id="447522" name="Text Box 34"/>
            <p:cNvSpPr txBox="1">
              <a:spLocks noChangeArrowheads="1"/>
            </p:cNvSpPr>
            <p:nvPr/>
          </p:nvSpPr>
          <p:spPr bwMode="auto">
            <a:xfrm>
              <a:off x="1157" y="216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表示层</a:t>
              </a:r>
            </a:p>
          </p:txBody>
        </p:sp>
        <p:sp>
          <p:nvSpPr>
            <p:cNvPr id="447523" name="Text Box 35"/>
            <p:cNvSpPr txBox="1">
              <a:spLocks noChangeArrowheads="1"/>
            </p:cNvSpPr>
            <p:nvPr/>
          </p:nvSpPr>
          <p:spPr bwMode="auto">
            <a:xfrm>
              <a:off x="1157" y="1888"/>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应用层</a:t>
              </a:r>
            </a:p>
          </p:txBody>
        </p:sp>
        <p:sp>
          <p:nvSpPr>
            <p:cNvPr id="447524" name="AutoShape 36"/>
            <p:cNvSpPr>
              <a:spLocks noChangeArrowheads="1"/>
            </p:cNvSpPr>
            <p:nvPr/>
          </p:nvSpPr>
          <p:spPr bwMode="auto">
            <a:xfrm>
              <a:off x="2517"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6" name="Freeform 38"/>
            <p:cNvSpPr>
              <a:spLocks/>
            </p:cNvSpPr>
            <p:nvPr/>
          </p:nvSpPr>
          <p:spPr bwMode="auto">
            <a:xfrm>
              <a:off x="2517"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7" name="Freeform 39"/>
            <p:cNvSpPr>
              <a:spLocks/>
            </p:cNvSpPr>
            <p:nvPr/>
          </p:nvSpPr>
          <p:spPr bwMode="auto">
            <a:xfrm>
              <a:off x="2517"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8" name="Freeform 40"/>
            <p:cNvSpPr>
              <a:spLocks/>
            </p:cNvSpPr>
            <p:nvPr/>
          </p:nvSpPr>
          <p:spPr bwMode="auto">
            <a:xfrm>
              <a:off x="2517"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32" name="Text Box 44"/>
            <p:cNvSpPr txBox="1">
              <a:spLocks noChangeArrowheads="1"/>
            </p:cNvSpPr>
            <p:nvPr/>
          </p:nvSpPr>
          <p:spPr bwMode="auto">
            <a:xfrm>
              <a:off x="2563" y="3385"/>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网络接口层</a:t>
              </a:r>
            </a:p>
          </p:txBody>
        </p:sp>
        <p:sp>
          <p:nvSpPr>
            <p:cNvPr id="447533" name="Text Box 45"/>
            <p:cNvSpPr txBox="1">
              <a:spLocks noChangeArrowheads="1"/>
            </p:cNvSpPr>
            <p:nvPr/>
          </p:nvSpPr>
          <p:spPr bwMode="auto">
            <a:xfrm>
              <a:off x="2517" y="2977"/>
              <a:ext cx="108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网际互连层</a:t>
              </a:r>
            </a:p>
          </p:txBody>
        </p:sp>
        <p:sp>
          <p:nvSpPr>
            <p:cNvPr id="447534" name="Text Box 46"/>
            <p:cNvSpPr txBox="1">
              <a:spLocks noChangeArrowheads="1"/>
            </p:cNvSpPr>
            <p:nvPr/>
          </p:nvSpPr>
          <p:spPr bwMode="auto">
            <a:xfrm>
              <a:off x="2744"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37" name="Text Box 49"/>
            <p:cNvSpPr txBox="1">
              <a:spLocks noChangeArrowheads="1"/>
            </p:cNvSpPr>
            <p:nvPr/>
          </p:nvSpPr>
          <p:spPr bwMode="auto">
            <a:xfrm>
              <a:off x="2744" y="216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latin typeface="+mn-lt"/>
                  <a:ea typeface="+mn-ea"/>
                </a:rPr>
                <a:t>应用层</a:t>
              </a:r>
            </a:p>
          </p:txBody>
        </p:sp>
        <p:sp>
          <p:nvSpPr>
            <p:cNvPr id="447546" name="AutoShape 58"/>
            <p:cNvSpPr>
              <a:spLocks noChangeArrowheads="1"/>
            </p:cNvSpPr>
            <p:nvPr/>
          </p:nvSpPr>
          <p:spPr bwMode="auto">
            <a:xfrm>
              <a:off x="4105"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7" name="Freeform 59"/>
            <p:cNvSpPr>
              <a:spLocks/>
            </p:cNvSpPr>
            <p:nvPr/>
          </p:nvSpPr>
          <p:spPr bwMode="auto">
            <a:xfrm>
              <a:off x="4105" y="338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8" name="Freeform 60"/>
            <p:cNvSpPr>
              <a:spLocks/>
            </p:cNvSpPr>
            <p:nvPr/>
          </p:nvSpPr>
          <p:spPr bwMode="auto">
            <a:xfrm>
              <a:off x="4105"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9" name="Freeform 61"/>
            <p:cNvSpPr>
              <a:spLocks/>
            </p:cNvSpPr>
            <p:nvPr/>
          </p:nvSpPr>
          <p:spPr bwMode="auto">
            <a:xfrm>
              <a:off x="4105"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50" name="Freeform 62"/>
            <p:cNvSpPr>
              <a:spLocks/>
            </p:cNvSpPr>
            <p:nvPr/>
          </p:nvSpPr>
          <p:spPr bwMode="auto">
            <a:xfrm>
              <a:off x="4105"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53" name="Text Box 65"/>
            <p:cNvSpPr txBox="1">
              <a:spLocks noChangeArrowheads="1"/>
            </p:cNvSpPr>
            <p:nvPr/>
          </p:nvSpPr>
          <p:spPr bwMode="auto">
            <a:xfrm>
              <a:off x="4332" y="352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物理层</a:t>
              </a:r>
            </a:p>
          </p:txBody>
        </p:sp>
        <p:sp>
          <p:nvSpPr>
            <p:cNvPr id="447554" name="Text Box 66"/>
            <p:cNvSpPr txBox="1">
              <a:spLocks noChangeArrowheads="1"/>
            </p:cNvSpPr>
            <p:nvPr/>
          </p:nvSpPr>
          <p:spPr bwMode="auto">
            <a:xfrm>
              <a:off x="4151" y="3249"/>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数据链路层</a:t>
              </a:r>
            </a:p>
          </p:txBody>
        </p:sp>
        <p:sp>
          <p:nvSpPr>
            <p:cNvPr id="447555" name="Text Box 67"/>
            <p:cNvSpPr txBox="1">
              <a:spLocks noChangeArrowheads="1"/>
            </p:cNvSpPr>
            <p:nvPr/>
          </p:nvSpPr>
          <p:spPr bwMode="auto">
            <a:xfrm>
              <a:off x="4332" y="2977"/>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网络层</a:t>
              </a:r>
            </a:p>
          </p:txBody>
        </p:sp>
        <p:sp>
          <p:nvSpPr>
            <p:cNvPr id="447556" name="Text Box 68"/>
            <p:cNvSpPr txBox="1">
              <a:spLocks noChangeArrowheads="1"/>
            </p:cNvSpPr>
            <p:nvPr/>
          </p:nvSpPr>
          <p:spPr bwMode="auto">
            <a:xfrm>
              <a:off x="4332"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59" name="Text Box 71"/>
            <p:cNvSpPr txBox="1">
              <a:spLocks noChangeArrowheads="1"/>
            </p:cNvSpPr>
            <p:nvPr/>
          </p:nvSpPr>
          <p:spPr bwMode="auto">
            <a:xfrm>
              <a:off x="4331" y="2160"/>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应用层</a:t>
              </a:r>
            </a:p>
          </p:txBody>
        </p:sp>
        <p:sp>
          <p:nvSpPr>
            <p:cNvPr id="447560" name="Text Box 72"/>
            <p:cNvSpPr txBox="1">
              <a:spLocks noChangeArrowheads="1"/>
            </p:cNvSpPr>
            <p:nvPr/>
          </p:nvSpPr>
          <p:spPr bwMode="auto">
            <a:xfrm>
              <a:off x="612" y="1888"/>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1</a:t>
              </a:r>
            </a:p>
          </p:txBody>
        </p:sp>
        <p:sp>
          <p:nvSpPr>
            <p:cNvPr id="447561" name="Text Box 73"/>
            <p:cNvSpPr txBox="1">
              <a:spLocks noChangeArrowheads="1"/>
            </p:cNvSpPr>
            <p:nvPr/>
          </p:nvSpPr>
          <p:spPr bwMode="auto">
            <a:xfrm>
              <a:off x="612" y="2160"/>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2</a:t>
              </a:r>
            </a:p>
          </p:txBody>
        </p:sp>
        <p:sp>
          <p:nvSpPr>
            <p:cNvPr id="447562" name="Text Box 74"/>
            <p:cNvSpPr txBox="1">
              <a:spLocks noChangeArrowheads="1"/>
            </p:cNvSpPr>
            <p:nvPr/>
          </p:nvSpPr>
          <p:spPr bwMode="auto">
            <a:xfrm>
              <a:off x="612" y="1888"/>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1</a:t>
              </a:r>
            </a:p>
          </p:txBody>
        </p:sp>
        <p:sp>
          <p:nvSpPr>
            <p:cNvPr id="447563" name="Text Box 75"/>
            <p:cNvSpPr txBox="1">
              <a:spLocks noChangeArrowheads="1"/>
            </p:cNvSpPr>
            <p:nvPr/>
          </p:nvSpPr>
          <p:spPr bwMode="auto">
            <a:xfrm>
              <a:off x="612" y="2433"/>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3</a:t>
              </a:r>
            </a:p>
          </p:txBody>
        </p:sp>
        <p:sp>
          <p:nvSpPr>
            <p:cNvPr id="447564" name="Text Box 76"/>
            <p:cNvSpPr txBox="1">
              <a:spLocks noChangeArrowheads="1"/>
            </p:cNvSpPr>
            <p:nvPr/>
          </p:nvSpPr>
          <p:spPr bwMode="auto">
            <a:xfrm>
              <a:off x="612" y="2705"/>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4</a:t>
              </a:r>
            </a:p>
          </p:txBody>
        </p:sp>
        <p:sp>
          <p:nvSpPr>
            <p:cNvPr id="447565" name="Text Box 77"/>
            <p:cNvSpPr txBox="1">
              <a:spLocks noChangeArrowheads="1"/>
            </p:cNvSpPr>
            <p:nvPr/>
          </p:nvSpPr>
          <p:spPr bwMode="auto">
            <a:xfrm>
              <a:off x="612" y="2977"/>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5</a:t>
              </a:r>
            </a:p>
          </p:txBody>
        </p:sp>
        <p:sp>
          <p:nvSpPr>
            <p:cNvPr id="447566" name="Text Box 78"/>
            <p:cNvSpPr txBox="1">
              <a:spLocks noChangeArrowheads="1"/>
            </p:cNvSpPr>
            <p:nvPr/>
          </p:nvSpPr>
          <p:spPr bwMode="auto">
            <a:xfrm>
              <a:off x="612" y="3249"/>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6</a:t>
              </a:r>
            </a:p>
          </p:txBody>
        </p:sp>
        <p:sp>
          <p:nvSpPr>
            <p:cNvPr id="447567" name="Text Box 79"/>
            <p:cNvSpPr txBox="1">
              <a:spLocks noChangeArrowheads="1"/>
            </p:cNvSpPr>
            <p:nvPr/>
          </p:nvSpPr>
          <p:spPr bwMode="auto">
            <a:xfrm>
              <a:off x="612" y="3521"/>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7</a:t>
              </a:r>
            </a:p>
          </p:txBody>
        </p:sp>
        <p:sp>
          <p:nvSpPr>
            <p:cNvPr id="447568" name="Text Box 80"/>
            <p:cNvSpPr txBox="1">
              <a:spLocks noChangeArrowheads="1"/>
            </p:cNvSpPr>
            <p:nvPr/>
          </p:nvSpPr>
          <p:spPr bwMode="auto">
            <a:xfrm>
              <a:off x="839"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ISO/OSI RM</a:t>
              </a:r>
            </a:p>
          </p:txBody>
        </p:sp>
        <p:sp>
          <p:nvSpPr>
            <p:cNvPr id="447569" name="Text Box 81"/>
            <p:cNvSpPr txBox="1">
              <a:spLocks noChangeArrowheads="1"/>
            </p:cNvSpPr>
            <p:nvPr/>
          </p:nvSpPr>
          <p:spPr bwMode="auto">
            <a:xfrm>
              <a:off x="2426"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TCP/IP RM</a:t>
              </a:r>
            </a:p>
          </p:txBody>
        </p:sp>
        <p:sp>
          <p:nvSpPr>
            <p:cNvPr id="447570" name="Text Box 82"/>
            <p:cNvSpPr txBox="1">
              <a:spLocks noChangeArrowheads="1"/>
            </p:cNvSpPr>
            <p:nvPr/>
          </p:nvSpPr>
          <p:spPr bwMode="auto">
            <a:xfrm>
              <a:off x="4014"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solidFill>
                    <a:srgbClr val="FF0000"/>
                  </a:solidFill>
                  <a:latin typeface="+mn-lt"/>
                  <a:ea typeface="+mn-ea"/>
                </a:rPr>
                <a:t>原理体系结构</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ext Box 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851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48517" name="Rectangle 5"/>
          <p:cNvSpPr>
            <a:spLocks noGrp="1" noChangeArrowheads="1"/>
          </p:cNvSpPr>
          <p:nvPr>
            <p:ph type="title"/>
          </p:nvPr>
        </p:nvSpPr>
        <p:spPr/>
        <p:txBody>
          <a:bodyPr/>
          <a:lstStyle/>
          <a:p>
            <a:r>
              <a:rPr lang="zh-CN" altLang="en-US"/>
              <a:t>数据传输</a:t>
            </a:r>
          </a:p>
        </p:txBody>
      </p:sp>
      <p:sp>
        <p:nvSpPr>
          <p:cNvPr id="448518" name="AutoShape 6"/>
          <p:cNvSpPr>
            <a:spLocks noChangeArrowheads="1"/>
          </p:cNvSpPr>
          <p:nvPr/>
        </p:nvSpPr>
        <p:spPr bwMode="auto">
          <a:xfrm rot="-5400000">
            <a:off x="4614069" y="1813719"/>
            <a:ext cx="417513" cy="8137525"/>
          </a:xfrm>
          <a:prstGeom prst="can">
            <a:avLst>
              <a:gd name="adj" fmla="val 44034"/>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19" name="AutoShape 7"/>
          <p:cNvSpPr>
            <a:spLocks noChangeArrowheads="1"/>
          </p:cNvSpPr>
          <p:nvPr/>
        </p:nvSpPr>
        <p:spPr bwMode="auto">
          <a:xfrm>
            <a:off x="1157288" y="2701925"/>
            <a:ext cx="758825"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0" name="Text Box 8"/>
          <p:cNvSpPr txBox="1">
            <a:spLocks noChangeArrowheads="1"/>
          </p:cNvSpPr>
          <p:nvPr/>
        </p:nvSpPr>
        <p:spPr bwMode="auto">
          <a:xfrm>
            <a:off x="1381125" y="28813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5</a:t>
            </a:r>
          </a:p>
        </p:txBody>
      </p:sp>
      <p:sp>
        <p:nvSpPr>
          <p:cNvPr id="448521" name="Text Box 9"/>
          <p:cNvSpPr txBox="1">
            <a:spLocks noChangeArrowheads="1"/>
          </p:cNvSpPr>
          <p:nvPr/>
        </p:nvSpPr>
        <p:spPr bwMode="auto">
          <a:xfrm>
            <a:off x="1381125" y="350837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4</a:t>
            </a:r>
          </a:p>
        </p:txBody>
      </p:sp>
      <p:sp>
        <p:nvSpPr>
          <p:cNvPr id="448522" name="Text Box 10"/>
          <p:cNvSpPr txBox="1">
            <a:spLocks noChangeArrowheads="1"/>
          </p:cNvSpPr>
          <p:nvPr/>
        </p:nvSpPr>
        <p:spPr bwMode="auto">
          <a:xfrm>
            <a:off x="1381125" y="40655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3</a:t>
            </a:r>
          </a:p>
        </p:txBody>
      </p:sp>
      <p:sp>
        <p:nvSpPr>
          <p:cNvPr id="448523" name="Text Box 11"/>
          <p:cNvSpPr txBox="1">
            <a:spLocks noChangeArrowheads="1"/>
          </p:cNvSpPr>
          <p:nvPr/>
        </p:nvSpPr>
        <p:spPr bwMode="auto">
          <a:xfrm>
            <a:off x="1381125" y="46243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2</a:t>
            </a:r>
          </a:p>
        </p:txBody>
      </p:sp>
      <p:sp>
        <p:nvSpPr>
          <p:cNvPr id="448524" name="Text Box 12"/>
          <p:cNvSpPr txBox="1">
            <a:spLocks noChangeArrowheads="1"/>
          </p:cNvSpPr>
          <p:nvPr/>
        </p:nvSpPr>
        <p:spPr bwMode="auto">
          <a:xfrm>
            <a:off x="1381125" y="51911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1</a:t>
            </a:r>
          </a:p>
        </p:txBody>
      </p:sp>
      <p:sp>
        <p:nvSpPr>
          <p:cNvPr id="448525" name="Freeform 13"/>
          <p:cNvSpPr>
            <a:spLocks/>
          </p:cNvSpPr>
          <p:nvPr/>
        </p:nvSpPr>
        <p:spPr bwMode="auto">
          <a:xfrm>
            <a:off x="1157288" y="3303588"/>
            <a:ext cx="768350"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6" name="Freeform 14"/>
          <p:cNvSpPr>
            <a:spLocks/>
          </p:cNvSpPr>
          <p:nvPr/>
        </p:nvSpPr>
        <p:spPr bwMode="auto">
          <a:xfrm>
            <a:off x="1166813" y="3878263"/>
            <a:ext cx="766762"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7" name="Freeform 15"/>
          <p:cNvSpPr>
            <a:spLocks/>
          </p:cNvSpPr>
          <p:nvPr/>
        </p:nvSpPr>
        <p:spPr bwMode="auto">
          <a:xfrm>
            <a:off x="1146175" y="4454525"/>
            <a:ext cx="78740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8" name="Freeform 16"/>
          <p:cNvSpPr>
            <a:spLocks/>
          </p:cNvSpPr>
          <p:nvPr/>
        </p:nvSpPr>
        <p:spPr bwMode="auto">
          <a:xfrm>
            <a:off x="1146175" y="5046663"/>
            <a:ext cx="779463"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9" name="AutoShape 17"/>
          <p:cNvSpPr>
            <a:spLocks noChangeArrowheads="1"/>
          </p:cNvSpPr>
          <p:nvPr/>
        </p:nvSpPr>
        <p:spPr bwMode="auto">
          <a:xfrm>
            <a:off x="7812088" y="2668588"/>
            <a:ext cx="758825"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0" name="Text Box 18"/>
          <p:cNvSpPr txBox="1">
            <a:spLocks noChangeArrowheads="1"/>
          </p:cNvSpPr>
          <p:nvPr/>
        </p:nvSpPr>
        <p:spPr bwMode="auto">
          <a:xfrm>
            <a:off x="7847013" y="28463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5</a:t>
            </a:r>
          </a:p>
        </p:txBody>
      </p:sp>
      <p:sp>
        <p:nvSpPr>
          <p:cNvPr id="448531" name="Text Box 19"/>
          <p:cNvSpPr txBox="1">
            <a:spLocks noChangeArrowheads="1"/>
          </p:cNvSpPr>
          <p:nvPr/>
        </p:nvSpPr>
        <p:spPr bwMode="auto">
          <a:xfrm>
            <a:off x="7847013" y="34734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4</a:t>
            </a:r>
          </a:p>
        </p:txBody>
      </p:sp>
      <p:sp>
        <p:nvSpPr>
          <p:cNvPr id="448532" name="Text Box 20"/>
          <p:cNvSpPr txBox="1">
            <a:spLocks noChangeArrowheads="1"/>
          </p:cNvSpPr>
          <p:nvPr/>
        </p:nvSpPr>
        <p:spPr bwMode="auto">
          <a:xfrm>
            <a:off x="7847013" y="40306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3</a:t>
            </a:r>
          </a:p>
        </p:txBody>
      </p:sp>
      <p:sp>
        <p:nvSpPr>
          <p:cNvPr id="448533" name="Text Box 21"/>
          <p:cNvSpPr txBox="1">
            <a:spLocks noChangeArrowheads="1"/>
          </p:cNvSpPr>
          <p:nvPr/>
        </p:nvSpPr>
        <p:spPr bwMode="auto">
          <a:xfrm>
            <a:off x="7847013" y="4591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2</a:t>
            </a:r>
          </a:p>
        </p:txBody>
      </p:sp>
      <p:sp>
        <p:nvSpPr>
          <p:cNvPr id="448534" name="Text Box 22"/>
          <p:cNvSpPr txBox="1">
            <a:spLocks noChangeArrowheads="1"/>
          </p:cNvSpPr>
          <p:nvPr/>
        </p:nvSpPr>
        <p:spPr bwMode="auto">
          <a:xfrm>
            <a:off x="7847013" y="515620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1</a:t>
            </a:r>
          </a:p>
        </p:txBody>
      </p:sp>
      <p:sp>
        <p:nvSpPr>
          <p:cNvPr id="448535" name="Freeform 23"/>
          <p:cNvSpPr>
            <a:spLocks/>
          </p:cNvSpPr>
          <p:nvPr/>
        </p:nvSpPr>
        <p:spPr bwMode="auto">
          <a:xfrm>
            <a:off x="7812088" y="3268663"/>
            <a:ext cx="768350"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6" name="Freeform 24"/>
          <p:cNvSpPr>
            <a:spLocks/>
          </p:cNvSpPr>
          <p:nvPr/>
        </p:nvSpPr>
        <p:spPr bwMode="auto">
          <a:xfrm>
            <a:off x="7821613" y="3843338"/>
            <a:ext cx="766762"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7" name="Freeform 25"/>
          <p:cNvSpPr>
            <a:spLocks/>
          </p:cNvSpPr>
          <p:nvPr/>
        </p:nvSpPr>
        <p:spPr bwMode="auto">
          <a:xfrm>
            <a:off x="7800975" y="4419600"/>
            <a:ext cx="78740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8" name="Freeform 26"/>
          <p:cNvSpPr>
            <a:spLocks/>
          </p:cNvSpPr>
          <p:nvPr/>
        </p:nvSpPr>
        <p:spPr bwMode="auto">
          <a:xfrm>
            <a:off x="7800975" y="5011738"/>
            <a:ext cx="779463"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9" name="Text Box 27"/>
          <p:cNvSpPr txBox="1">
            <a:spLocks noChangeArrowheads="1"/>
          </p:cNvSpPr>
          <p:nvPr/>
        </p:nvSpPr>
        <p:spPr bwMode="auto">
          <a:xfrm>
            <a:off x="1031875" y="1827213"/>
            <a:ext cx="1127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计算机</a:t>
            </a:r>
            <a:r>
              <a:rPr lang="zh-CN" altLang="en-US" sz="1000" b="1">
                <a:latin typeface="+mn-lt"/>
                <a:ea typeface="+mn-ea"/>
              </a:rPr>
              <a:t> </a:t>
            </a:r>
            <a:r>
              <a:rPr lang="en-US" altLang="zh-CN" sz="2000" b="1">
                <a:latin typeface="+mn-lt"/>
                <a:ea typeface="+mn-ea"/>
              </a:rPr>
              <a:t>1</a:t>
            </a:r>
          </a:p>
        </p:txBody>
      </p:sp>
      <p:sp>
        <p:nvSpPr>
          <p:cNvPr id="448540" name="AutoShape 28"/>
          <p:cNvSpPr>
            <a:spLocks noChangeArrowheads="1"/>
          </p:cNvSpPr>
          <p:nvPr/>
        </p:nvSpPr>
        <p:spPr bwMode="auto">
          <a:xfrm>
            <a:off x="7956376" y="2223715"/>
            <a:ext cx="619125"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1" name="Text Box 29"/>
          <p:cNvSpPr txBox="1">
            <a:spLocks noChangeArrowheads="1"/>
          </p:cNvSpPr>
          <p:nvPr/>
        </p:nvSpPr>
        <p:spPr bwMode="auto">
          <a:xfrm>
            <a:off x="7902202" y="2347109"/>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dirty="0">
                <a:latin typeface="+mn-lt"/>
                <a:ea typeface="+mn-ea"/>
              </a:rPr>
              <a:t>AP</a:t>
            </a:r>
            <a:r>
              <a:rPr lang="en-US" altLang="zh-CN" sz="2000" b="1" baseline="-25000" dirty="0">
                <a:latin typeface="+mn-lt"/>
                <a:ea typeface="+mn-ea"/>
              </a:rPr>
              <a:t>2</a:t>
            </a:r>
            <a:endParaRPr lang="en-US" altLang="zh-CN" sz="2000" b="1" dirty="0">
              <a:latin typeface="+mn-lt"/>
              <a:ea typeface="+mn-ea"/>
            </a:endParaRPr>
          </a:p>
        </p:txBody>
      </p:sp>
      <p:sp>
        <p:nvSpPr>
          <p:cNvPr id="448542" name="AutoShape 30"/>
          <p:cNvSpPr>
            <a:spLocks noChangeArrowheads="1"/>
          </p:cNvSpPr>
          <p:nvPr/>
        </p:nvSpPr>
        <p:spPr bwMode="auto">
          <a:xfrm>
            <a:off x="1162050" y="2214563"/>
            <a:ext cx="620713"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3" name="Text Box 31"/>
          <p:cNvSpPr txBox="1">
            <a:spLocks noChangeArrowheads="1"/>
          </p:cNvSpPr>
          <p:nvPr/>
        </p:nvSpPr>
        <p:spPr bwMode="auto">
          <a:xfrm>
            <a:off x="1114425" y="234632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AP</a:t>
            </a:r>
            <a:r>
              <a:rPr lang="en-US" altLang="zh-CN" sz="2000" b="1" baseline="-25000">
                <a:latin typeface="+mn-lt"/>
                <a:ea typeface="+mn-ea"/>
              </a:rPr>
              <a:t>1</a:t>
            </a:r>
            <a:endParaRPr lang="en-US" altLang="zh-CN" sz="2000" b="1">
              <a:latin typeface="+mn-lt"/>
              <a:ea typeface="+mn-ea"/>
            </a:endParaRPr>
          </a:p>
        </p:txBody>
      </p:sp>
      <p:sp>
        <p:nvSpPr>
          <p:cNvPr id="448544" name="Text Box 32"/>
          <p:cNvSpPr txBox="1">
            <a:spLocks noChangeArrowheads="1"/>
          </p:cNvSpPr>
          <p:nvPr/>
        </p:nvSpPr>
        <p:spPr bwMode="auto">
          <a:xfrm>
            <a:off x="7705725" y="1827213"/>
            <a:ext cx="1127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计算机</a:t>
            </a:r>
            <a:r>
              <a:rPr lang="zh-CN" altLang="en-US" sz="1000" b="1">
                <a:latin typeface="+mn-lt"/>
                <a:ea typeface="+mn-ea"/>
              </a:rPr>
              <a:t> </a:t>
            </a:r>
            <a:r>
              <a:rPr lang="en-US" altLang="zh-CN" sz="2000" b="1">
                <a:latin typeface="+mn-lt"/>
                <a:ea typeface="+mn-ea"/>
              </a:rPr>
              <a:t>2</a:t>
            </a:r>
          </a:p>
        </p:txBody>
      </p:sp>
      <p:sp>
        <p:nvSpPr>
          <p:cNvPr id="448545" name="Rectangle 33"/>
          <p:cNvSpPr>
            <a:spLocks noChangeArrowheads="1"/>
          </p:cNvSpPr>
          <p:nvPr/>
        </p:nvSpPr>
        <p:spPr bwMode="auto">
          <a:xfrm>
            <a:off x="4356100" y="2347913"/>
            <a:ext cx="234632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sp>
        <p:nvSpPr>
          <p:cNvPr id="448546" name="Text Box 34"/>
          <p:cNvSpPr txBox="1">
            <a:spLocks noChangeArrowheads="1"/>
          </p:cNvSpPr>
          <p:nvPr/>
        </p:nvSpPr>
        <p:spPr bwMode="auto">
          <a:xfrm>
            <a:off x="2841625" y="2274888"/>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应用层首部</a:t>
            </a:r>
          </a:p>
        </p:txBody>
      </p:sp>
      <p:sp>
        <p:nvSpPr>
          <p:cNvPr id="448547" name="Line 35"/>
          <p:cNvSpPr>
            <a:spLocks noChangeShapeType="1"/>
          </p:cNvSpPr>
          <p:nvPr/>
        </p:nvSpPr>
        <p:spPr bwMode="auto">
          <a:xfrm>
            <a:off x="3705225" y="2635250"/>
            <a:ext cx="390525" cy="35401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8" name="Rectangle 36"/>
          <p:cNvSpPr>
            <a:spLocks noChangeArrowheads="1"/>
          </p:cNvSpPr>
          <p:nvPr/>
        </p:nvSpPr>
        <p:spPr bwMode="auto">
          <a:xfrm>
            <a:off x="3900488" y="2924175"/>
            <a:ext cx="455612" cy="35877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49" name="Rectangle 37"/>
          <p:cNvSpPr>
            <a:spLocks noChangeArrowheads="1"/>
          </p:cNvSpPr>
          <p:nvPr/>
        </p:nvSpPr>
        <p:spPr bwMode="auto">
          <a:xfrm>
            <a:off x="2466975" y="5227638"/>
            <a:ext cx="4692650"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10100110100101</a:t>
            </a:r>
            <a:r>
              <a:rPr kumimoji="0" lang="en-US" altLang="zh-CN" sz="2000" b="1">
                <a:latin typeface="+mn-lt"/>
                <a:ea typeface="+mn-ea"/>
              </a:rPr>
              <a:t>  </a:t>
            </a:r>
            <a:r>
              <a:rPr kumimoji="0" lang="zh-CN" altLang="en-US" sz="2000" b="1">
                <a:latin typeface="+mn-lt"/>
                <a:ea typeface="+mn-ea"/>
              </a:rPr>
              <a:t>比  特  流  </a:t>
            </a:r>
            <a:r>
              <a:rPr kumimoji="0" lang="en-US" altLang="zh-CN" sz="1800" b="1">
                <a:latin typeface="+mn-lt"/>
                <a:ea typeface="+mn-ea"/>
              </a:rPr>
              <a:t>110101110101</a:t>
            </a:r>
          </a:p>
        </p:txBody>
      </p:sp>
      <p:sp>
        <p:nvSpPr>
          <p:cNvPr id="448550" name="Rectangle 38"/>
          <p:cNvSpPr>
            <a:spLocks noChangeArrowheads="1"/>
          </p:cNvSpPr>
          <p:nvPr/>
        </p:nvSpPr>
        <p:spPr bwMode="auto">
          <a:xfrm>
            <a:off x="4356100" y="2924175"/>
            <a:ext cx="234632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nvGrpSpPr>
          <p:cNvPr id="448551" name="Group 39"/>
          <p:cNvGrpSpPr>
            <a:grpSpLocks/>
          </p:cNvGrpSpPr>
          <p:nvPr/>
        </p:nvGrpSpPr>
        <p:grpSpPr bwMode="auto">
          <a:xfrm>
            <a:off x="3900488" y="3500438"/>
            <a:ext cx="2801937" cy="358775"/>
            <a:chOff x="2245" y="2297"/>
            <a:chExt cx="1950" cy="226"/>
          </a:xfrm>
        </p:grpSpPr>
        <p:sp>
          <p:nvSpPr>
            <p:cNvPr id="448552" name="Rectangle 40"/>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53" name="Rectangle 41"/>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54" name="Group 42"/>
          <p:cNvGrpSpPr>
            <a:grpSpLocks/>
          </p:cNvGrpSpPr>
          <p:nvPr/>
        </p:nvGrpSpPr>
        <p:grpSpPr bwMode="auto">
          <a:xfrm>
            <a:off x="3443288" y="4076700"/>
            <a:ext cx="3259137" cy="358775"/>
            <a:chOff x="1927" y="2660"/>
            <a:chExt cx="2268" cy="226"/>
          </a:xfrm>
        </p:grpSpPr>
        <p:sp>
          <p:nvSpPr>
            <p:cNvPr id="448555" name="Rectangle 43"/>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56" name="Rectangle 44"/>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57" name="Rectangle 4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58" name="Group 46"/>
          <p:cNvGrpSpPr>
            <a:grpSpLocks/>
          </p:cNvGrpSpPr>
          <p:nvPr/>
        </p:nvGrpSpPr>
        <p:grpSpPr bwMode="auto">
          <a:xfrm>
            <a:off x="2987675" y="4652963"/>
            <a:ext cx="3714750" cy="358775"/>
            <a:chOff x="1610" y="3023"/>
            <a:chExt cx="2585" cy="226"/>
          </a:xfrm>
        </p:grpSpPr>
        <p:sp>
          <p:nvSpPr>
            <p:cNvPr id="448559" name="Rectangle 47"/>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3</a:t>
              </a:r>
            </a:p>
          </p:txBody>
        </p:sp>
        <p:sp>
          <p:nvSpPr>
            <p:cNvPr id="448560" name="Rectangle 48"/>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61" name="Rectangle 49"/>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62" name="Rectangle 50"/>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63" name="Group 51"/>
          <p:cNvGrpSpPr>
            <a:grpSpLocks/>
          </p:cNvGrpSpPr>
          <p:nvPr/>
        </p:nvGrpSpPr>
        <p:grpSpPr bwMode="auto">
          <a:xfrm>
            <a:off x="1266825" y="2635250"/>
            <a:ext cx="4327525" cy="415925"/>
            <a:chOff x="412" y="1752"/>
            <a:chExt cx="3012" cy="262"/>
          </a:xfrm>
        </p:grpSpPr>
        <p:sp>
          <p:nvSpPr>
            <p:cNvPr id="448564" name="AutoShape 52"/>
            <p:cNvSpPr>
              <a:spLocks noChangeArrowheads="1"/>
            </p:cNvSpPr>
            <p:nvPr/>
          </p:nvSpPr>
          <p:spPr bwMode="auto">
            <a:xfrm flipV="1">
              <a:off x="412" y="1786"/>
              <a:ext cx="124" cy="228"/>
            </a:xfrm>
            <a:prstGeom prst="upArrow">
              <a:avLst>
                <a:gd name="adj1" fmla="val 50000"/>
                <a:gd name="adj2" fmla="val 45968"/>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65" name="AutoShape 53"/>
            <p:cNvSpPr>
              <a:spLocks noChangeArrowheads="1"/>
            </p:cNvSpPr>
            <p:nvPr/>
          </p:nvSpPr>
          <p:spPr bwMode="auto">
            <a:xfrm flipV="1">
              <a:off x="3300" y="1752"/>
              <a:ext cx="124" cy="228"/>
            </a:xfrm>
            <a:prstGeom prst="upArrow">
              <a:avLst>
                <a:gd name="adj1" fmla="val 50000"/>
                <a:gd name="adj2" fmla="val 45968"/>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66" name="Group 54"/>
          <p:cNvGrpSpPr>
            <a:grpSpLocks/>
          </p:cNvGrpSpPr>
          <p:nvPr/>
        </p:nvGrpSpPr>
        <p:grpSpPr bwMode="auto">
          <a:xfrm>
            <a:off x="1263650" y="3211513"/>
            <a:ext cx="4070350" cy="396875"/>
            <a:chOff x="410" y="2115"/>
            <a:chExt cx="2833" cy="250"/>
          </a:xfrm>
        </p:grpSpPr>
        <p:sp>
          <p:nvSpPr>
            <p:cNvPr id="448567" name="AutoShape 55"/>
            <p:cNvSpPr>
              <a:spLocks noChangeArrowheads="1"/>
            </p:cNvSpPr>
            <p:nvPr/>
          </p:nvSpPr>
          <p:spPr bwMode="auto">
            <a:xfrm rot="10800000">
              <a:off x="410" y="2116"/>
              <a:ext cx="125" cy="249"/>
            </a:xfrm>
            <a:prstGeom prst="upArrow">
              <a:avLst>
                <a:gd name="adj1" fmla="val 50000"/>
                <a:gd name="adj2" fmla="val 498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68" name="AutoShape 56"/>
            <p:cNvSpPr>
              <a:spLocks noChangeArrowheads="1"/>
            </p:cNvSpPr>
            <p:nvPr/>
          </p:nvSpPr>
          <p:spPr bwMode="auto">
            <a:xfrm rot="10800000">
              <a:off x="3118" y="2115"/>
              <a:ext cx="125" cy="249"/>
            </a:xfrm>
            <a:prstGeom prst="upArrow">
              <a:avLst>
                <a:gd name="adj1" fmla="val 50000"/>
                <a:gd name="adj2" fmla="val 498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69" name="Group 57"/>
          <p:cNvGrpSpPr>
            <a:grpSpLocks/>
          </p:cNvGrpSpPr>
          <p:nvPr/>
        </p:nvGrpSpPr>
        <p:grpSpPr bwMode="auto">
          <a:xfrm>
            <a:off x="1263650" y="3771900"/>
            <a:ext cx="3744913" cy="409575"/>
            <a:chOff x="410" y="2468"/>
            <a:chExt cx="2606" cy="258"/>
          </a:xfrm>
        </p:grpSpPr>
        <p:sp>
          <p:nvSpPr>
            <p:cNvPr id="448570" name="AutoShape 58"/>
            <p:cNvSpPr>
              <a:spLocks noChangeArrowheads="1"/>
            </p:cNvSpPr>
            <p:nvPr/>
          </p:nvSpPr>
          <p:spPr bwMode="auto">
            <a:xfrm rot="10800000">
              <a:off x="410" y="2468"/>
              <a:ext cx="125" cy="248"/>
            </a:xfrm>
            <a:prstGeom prst="upArrow">
              <a:avLst>
                <a:gd name="adj1" fmla="val 50000"/>
                <a:gd name="adj2" fmla="val 496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1" name="AutoShape 59"/>
            <p:cNvSpPr>
              <a:spLocks noChangeArrowheads="1"/>
            </p:cNvSpPr>
            <p:nvPr/>
          </p:nvSpPr>
          <p:spPr bwMode="auto">
            <a:xfrm rot="10800000">
              <a:off x="2891" y="2478"/>
              <a:ext cx="125" cy="248"/>
            </a:xfrm>
            <a:prstGeom prst="upArrow">
              <a:avLst>
                <a:gd name="adj1" fmla="val 50000"/>
                <a:gd name="adj2" fmla="val 496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72" name="Group 60"/>
          <p:cNvGrpSpPr>
            <a:grpSpLocks/>
          </p:cNvGrpSpPr>
          <p:nvPr/>
        </p:nvGrpSpPr>
        <p:grpSpPr bwMode="auto">
          <a:xfrm>
            <a:off x="1262063" y="4362450"/>
            <a:ext cx="3468687" cy="444500"/>
            <a:chOff x="409" y="2840"/>
            <a:chExt cx="2414" cy="280"/>
          </a:xfrm>
        </p:grpSpPr>
        <p:sp>
          <p:nvSpPr>
            <p:cNvPr id="448573" name="AutoShape 61"/>
            <p:cNvSpPr>
              <a:spLocks noChangeArrowheads="1"/>
            </p:cNvSpPr>
            <p:nvPr/>
          </p:nvSpPr>
          <p:spPr bwMode="auto">
            <a:xfrm rot="10800000">
              <a:off x="409" y="2870"/>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4" name="AutoShape 62"/>
            <p:cNvSpPr>
              <a:spLocks noChangeArrowheads="1"/>
            </p:cNvSpPr>
            <p:nvPr/>
          </p:nvSpPr>
          <p:spPr bwMode="auto">
            <a:xfrm rot="10800000">
              <a:off x="2699" y="2840"/>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75" name="Group 63"/>
          <p:cNvGrpSpPr>
            <a:grpSpLocks/>
          </p:cNvGrpSpPr>
          <p:nvPr/>
        </p:nvGrpSpPr>
        <p:grpSpPr bwMode="auto">
          <a:xfrm>
            <a:off x="1262063" y="4938713"/>
            <a:ext cx="3290887" cy="460375"/>
            <a:chOff x="409" y="3203"/>
            <a:chExt cx="2290" cy="290"/>
          </a:xfrm>
        </p:grpSpPr>
        <p:sp>
          <p:nvSpPr>
            <p:cNvPr id="448576" name="AutoShape 64"/>
            <p:cNvSpPr>
              <a:spLocks noChangeArrowheads="1"/>
            </p:cNvSpPr>
            <p:nvPr/>
          </p:nvSpPr>
          <p:spPr bwMode="auto">
            <a:xfrm rot="10800000">
              <a:off x="409" y="3243"/>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7" name="AutoShape 65"/>
            <p:cNvSpPr>
              <a:spLocks noChangeArrowheads="1"/>
            </p:cNvSpPr>
            <p:nvPr/>
          </p:nvSpPr>
          <p:spPr bwMode="auto">
            <a:xfrm rot="10800000">
              <a:off x="2575" y="3203"/>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sp>
        <p:nvSpPr>
          <p:cNvPr id="448578" name="Rectangle 66"/>
          <p:cNvSpPr>
            <a:spLocks noChangeArrowheads="1"/>
          </p:cNvSpPr>
          <p:nvPr/>
        </p:nvSpPr>
        <p:spPr bwMode="auto">
          <a:xfrm>
            <a:off x="3443288" y="3500438"/>
            <a:ext cx="455612" cy="3587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79" name="Text Box 67"/>
          <p:cNvSpPr txBox="1">
            <a:spLocks noChangeArrowheads="1"/>
          </p:cNvSpPr>
          <p:nvPr/>
        </p:nvSpPr>
        <p:spPr bwMode="auto">
          <a:xfrm>
            <a:off x="2266950" y="277812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lt"/>
                <a:ea typeface="+mn-ea"/>
              </a:rPr>
              <a:t>传</a:t>
            </a:r>
            <a:r>
              <a:rPr lang="zh-CN" altLang="en-US" sz="2000" b="1" dirty="0" smtClean="0">
                <a:latin typeface="+mn-lt"/>
                <a:ea typeface="+mn-ea"/>
              </a:rPr>
              <a:t>输</a:t>
            </a:r>
            <a:r>
              <a:rPr lang="zh-CN" altLang="en-US" sz="2000" b="1" dirty="0">
                <a:latin typeface="+mn-lt"/>
                <a:ea typeface="+mn-ea"/>
              </a:rPr>
              <a:t>层首部</a:t>
            </a:r>
          </a:p>
        </p:txBody>
      </p:sp>
      <p:sp>
        <p:nvSpPr>
          <p:cNvPr id="448580" name="Line 68"/>
          <p:cNvSpPr>
            <a:spLocks noChangeShapeType="1"/>
          </p:cNvSpPr>
          <p:nvPr/>
        </p:nvSpPr>
        <p:spPr bwMode="auto">
          <a:xfrm>
            <a:off x="3248025" y="3138488"/>
            <a:ext cx="325438" cy="36036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81" name="Rectangle 69"/>
          <p:cNvSpPr>
            <a:spLocks noChangeArrowheads="1"/>
          </p:cNvSpPr>
          <p:nvPr/>
        </p:nvSpPr>
        <p:spPr bwMode="auto">
          <a:xfrm>
            <a:off x="2986088" y="4076700"/>
            <a:ext cx="455612" cy="3587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3</a:t>
            </a:r>
          </a:p>
        </p:txBody>
      </p:sp>
      <p:sp>
        <p:nvSpPr>
          <p:cNvPr id="448582" name="Text Box 70"/>
          <p:cNvSpPr txBox="1">
            <a:spLocks noChangeArrowheads="1"/>
          </p:cNvSpPr>
          <p:nvPr/>
        </p:nvSpPr>
        <p:spPr bwMode="auto">
          <a:xfrm>
            <a:off x="1978025" y="32829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网络层首部</a:t>
            </a:r>
          </a:p>
        </p:txBody>
      </p:sp>
      <p:sp>
        <p:nvSpPr>
          <p:cNvPr id="448583" name="Line 71"/>
          <p:cNvSpPr>
            <a:spLocks noChangeShapeType="1"/>
          </p:cNvSpPr>
          <p:nvPr/>
        </p:nvSpPr>
        <p:spPr bwMode="auto">
          <a:xfrm>
            <a:off x="2792413" y="3643313"/>
            <a:ext cx="325437" cy="43180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8584" name="Group 72"/>
          <p:cNvGrpSpPr>
            <a:grpSpLocks/>
          </p:cNvGrpSpPr>
          <p:nvPr/>
        </p:nvGrpSpPr>
        <p:grpSpPr bwMode="auto">
          <a:xfrm>
            <a:off x="1890713" y="3714750"/>
            <a:ext cx="1096962" cy="1295400"/>
            <a:chOff x="846" y="2432"/>
            <a:chExt cx="764" cy="816"/>
          </a:xfrm>
        </p:grpSpPr>
        <p:sp>
          <p:nvSpPr>
            <p:cNvPr id="448585" name="Rectangle 73"/>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2</a:t>
              </a:r>
            </a:p>
          </p:txBody>
        </p:sp>
        <p:sp>
          <p:nvSpPr>
            <p:cNvPr id="448586" name="Text Box 74"/>
            <p:cNvSpPr txBox="1">
              <a:spLocks noChangeArrowheads="1"/>
            </p:cNvSpPr>
            <p:nvPr/>
          </p:nvSpPr>
          <p:spPr bwMode="auto">
            <a:xfrm>
              <a:off x="846" y="2432"/>
              <a:ext cx="6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90000"/>
                </a:lnSpc>
                <a:buClrTx/>
                <a:buFontTx/>
                <a:buNone/>
              </a:pPr>
              <a:r>
                <a:rPr lang="zh-CN" altLang="en-US" sz="2000" b="1">
                  <a:latin typeface="+mn-lt"/>
                  <a:ea typeface="+mn-ea"/>
                </a:rPr>
                <a:t>链路层</a:t>
              </a:r>
            </a:p>
            <a:p>
              <a:pPr algn="ctr" eaLnBrk="0" hangingPunct="0">
                <a:lnSpc>
                  <a:spcPct val="90000"/>
                </a:lnSpc>
                <a:buClrTx/>
                <a:buFontTx/>
                <a:buNone/>
              </a:pPr>
              <a:r>
                <a:rPr lang="zh-CN" altLang="en-US" sz="2000" b="1">
                  <a:latin typeface="+mn-lt"/>
                  <a:ea typeface="+mn-ea"/>
                </a:rPr>
                <a:t>首部</a:t>
              </a:r>
            </a:p>
          </p:txBody>
        </p:sp>
        <p:sp>
          <p:nvSpPr>
            <p:cNvPr id="448587" name="Line 75"/>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48588" name="Group 76"/>
          <p:cNvGrpSpPr>
            <a:grpSpLocks/>
          </p:cNvGrpSpPr>
          <p:nvPr/>
        </p:nvGrpSpPr>
        <p:grpSpPr bwMode="auto">
          <a:xfrm>
            <a:off x="6702425" y="3721100"/>
            <a:ext cx="960438" cy="1290638"/>
            <a:chOff x="4195" y="2436"/>
            <a:chExt cx="669" cy="813"/>
          </a:xfrm>
        </p:grpSpPr>
        <p:sp>
          <p:nvSpPr>
            <p:cNvPr id="448589" name="Rectangle 77"/>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T</a:t>
              </a:r>
              <a:r>
                <a:rPr kumimoji="0" lang="en-US" altLang="zh-CN" sz="1800" b="1" baseline="-25000">
                  <a:latin typeface="+mn-lt"/>
                  <a:ea typeface="+mn-ea"/>
                </a:rPr>
                <a:t>2</a:t>
              </a:r>
            </a:p>
          </p:txBody>
        </p:sp>
        <p:sp>
          <p:nvSpPr>
            <p:cNvPr id="448590" name="Line 78"/>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91" name="Text Box 79"/>
            <p:cNvSpPr txBox="1">
              <a:spLocks noChangeArrowheads="1"/>
            </p:cNvSpPr>
            <p:nvPr/>
          </p:nvSpPr>
          <p:spPr bwMode="auto">
            <a:xfrm>
              <a:off x="4202" y="2436"/>
              <a:ext cx="6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90000"/>
                </a:lnSpc>
                <a:buClrTx/>
                <a:buFontTx/>
                <a:buNone/>
              </a:pPr>
              <a:r>
                <a:rPr lang="zh-CN" altLang="en-US" sz="2000" b="1">
                  <a:latin typeface="+mn-lt"/>
                  <a:ea typeface="+mn-ea"/>
                </a:rPr>
                <a:t>链路层</a:t>
              </a:r>
            </a:p>
            <a:p>
              <a:pPr algn="ctr" eaLnBrk="0" hangingPunct="0">
                <a:lnSpc>
                  <a:spcPct val="90000"/>
                </a:lnSpc>
                <a:buClrTx/>
                <a:buFontTx/>
                <a:buNone/>
              </a:pPr>
              <a:r>
                <a:rPr lang="zh-CN" altLang="en-US" sz="2000" b="1">
                  <a:latin typeface="+mn-lt"/>
                  <a:ea typeface="+mn-ea"/>
                </a:rPr>
                <a:t>尾部</a:t>
              </a:r>
            </a:p>
          </p:txBody>
        </p:sp>
      </p:grpSp>
      <p:sp>
        <p:nvSpPr>
          <p:cNvPr id="448592" name="AutoShape 80"/>
          <p:cNvSpPr>
            <a:spLocks noChangeArrowheads="1"/>
          </p:cNvSpPr>
          <p:nvPr/>
        </p:nvSpPr>
        <p:spPr bwMode="auto">
          <a:xfrm flipV="1">
            <a:off x="1305812" y="5584825"/>
            <a:ext cx="354013"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93" name="Text Box 81"/>
          <p:cNvSpPr txBox="1">
            <a:spLocks noChangeArrowheads="1"/>
          </p:cNvSpPr>
          <p:nvPr/>
        </p:nvSpPr>
        <p:spPr bwMode="auto">
          <a:xfrm>
            <a:off x="4086225" y="5681663"/>
            <a:ext cx="1717675" cy="3968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物理传输媒体</a:t>
            </a:r>
          </a:p>
        </p:txBody>
      </p:sp>
      <p:sp>
        <p:nvSpPr>
          <p:cNvPr id="448594" name="AutoShape 82"/>
          <p:cNvSpPr>
            <a:spLocks noChangeArrowheads="1"/>
          </p:cNvSpPr>
          <p:nvPr/>
        </p:nvSpPr>
        <p:spPr bwMode="auto">
          <a:xfrm rot="5400000">
            <a:off x="3592513" y="5705475"/>
            <a:ext cx="179387" cy="354013"/>
          </a:xfrm>
          <a:prstGeom prst="upArrow">
            <a:avLst>
              <a:gd name="adj1" fmla="val 50000"/>
              <a:gd name="adj2" fmla="val 49336"/>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95" name="AutoShape 83"/>
          <p:cNvSpPr>
            <a:spLocks noChangeArrowheads="1"/>
          </p:cNvSpPr>
          <p:nvPr/>
        </p:nvSpPr>
        <p:spPr bwMode="auto">
          <a:xfrm rot="5400000">
            <a:off x="6046788" y="5705475"/>
            <a:ext cx="179387" cy="354013"/>
          </a:xfrm>
          <a:prstGeom prst="upArrow">
            <a:avLst>
              <a:gd name="adj1" fmla="val 50000"/>
              <a:gd name="adj2" fmla="val 49336"/>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nvGrpSpPr>
          <p:cNvPr id="448596" name="Group 84"/>
          <p:cNvGrpSpPr>
            <a:grpSpLocks/>
          </p:cNvGrpSpPr>
          <p:nvPr/>
        </p:nvGrpSpPr>
        <p:grpSpPr bwMode="auto">
          <a:xfrm>
            <a:off x="2084388" y="5813425"/>
            <a:ext cx="957262" cy="139700"/>
            <a:chOff x="1344" y="912"/>
            <a:chExt cx="672" cy="96"/>
          </a:xfrm>
        </p:grpSpPr>
        <p:sp>
          <p:nvSpPr>
            <p:cNvPr id="448597" name="Line 8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8598" name="Freeform 86"/>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3300"/>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448599" name="Group 87"/>
          <p:cNvGrpSpPr>
            <a:grpSpLocks/>
          </p:cNvGrpSpPr>
          <p:nvPr/>
        </p:nvGrpSpPr>
        <p:grpSpPr bwMode="auto">
          <a:xfrm>
            <a:off x="6551613" y="5811838"/>
            <a:ext cx="957262" cy="142875"/>
            <a:chOff x="4158" y="3753"/>
            <a:chExt cx="672" cy="90"/>
          </a:xfrm>
        </p:grpSpPr>
        <p:sp>
          <p:nvSpPr>
            <p:cNvPr id="448600" name="Line 8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8601" name="Freeform 89"/>
            <p:cNvSpPr>
              <a:spLocks/>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3300"/>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448602" name="AutoShape 90"/>
          <p:cNvSpPr>
            <a:spLocks noChangeArrowheads="1"/>
          </p:cNvSpPr>
          <p:nvPr/>
        </p:nvSpPr>
        <p:spPr bwMode="auto">
          <a:xfrm rot="5400000" flipH="1">
            <a:off x="7923509" y="5553869"/>
            <a:ext cx="431800" cy="35401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518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9" y="4869656"/>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8" y="4255294"/>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8" y="3671887"/>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9" y="3123406"/>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7" y="2635250"/>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b="1"/>
              <a:t>LAN RM</a:t>
            </a:r>
            <a:endParaRPr lang="zh-CN" altLang="en-US" b="1"/>
          </a:p>
        </p:txBody>
      </p:sp>
      <p:sp>
        <p:nvSpPr>
          <p:cNvPr id="381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19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381958" name="Rectangle 6"/>
          <p:cNvSpPr>
            <a:spLocks noGrp="1" noChangeArrowheads="1"/>
          </p:cNvSpPr>
          <p:nvPr>
            <p:ph type="body" idx="1"/>
          </p:nvPr>
        </p:nvSpPr>
        <p:spPr>
          <a:xfrm>
            <a:off x="809625" y="1916113"/>
            <a:ext cx="7958138" cy="4033837"/>
          </a:xfrm>
        </p:spPr>
        <p:txBody>
          <a:bodyPr/>
          <a:lstStyle/>
          <a:p>
            <a:pPr marL="0" indent="0">
              <a:lnSpc>
                <a:spcPct val="150000"/>
              </a:lnSpc>
              <a:buFont typeface="Wingdings" pitchFamily="2" charset="2"/>
              <a:buNone/>
            </a:pPr>
            <a:r>
              <a:rPr lang="en-US" altLang="zh-CN" dirty="0"/>
              <a:t>       LAN RM</a:t>
            </a:r>
            <a:r>
              <a:rPr lang="zh-CN" altLang="en-US" dirty="0"/>
              <a:t>是由</a:t>
            </a:r>
            <a:r>
              <a:rPr lang="en-US" altLang="zh-CN" dirty="0"/>
              <a:t>IEEE802</a:t>
            </a:r>
            <a:r>
              <a:rPr lang="zh-CN" altLang="en-US" dirty="0"/>
              <a:t>委员会首先制订出，也称</a:t>
            </a:r>
            <a:r>
              <a:rPr lang="en-US" altLang="zh-CN" dirty="0">
                <a:solidFill>
                  <a:srgbClr val="FF0000"/>
                </a:solidFill>
              </a:rPr>
              <a:t>IEEE802 RM</a:t>
            </a:r>
            <a:r>
              <a:rPr lang="zh-CN" altLang="en-US" dirty="0"/>
              <a:t>。</a:t>
            </a:r>
          </a:p>
          <a:p>
            <a:pPr marL="0" indent="0">
              <a:lnSpc>
                <a:spcPct val="150000"/>
              </a:lnSpc>
              <a:buFont typeface="Wingdings" pitchFamily="2" charset="2"/>
              <a:buNone/>
            </a:pPr>
            <a:r>
              <a:rPr lang="en-US" altLang="zh-CN" dirty="0"/>
              <a:t>       IEEE802</a:t>
            </a:r>
            <a:r>
              <a:rPr lang="zh-CN" altLang="en-US" dirty="0"/>
              <a:t>委员会制定的一部分标准已经被</a:t>
            </a:r>
            <a:r>
              <a:rPr lang="en-US" altLang="zh-CN" dirty="0"/>
              <a:t>ISO</a:t>
            </a:r>
            <a:r>
              <a:rPr lang="zh-CN" altLang="en-US" dirty="0"/>
              <a:t>采纳，经过进一步的完善和扩充，形成了国际标准</a:t>
            </a:r>
            <a:r>
              <a:rPr lang="en-US" altLang="zh-CN" dirty="0">
                <a:solidFill>
                  <a:srgbClr val="0000FF"/>
                </a:solidFill>
              </a:rPr>
              <a:t>ISO 8802</a:t>
            </a:r>
            <a:r>
              <a:rPr lang="zh-CN" altLang="en-US" dirty="0">
                <a:solidFill>
                  <a:srgbClr val="0000FF"/>
                </a:solidFill>
              </a:rPr>
              <a:t>系列</a:t>
            </a:r>
            <a:r>
              <a:rPr lang="zh-CN" altLang="en-US" dirty="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altLang="zh-CN" b="1"/>
              <a:t>LAN RM</a:t>
            </a:r>
            <a:endParaRPr lang="zh-CN" altLang="en-US" b="1"/>
          </a:p>
        </p:txBody>
      </p:sp>
      <p:sp>
        <p:nvSpPr>
          <p:cNvPr id="382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298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382985" name="Rectangle 9"/>
          <p:cNvSpPr>
            <a:spLocks noChangeArrowheads="1"/>
          </p:cNvSpPr>
          <p:nvPr/>
        </p:nvSpPr>
        <p:spPr bwMode="auto">
          <a:xfrm>
            <a:off x="1476375" y="1927077"/>
            <a:ext cx="5472113"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网络互连</a:t>
            </a:r>
          </a:p>
        </p:txBody>
      </p:sp>
      <p:sp>
        <p:nvSpPr>
          <p:cNvPr id="382986" name="Rectangle 10"/>
          <p:cNvSpPr>
            <a:spLocks noChangeArrowheads="1"/>
          </p:cNvSpPr>
          <p:nvPr/>
        </p:nvSpPr>
        <p:spPr bwMode="auto">
          <a:xfrm rot="5400000">
            <a:off x="279400" y="3700314"/>
            <a:ext cx="2879725"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寻址、管理</a:t>
            </a:r>
          </a:p>
        </p:txBody>
      </p:sp>
      <p:sp>
        <p:nvSpPr>
          <p:cNvPr id="382987" name="Rectangle 11"/>
          <p:cNvSpPr>
            <a:spLocks noChangeArrowheads="1"/>
          </p:cNvSpPr>
          <p:nvPr/>
        </p:nvSpPr>
        <p:spPr bwMode="auto">
          <a:xfrm rot="5400000">
            <a:off x="855663" y="3700314"/>
            <a:ext cx="2879725"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体系结构</a:t>
            </a:r>
          </a:p>
        </p:txBody>
      </p:sp>
      <p:sp>
        <p:nvSpPr>
          <p:cNvPr id="382988" name="Rectangle 12"/>
          <p:cNvSpPr>
            <a:spLocks noChangeArrowheads="1"/>
          </p:cNvSpPr>
          <p:nvPr/>
        </p:nvSpPr>
        <p:spPr bwMode="auto">
          <a:xfrm>
            <a:off x="2771775" y="2646214"/>
            <a:ext cx="4159250" cy="46384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802.2 </a:t>
            </a:r>
            <a:r>
              <a:rPr lang="zh-CN" altLang="en-US" b="1">
                <a:latin typeface="+mn-lt"/>
                <a:ea typeface="+mn-ea"/>
              </a:rPr>
              <a:t>逻辑链路控制</a:t>
            </a:r>
            <a:r>
              <a:rPr lang="en-US" altLang="zh-CN" b="1">
                <a:latin typeface="+mn-lt"/>
                <a:ea typeface="+mn-ea"/>
              </a:rPr>
              <a:t>LLC</a:t>
            </a:r>
          </a:p>
        </p:txBody>
      </p:sp>
      <p:graphicFrame>
        <p:nvGraphicFramePr>
          <p:cNvPr id="383009" name="Group 33"/>
          <p:cNvGraphicFramePr>
            <a:graphicFrameLocks noGrp="1"/>
          </p:cNvGraphicFramePr>
          <p:nvPr>
            <p:ph idx="1"/>
            <p:extLst>
              <p:ext uri="{D42A27DB-BD31-4B8C-83A1-F6EECF244321}">
                <p14:modId xmlns:p14="http://schemas.microsoft.com/office/powerpoint/2010/main" val="160207380"/>
              </p:ext>
            </p:extLst>
          </p:nvPr>
        </p:nvGraphicFramePr>
        <p:xfrm>
          <a:off x="2771775" y="3355975"/>
          <a:ext cx="1008063" cy="2011363"/>
        </p:xfrm>
        <a:graphic>
          <a:graphicData uri="http://schemas.openxmlformats.org/drawingml/2006/table">
            <a:tbl>
              <a:tblPr/>
              <a:tblGrid>
                <a:gridCol w="1008063"/>
              </a:tblGrid>
              <a:tr h="1006475">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802.3</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1004888">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802.3</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83010" name="Group 34"/>
          <p:cNvGraphicFramePr>
            <a:graphicFrameLocks noGrp="1"/>
          </p:cNvGraphicFramePr>
          <p:nvPr>
            <p:extLst>
              <p:ext uri="{D42A27DB-BD31-4B8C-83A1-F6EECF244321}">
                <p14:modId xmlns:p14="http://schemas.microsoft.com/office/powerpoint/2010/main" val="2710548551"/>
              </p:ext>
            </p:extLst>
          </p:nvPr>
        </p:nvGraphicFramePr>
        <p:xfrm>
          <a:off x="3924300" y="3355975"/>
          <a:ext cx="1008063" cy="2016126"/>
        </p:xfrm>
        <a:graphic>
          <a:graphicData uri="http://schemas.openxmlformats.org/drawingml/2006/table">
            <a:tbl>
              <a:tblPr/>
              <a:tblGrid>
                <a:gridCol w="1008063"/>
              </a:tblGrid>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802.4</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802.4</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83018" name="Group 42"/>
          <p:cNvGraphicFramePr>
            <a:graphicFrameLocks noGrp="1"/>
          </p:cNvGraphicFramePr>
          <p:nvPr>
            <p:extLst>
              <p:ext uri="{D42A27DB-BD31-4B8C-83A1-F6EECF244321}">
                <p14:modId xmlns:p14="http://schemas.microsoft.com/office/powerpoint/2010/main" val="1550026923"/>
              </p:ext>
            </p:extLst>
          </p:nvPr>
        </p:nvGraphicFramePr>
        <p:xfrm>
          <a:off x="5076825" y="3355975"/>
          <a:ext cx="1008063" cy="2016126"/>
        </p:xfrm>
        <a:graphic>
          <a:graphicData uri="http://schemas.openxmlformats.org/drawingml/2006/table">
            <a:tbl>
              <a:tblPr/>
              <a:tblGrid>
                <a:gridCol w="1008063"/>
              </a:tblGrid>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802.5</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802.5</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83026" name="Text Box 50"/>
          <p:cNvSpPr txBox="1">
            <a:spLocks noChangeArrowheads="1"/>
          </p:cNvSpPr>
          <p:nvPr/>
        </p:nvSpPr>
        <p:spPr bwMode="auto">
          <a:xfrm>
            <a:off x="6229350" y="3932238"/>
            <a:ext cx="792163"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3200" b="1">
                <a:latin typeface="+mn-lt"/>
                <a:ea typeface="+mn-ea"/>
              </a:rPr>
              <a:t>…</a:t>
            </a:r>
          </a:p>
        </p:txBody>
      </p:sp>
      <p:graphicFrame>
        <p:nvGraphicFramePr>
          <p:cNvPr id="383068" name="Group 92"/>
          <p:cNvGraphicFramePr>
            <a:graphicFrameLocks noGrp="1"/>
          </p:cNvGraphicFramePr>
          <p:nvPr>
            <p:extLst>
              <p:ext uri="{D42A27DB-BD31-4B8C-83A1-F6EECF244321}">
                <p14:modId xmlns:p14="http://schemas.microsoft.com/office/powerpoint/2010/main" val="457062665"/>
              </p:ext>
            </p:extLst>
          </p:nvPr>
        </p:nvGraphicFramePr>
        <p:xfrm>
          <a:off x="7092950" y="1916113"/>
          <a:ext cx="936625" cy="3497835"/>
        </p:xfrm>
        <a:graphic>
          <a:graphicData uri="http://schemas.openxmlformats.org/drawingml/2006/table">
            <a:tbl>
              <a:tblPr/>
              <a:tblGrid>
                <a:gridCol w="936625"/>
              </a:tblGrid>
              <a:tr h="4492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N</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1990725">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DL</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1047750">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r>
            </a:tbl>
          </a:graphicData>
        </a:graphic>
      </p:graphicFrame>
      <p:sp>
        <p:nvSpPr>
          <p:cNvPr id="383069" name="Rectangle 93"/>
          <p:cNvSpPr>
            <a:spLocks noChangeArrowheads="1"/>
          </p:cNvSpPr>
          <p:nvPr/>
        </p:nvSpPr>
        <p:spPr bwMode="auto">
          <a:xfrm>
            <a:off x="1042988" y="5511137"/>
            <a:ext cx="7493000" cy="83317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0"/>
              </a:spcBef>
              <a:buClrTx/>
              <a:buFontTx/>
              <a:buNone/>
            </a:pPr>
            <a:r>
              <a:rPr lang="en-US" altLang="zh-CN" sz="2400" b="1">
                <a:latin typeface="+mn-lt"/>
                <a:ea typeface="+mn-ea"/>
              </a:rPr>
              <a:t>    LAN</a:t>
            </a:r>
            <a:r>
              <a:rPr lang="zh-CN" altLang="en-US" sz="2400" b="1">
                <a:latin typeface="+mn-lt"/>
                <a:ea typeface="+mn-ea"/>
              </a:rPr>
              <a:t>是一个</a:t>
            </a:r>
            <a:r>
              <a:rPr lang="zh-CN" altLang="en-US" sz="2400" b="1">
                <a:solidFill>
                  <a:srgbClr val="FF0000"/>
                </a:solidFill>
                <a:latin typeface="+mn-lt"/>
                <a:ea typeface="+mn-ea"/>
              </a:rPr>
              <a:t>通信网</a:t>
            </a:r>
            <a:r>
              <a:rPr lang="zh-CN" altLang="en-US" sz="2400" b="1">
                <a:latin typeface="+mn-lt"/>
                <a:ea typeface="+mn-ea"/>
              </a:rPr>
              <a:t>，只涉及到相当于</a:t>
            </a:r>
            <a:r>
              <a:rPr lang="en-US" altLang="zh-CN" sz="2400" b="1">
                <a:latin typeface="+mn-lt"/>
                <a:ea typeface="+mn-ea"/>
              </a:rPr>
              <a:t>ISO/OSI RM</a:t>
            </a:r>
            <a:r>
              <a:rPr lang="zh-CN" altLang="en-US" sz="2400" b="1">
                <a:latin typeface="+mn-lt"/>
                <a:ea typeface="+mn-ea"/>
              </a:rPr>
              <a:t>通信子网的功能。</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zh-CN" altLang="en-US" b="1"/>
              <a:t>各层功能介绍</a:t>
            </a:r>
          </a:p>
        </p:txBody>
      </p:sp>
      <p:sp>
        <p:nvSpPr>
          <p:cNvPr id="387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7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87079" name="Rectangle 7"/>
          <p:cNvSpPr>
            <a:spLocks noGrp="1" noChangeArrowheads="1"/>
          </p:cNvSpPr>
          <p:nvPr>
            <p:ph type="body" idx="1"/>
          </p:nvPr>
        </p:nvSpPr>
        <p:spPr>
          <a:xfrm>
            <a:off x="809625" y="1773238"/>
            <a:ext cx="7958138" cy="4608512"/>
          </a:xfrm>
        </p:spPr>
        <p:txBody>
          <a:bodyPr/>
          <a:lstStyle/>
          <a:p>
            <a:pPr>
              <a:buClr>
                <a:srgbClr val="FF0000"/>
              </a:buClr>
            </a:pPr>
            <a:r>
              <a:rPr lang="zh-CN" altLang="en-US" sz="2400">
                <a:solidFill>
                  <a:srgbClr val="FF0000"/>
                </a:solidFill>
                <a:effectLst>
                  <a:outerShdw blurRad="38100" dist="38100" dir="2700000" algn="tl">
                    <a:srgbClr val="C0C0C0"/>
                  </a:outerShdw>
                </a:effectLst>
              </a:rPr>
              <a:t>物理层（</a:t>
            </a:r>
            <a:r>
              <a:rPr lang="en-US" altLang="zh-CN" sz="2400">
                <a:solidFill>
                  <a:srgbClr val="FF0000"/>
                </a:solidFill>
                <a:effectLst>
                  <a:outerShdw blurRad="38100" dist="38100" dir="2700000" algn="tl">
                    <a:srgbClr val="C0C0C0"/>
                  </a:outerShdw>
                </a:effectLst>
              </a:rPr>
              <a:t>PH</a:t>
            </a:r>
            <a:r>
              <a:rPr lang="zh-CN" altLang="en-US" sz="2400">
                <a:solidFill>
                  <a:srgbClr val="FF0000"/>
                </a:solidFill>
                <a:effectLst>
                  <a:outerShdw blurRad="38100" dist="38100" dir="2700000" algn="tl">
                    <a:srgbClr val="C0C0C0"/>
                  </a:outerShdw>
                </a:effectLst>
              </a:rPr>
              <a:t>）</a:t>
            </a:r>
          </a:p>
          <a:p>
            <a:pPr lvl="1">
              <a:buFont typeface="Wingdings" pitchFamily="2" charset="2"/>
              <a:buNone/>
            </a:pPr>
            <a:r>
              <a:rPr lang="zh-CN" altLang="en-US" sz="2000"/>
              <a:t>           负责体现机械、电气、功能和过程方面的特性，以建立、维持和拆除物理链路。</a:t>
            </a:r>
          </a:p>
          <a:p>
            <a:pPr>
              <a:buClr>
                <a:srgbClr val="FF0000"/>
              </a:buClr>
            </a:pPr>
            <a:r>
              <a:rPr lang="zh-CN" altLang="en-US" sz="2400">
                <a:solidFill>
                  <a:srgbClr val="FF0000"/>
                </a:solidFill>
                <a:effectLst>
                  <a:outerShdw blurRad="38100" dist="38100" dir="2700000" algn="tl">
                    <a:srgbClr val="C0C0C0"/>
                  </a:outerShdw>
                </a:effectLst>
              </a:rPr>
              <a:t>数据链路层（</a:t>
            </a:r>
            <a:r>
              <a:rPr lang="en-US" altLang="zh-CN" sz="2400">
                <a:solidFill>
                  <a:srgbClr val="FF0000"/>
                </a:solidFill>
                <a:effectLst>
                  <a:outerShdw blurRad="38100" dist="38100" dir="2700000" algn="tl">
                    <a:srgbClr val="C0C0C0"/>
                  </a:outerShdw>
                </a:effectLst>
              </a:rPr>
              <a:t>DL</a:t>
            </a:r>
            <a:r>
              <a:rPr lang="zh-CN" altLang="en-US" sz="2400">
                <a:solidFill>
                  <a:srgbClr val="FF0000"/>
                </a:solidFill>
                <a:effectLst>
                  <a:outerShdw blurRad="38100" dist="38100" dir="2700000" algn="tl">
                    <a:srgbClr val="C0C0C0"/>
                  </a:outerShdw>
                </a:effectLst>
              </a:rPr>
              <a:t>）</a:t>
            </a:r>
          </a:p>
          <a:p>
            <a:pPr lvl="1">
              <a:buFont typeface="Wingdings" pitchFamily="2" charset="2"/>
              <a:buNone/>
            </a:pPr>
            <a:r>
              <a:rPr lang="zh-CN" altLang="en-US" sz="2000"/>
              <a:t>    根据</a:t>
            </a:r>
            <a:r>
              <a:rPr lang="en-US" altLang="zh-CN" sz="2000"/>
              <a:t>LAN</a:t>
            </a:r>
            <a:r>
              <a:rPr lang="zh-CN" altLang="en-US" sz="2000"/>
              <a:t>的特点（可用媒体较多），将此层分为两个子层：</a:t>
            </a:r>
          </a:p>
          <a:p>
            <a:pPr lvl="1"/>
            <a:r>
              <a:rPr lang="zh-CN" altLang="en-US" sz="2000"/>
              <a:t>逻辑链路控制子层（</a:t>
            </a:r>
            <a:r>
              <a:rPr lang="en-US" altLang="zh-CN" sz="2000"/>
              <a:t>LLC</a:t>
            </a:r>
            <a:r>
              <a:rPr lang="zh-CN" altLang="en-US" sz="2000"/>
              <a:t>）</a:t>
            </a:r>
          </a:p>
          <a:p>
            <a:pPr lvl="1">
              <a:buFont typeface="Wingdings" pitchFamily="2" charset="2"/>
              <a:buNone/>
            </a:pPr>
            <a:r>
              <a:rPr lang="zh-CN" altLang="en-US" sz="2000"/>
              <a:t>    负责将不可靠的传输信道转换成可靠的信道。</a:t>
            </a:r>
          </a:p>
          <a:p>
            <a:pPr lvl="1"/>
            <a:r>
              <a:rPr lang="zh-CN" altLang="en-US" sz="2000"/>
              <a:t>媒体访问控制子层（</a:t>
            </a:r>
            <a:r>
              <a:rPr lang="en-US" altLang="zh-CN" sz="2000"/>
              <a:t>MAC</a:t>
            </a:r>
            <a:r>
              <a:rPr lang="zh-CN" altLang="en-US" sz="2000"/>
              <a:t>）</a:t>
            </a:r>
          </a:p>
          <a:p>
            <a:pPr lvl="1">
              <a:buFont typeface="Wingdings" pitchFamily="2" charset="2"/>
              <a:buNone/>
            </a:pPr>
            <a:r>
              <a:rPr lang="zh-CN" altLang="en-US" sz="2000"/>
              <a:t>           负责解决由哪个设备占有媒体的问题（因为</a:t>
            </a:r>
            <a:r>
              <a:rPr lang="en-US" altLang="zh-CN" sz="2000"/>
              <a:t>LAN</a:t>
            </a:r>
            <a:r>
              <a:rPr lang="zh-CN" altLang="en-US" sz="2000"/>
              <a:t>的多个设备共享公共传输媒体）。</a:t>
            </a:r>
          </a:p>
          <a:p>
            <a:pPr>
              <a:buClr>
                <a:srgbClr val="FF0000"/>
              </a:buClr>
            </a:pPr>
            <a:r>
              <a:rPr lang="zh-CN" altLang="en-US" sz="2400">
                <a:solidFill>
                  <a:srgbClr val="FF0000"/>
                </a:solidFill>
                <a:effectLst>
                  <a:outerShdw blurRad="38100" dist="38100" dir="2700000" algn="tl">
                    <a:srgbClr val="C0C0C0"/>
                  </a:outerShdw>
                </a:effectLst>
              </a:rPr>
              <a:t>网络层（</a:t>
            </a:r>
            <a:r>
              <a:rPr lang="en-US" altLang="zh-CN" sz="2400">
                <a:solidFill>
                  <a:srgbClr val="FF0000"/>
                </a:solidFill>
                <a:effectLst>
                  <a:outerShdw blurRad="38100" dist="38100" dir="2700000" algn="tl">
                    <a:srgbClr val="C0C0C0"/>
                  </a:outerShdw>
                </a:effectLst>
              </a:rPr>
              <a:t>N</a:t>
            </a:r>
            <a:r>
              <a:rPr lang="zh-CN" altLang="en-US" sz="2400">
                <a:solidFill>
                  <a:srgbClr val="FF0000"/>
                </a:solidFill>
                <a:effectLst>
                  <a:outerShdw blurRad="38100" dist="38100" dir="2700000" algn="tl">
                    <a:srgbClr val="C0C0C0"/>
                  </a:outerShdw>
                </a:effectLst>
              </a:rPr>
              <a:t>）</a:t>
            </a:r>
          </a:p>
          <a:p>
            <a:pPr lvl="1"/>
            <a:r>
              <a:rPr lang="zh-CN" altLang="en-US" sz="2000"/>
              <a:t>用于互联</a:t>
            </a:r>
            <a:r>
              <a:rPr lang="en-US" altLang="zh-CN" sz="2000"/>
              <a:t>LAN</a:t>
            </a:r>
            <a:r>
              <a:rPr lang="zh-CN" altLang="en-US" sz="200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389123" name="Text Box 3"/>
          <p:cNvSpPr txBox="1">
            <a:spLocks noChangeArrowheads="1"/>
          </p:cNvSpPr>
          <p:nvPr/>
        </p:nvSpPr>
        <p:spPr bwMode="auto">
          <a:xfrm>
            <a:off x="7452320" y="1700808"/>
            <a:ext cx="647700" cy="1571842"/>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mn-ea"/>
                <a:ea typeface="+mn-ea"/>
              </a:rPr>
              <a:t>主要协议</a:t>
            </a:r>
            <a:endParaRPr lang="en-US" altLang="zh-CN" b="1">
              <a:latin typeface="+mn-ea"/>
              <a:ea typeface="+mn-ea"/>
            </a:endParaRPr>
          </a:p>
        </p:txBody>
      </p:sp>
      <p:sp>
        <p:nvSpPr>
          <p:cNvPr id="389126" name="Rectangle 6"/>
          <p:cNvSpPr>
            <a:spLocks noChangeArrowheads="1"/>
          </p:cNvSpPr>
          <p:nvPr/>
        </p:nvSpPr>
        <p:spPr bwMode="auto">
          <a:xfrm>
            <a:off x="6732240" y="4768523"/>
            <a:ext cx="2232248" cy="1479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marL="266700" indent="-2667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0" indent="0">
              <a:lnSpc>
                <a:spcPct val="150000"/>
              </a:lnSpc>
              <a:buClrTx/>
              <a:buSzPct val="70000"/>
            </a:pPr>
            <a:r>
              <a:rPr lang="zh-CN" altLang="en-US" sz="2000" b="1" dirty="0" smtClean="0">
                <a:solidFill>
                  <a:srgbClr val="FF0000"/>
                </a:solidFill>
                <a:effectLst>
                  <a:outerShdw blurRad="38100" dist="38100" dir="2700000" algn="tl">
                    <a:srgbClr val="C0C0C0"/>
                  </a:outerShdw>
                </a:effectLst>
                <a:latin typeface="+mn-ea"/>
                <a:ea typeface="+mn-ea"/>
              </a:rPr>
              <a:t> *</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目前比较</a:t>
            </a:r>
            <a:r>
              <a:rPr lang="zh-CN" altLang="en-US" sz="2000" b="1" dirty="0" smtClean="0">
                <a:effectLst>
                  <a:outerShdw blurRad="38100" dist="38100" dir="2700000" algn="tl">
                    <a:srgbClr val="C0C0C0"/>
                  </a:outerShdw>
                </a:effectLst>
                <a:latin typeface="+mn-ea"/>
                <a:ea typeface="+mn-ea"/>
              </a:rPr>
              <a:t>流行</a:t>
            </a:r>
            <a:endParaRPr lang="en-US" altLang="zh-CN" sz="2000" b="1" dirty="0" smtClean="0">
              <a:effectLst>
                <a:outerShdw blurRad="38100" dist="38100" dir="2700000" algn="tl">
                  <a:srgbClr val="C0C0C0"/>
                </a:outerShdw>
              </a:effectLst>
              <a:latin typeface="+mn-ea"/>
              <a:ea typeface="+mn-ea"/>
            </a:endParaRPr>
          </a:p>
          <a:p>
            <a:pPr marL="444500" indent="-444500">
              <a:lnSpc>
                <a:spcPct val="150000"/>
              </a:lnSpc>
              <a:buClrTx/>
              <a:buSzPct val="70000"/>
            </a:pPr>
            <a:r>
              <a:rPr lang="zh-CN" altLang="en-US" sz="2000" b="1" dirty="0" smtClean="0">
                <a:solidFill>
                  <a:srgbClr val="FF0000"/>
                </a:solidFill>
                <a:effectLst>
                  <a:outerShdw blurRad="38100" dist="38100" dir="2700000" algn="tl">
                    <a:srgbClr val="C0C0C0"/>
                  </a:outerShdw>
                </a:effectLst>
                <a:latin typeface="+mn-ea"/>
                <a:ea typeface="+mn-ea"/>
                <a:sym typeface="Wingdings 2" pitchFamily="18" charset="2"/>
              </a:rPr>
              <a:t></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表示已经</a:t>
            </a:r>
            <a:r>
              <a:rPr lang="zh-CN" altLang="en-US" sz="2000" b="1" dirty="0" smtClean="0">
                <a:effectLst>
                  <a:outerShdw blurRad="38100" dist="38100" dir="2700000" algn="tl">
                    <a:srgbClr val="C0C0C0"/>
                  </a:outerShdw>
                </a:effectLst>
                <a:latin typeface="+mn-ea"/>
                <a:ea typeface="+mn-ea"/>
              </a:rPr>
              <a:t>放弃和停止</a:t>
            </a:r>
            <a:r>
              <a:rPr lang="zh-CN" altLang="en-US" sz="2000" b="1" dirty="0" smtClean="0">
                <a:effectLst>
                  <a:outerShdw blurRad="38100" dist="38100" dir="2700000" algn="tl">
                    <a:srgbClr val="C0C0C0"/>
                  </a:outerShdw>
                </a:effectLst>
                <a:latin typeface="+mn-ea"/>
                <a:ea typeface="+mn-ea"/>
                <a:sym typeface="Wingdings 2" pitchFamily="18" charset="2"/>
              </a:rPr>
              <a:t> </a:t>
            </a:r>
            <a:endParaRPr lang="zh-CN" altLang="en-US" sz="2000" b="1" dirty="0">
              <a:effectLst>
                <a:outerShdw blurRad="38100" dist="38100" dir="2700000" algn="tl">
                  <a:srgbClr val="C0C0C0"/>
                </a:outerShdw>
              </a:effectLst>
              <a:latin typeface="+mn-ea"/>
              <a:ea typeface="+mn-ea"/>
              <a:sym typeface="Wingdings 2" pitchFamily="18" charset="2"/>
            </a:endParaRPr>
          </a:p>
        </p:txBody>
      </p:sp>
      <p:pic>
        <p:nvPicPr>
          <p:cNvPr id="6" name="Picture 6">
            <a:extLst>
              <a:ext uri="{FF2B5EF4-FFF2-40B4-BE49-F238E27FC236}">
                <a16:creationId xmlns:a16="http://schemas.microsoft.com/office/drawing/2014/main" xmlns="" id="{CCAAADBB-73AE-534B-9234-95F5DCFF7A61}"/>
              </a:ext>
            </a:extLst>
          </p:cNvPr>
          <p:cNvPicPr>
            <a:picLocks noChangeAspect="1"/>
          </p:cNvPicPr>
          <p:nvPr/>
        </p:nvPicPr>
        <p:blipFill>
          <a:blip r:embed="rId3"/>
          <a:stretch>
            <a:fillRect/>
          </a:stretch>
        </p:blipFill>
        <p:spPr>
          <a:xfrm>
            <a:off x="35496" y="44624"/>
            <a:ext cx="6748102" cy="6669360"/>
          </a:xfrm>
          <a:prstGeom prst="rect">
            <a:avLst/>
          </a:prstGeom>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zh-CN" altLang="en-US"/>
              <a:t>计算机网络实例</a:t>
            </a:r>
          </a:p>
        </p:txBody>
      </p:sp>
      <p:sp>
        <p:nvSpPr>
          <p:cNvPr id="4536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453637" name="Rectangle 5"/>
          <p:cNvSpPr>
            <a:spLocks noGrp="1" noChangeArrowheads="1"/>
          </p:cNvSpPr>
          <p:nvPr>
            <p:ph type="body" idx="1"/>
          </p:nvPr>
        </p:nvSpPr>
        <p:spPr>
          <a:xfrm>
            <a:off x="1889745" y="1773386"/>
            <a:ext cx="5490567" cy="4679950"/>
          </a:xfrm>
        </p:spPr>
        <p:txBody>
          <a:bodyPr/>
          <a:lstStyle/>
          <a:p>
            <a:pPr>
              <a:lnSpc>
                <a:spcPct val="105000"/>
              </a:lnSpc>
            </a:pPr>
            <a:r>
              <a:rPr lang="en-US" altLang="zh-CN" dirty="0">
                <a:solidFill>
                  <a:srgbClr val="FF0000"/>
                </a:solidFill>
                <a:hlinkClick r:id="rId4" action="ppaction://hlinksldjump"/>
              </a:rPr>
              <a:t>Internet</a:t>
            </a:r>
            <a:endParaRPr lang="en-US" altLang="zh-CN" dirty="0">
              <a:solidFill>
                <a:srgbClr val="FF0000"/>
              </a:solidFill>
            </a:endParaRPr>
          </a:p>
          <a:p>
            <a:pPr>
              <a:lnSpc>
                <a:spcPct val="105000"/>
              </a:lnSpc>
            </a:pPr>
            <a:r>
              <a:rPr lang="zh-CN" altLang="en-US" dirty="0">
                <a:solidFill>
                  <a:srgbClr val="FF0000"/>
                </a:solidFill>
              </a:rPr>
              <a:t>面向连接的网络</a:t>
            </a:r>
          </a:p>
          <a:p>
            <a:pPr lvl="1">
              <a:lnSpc>
                <a:spcPct val="105000"/>
              </a:lnSpc>
            </a:pPr>
            <a:r>
              <a:rPr lang="zh-CN" altLang="en-US" dirty="0" smtClean="0"/>
              <a:t>帧</a:t>
            </a:r>
            <a:r>
              <a:rPr lang="zh-CN" altLang="en-US" dirty="0"/>
              <a:t>中继（</a:t>
            </a:r>
            <a:r>
              <a:rPr lang="en-US" altLang="zh-CN" dirty="0"/>
              <a:t>FR</a:t>
            </a:r>
            <a:r>
              <a:rPr lang="zh-CN" altLang="en-US" dirty="0"/>
              <a:t>）</a:t>
            </a:r>
          </a:p>
          <a:p>
            <a:pPr lvl="1">
              <a:lnSpc>
                <a:spcPct val="105000"/>
              </a:lnSpc>
            </a:pPr>
            <a:r>
              <a:rPr lang="zh-CN" altLang="en-US" dirty="0"/>
              <a:t>异步传输模式（</a:t>
            </a:r>
            <a:r>
              <a:rPr lang="en-US" altLang="zh-CN" dirty="0"/>
              <a:t>ATM</a:t>
            </a:r>
            <a:r>
              <a:rPr lang="zh-CN" altLang="en-US" dirty="0"/>
              <a:t>）</a:t>
            </a:r>
          </a:p>
          <a:p>
            <a:pPr>
              <a:lnSpc>
                <a:spcPct val="105000"/>
              </a:lnSpc>
            </a:pPr>
            <a:r>
              <a:rPr lang="zh-CN" altLang="en-US" dirty="0">
                <a:solidFill>
                  <a:srgbClr val="FF0000"/>
                </a:solidFill>
              </a:rPr>
              <a:t>局域网</a:t>
            </a:r>
          </a:p>
          <a:p>
            <a:pPr lvl="1">
              <a:lnSpc>
                <a:spcPct val="105000"/>
              </a:lnSpc>
            </a:pPr>
            <a:r>
              <a:rPr lang="zh-CN" altLang="en-US" dirty="0">
                <a:hlinkClick r:id="rId5" action="ppaction://hlinksldjump"/>
              </a:rPr>
              <a:t>以太网</a:t>
            </a:r>
            <a:r>
              <a:rPr lang="zh-CN" altLang="en-US" dirty="0"/>
              <a:t>（</a:t>
            </a:r>
            <a:r>
              <a:rPr lang="en-US" altLang="zh-CN" dirty="0"/>
              <a:t>Ethernet</a:t>
            </a:r>
            <a:r>
              <a:rPr lang="zh-CN" altLang="en-US" dirty="0"/>
              <a:t>）</a:t>
            </a:r>
          </a:p>
          <a:p>
            <a:pPr lvl="1">
              <a:lnSpc>
                <a:spcPct val="105000"/>
              </a:lnSpc>
            </a:pPr>
            <a:r>
              <a:rPr lang="zh-CN" altLang="en-US" dirty="0" smtClean="0">
                <a:hlinkClick r:id="rId6" action="ppaction://hlinksldjump"/>
              </a:rPr>
              <a:t>无线</a:t>
            </a:r>
            <a:r>
              <a:rPr lang="en-US" altLang="zh-CN" dirty="0" smtClean="0">
                <a:hlinkClick r:id="rId6" action="ppaction://hlinksldjump"/>
              </a:rPr>
              <a:t>LAN</a:t>
            </a:r>
            <a:r>
              <a:rPr lang="zh-CN" altLang="en-US" dirty="0"/>
              <a:t>（</a:t>
            </a:r>
            <a:r>
              <a:rPr lang="en-US" altLang="zh-CN" dirty="0"/>
              <a:t>IEEE 802.11</a:t>
            </a:r>
            <a:r>
              <a:rPr lang="zh-CN" altLang="en-US" dirty="0" smtClean="0"/>
              <a:t>）</a:t>
            </a:r>
            <a:endParaRPr lang="en-US" altLang="zh-CN" dirty="0" smtClean="0"/>
          </a:p>
          <a:p>
            <a:pPr>
              <a:lnSpc>
                <a:spcPct val="105000"/>
              </a:lnSpc>
            </a:pPr>
            <a:r>
              <a:rPr lang="en-US" altLang="zh-CN" dirty="0" smtClean="0">
                <a:hlinkClick r:id="rId7" action="ppaction://hlinksldjump"/>
              </a:rPr>
              <a:t>RFID</a:t>
            </a:r>
            <a:r>
              <a:rPr lang="zh-CN" altLang="en-US" dirty="0" smtClean="0">
                <a:hlinkClick r:id="rId7" action="ppaction://hlinksldjump"/>
              </a:rPr>
              <a:t>和传感器网络</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zh-CN">
                <a:solidFill>
                  <a:schemeClr val="tx1"/>
                </a:solidFill>
              </a:rPr>
              <a:t>Internet</a:t>
            </a:r>
            <a:endParaRPr lang="zh-CN" altLang="en-US">
              <a:solidFill>
                <a:schemeClr val="tx1"/>
              </a:solidFill>
            </a:endParaRPr>
          </a:p>
        </p:txBody>
      </p:sp>
      <p:sp>
        <p:nvSpPr>
          <p:cNvPr id="454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54661" name="Rectangle 5"/>
          <p:cNvSpPr>
            <a:spLocks noGrp="1" noChangeArrowheads="1"/>
          </p:cNvSpPr>
          <p:nvPr>
            <p:ph type="body" idx="1"/>
          </p:nvPr>
        </p:nvSpPr>
        <p:spPr>
          <a:xfrm>
            <a:off x="3132138" y="2132806"/>
            <a:ext cx="2682875" cy="3600450"/>
          </a:xfrm>
        </p:spPr>
        <p:txBody>
          <a:bodyPr/>
          <a:lstStyle/>
          <a:p>
            <a:pPr>
              <a:lnSpc>
                <a:spcPct val="150000"/>
              </a:lnSpc>
            </a:pPr>
            <a:r>
              <a:rPr lang="zh-CN" altLang="en-US" dirty="0">
                <a:hlinkClick r:id="rId5" action="ppaction://hlinksldjump"/>
              </a:rPr>
              <a:t>发展过程</a:t>
            </a:r>
            <a:endParaRPr lang="zh-CN" altLang="en-US" dirty="0"/>
          </a:p>
          <a:p>
            <a:pPr>
              <a:lnSpc>
                <a:spcPct val="150000"/>
              </a:lnSpc>
            </a:pPr>
            <a:r>
              <a:rPr lang="zh-CN" altLang="en-US" dirty="0">
                <a:hlinkClick r:id="rId6" action="ppaction://hlinksldjump"/>
              </a:rPr>
              <a:t>典型</a:t>
            </a:r>
            <a:r>
              <a:rPr lang="zh-CN" altLang="en-US" dirty="0" smtClean="0">
                <a:hlinkClick r:id="rId6" action="ppaction://hlinksldjump"/>
              </a:rPr>
              <a:t>应用</a:t>
            </a:r>
            <a:endParaRPr lang="en-US" altLang="zh-CN" dirty="0" smtClean="0"/>
          </a:p>
          <a:p>
            <a:pPr>
              <a:lnSpc>
                <a:spcPct val="150000"/>
              </a:lnSpc>
            </a:pPr>
            <a:r>
              <a:rPr lang="zh-CN" altLang="en-US" dirty="0" smtClean="0">
                <a:hlinkClick r:id="rId7" action="ppaction://hlinksldjump"/>
              </a:rPr>
              <a:t>体系结构</a:t>
            </a:r>
            <a:endParaRPr lang="zh-CN" altLang="en-US" dirty="0"/>
          </a:p>
          <a:p>
            <a:pPr>
              <a:lnSpc>
                <a:spcPct val="150000"/>
              </a:lnSpc>
            </a:pPr>
            <a:r>
              <a:rPr lang="zh-CN" altLang="en-US" dirty="0">
                <a:hlinkClick r:id="rId8" action="ppaction://hlinksldjump"/>
              </a:rPr>
              <a:t>国内情况</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zh-CN" altLang="en-US">
                <a:latin typeface="宋体" pitchFamily="2" charset="-122"/>
              </a:rPr>
              <a:t>商业应用</a:t>
            </a:r>
            <a:r>
              <a:rPr lang="zh-CN" altLang="en-US"/>
              <a:t> </a:t>
            </a:r>
          </a:p>
        </p:txBody>
      </p:sp>
      <p:sp>
        <p:nvSpPr>
          <p:cNvPr id="233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endParaRPr lang="zh-CN" altLang="en-US" sz="1200">
              <a:ea typeface="幼圆" pitchFamily="49" charset="-122"/>
            </a:endParaRPr>
          </a:p>
        </p:txBody>
      </p:sp>
      <p:sp>
        <p:nvSpPr>
          <p:cNvPr id="233477" name="Rectangle 5"/>
          <p:cNvSpPr>
            <a:spLocks noGrp="1" noChangeArrowheads="1"/>
          </p:cNvSpPr>
          <p:nvPr>
            <p:ph type="body" idx="1"/>
          </p:nvPr>
        </p:nvSpPr>
        <p:spPr/>
        <p:txBody>
          <a:bodyPr/>
          <a:lstStyle/>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资源共享</a:t>
            </a:r>
          </a:p>
          <a:p>
            <a:pPr marL="0" indent="0">
              <a:lnSpc>
                <a:spcPct val="110000"/>
              </a:lnSpc>
              <a:buFont typeface="Wingdings" pitchFamily="2" charset="2"/>
              <a:buNone/>
            </a:pPr>
            <a:r>
              <a:rPr lang="zh-CN" altLang="en-US" sz="2400" dirty="0"/>
              <a:t>       可共享资源有：硬件、软件、信息等，可采用</a:t>
            </a:r>
            <a:r>
              <a:rPr lang="zh-CN" altLang="en-US" sz="2400" dirty="0">
                <a:hlinkClick r:id="rId6" action="ppaction://hlinksldjump"/>
              </a:rPr>
              <a:t>客户</a:t>
            </a:r>
            <a:r>
              <a:rPr lang="en-US" altLang="zh-CN" sz="2400" dirty="0">
                <a:hlinkClick r:id="rId6" action="ppaction://hlinksldjump"/>
              </a:rPr>
              <a:t>-</a:t>
            </a:r>
            <a:r>
              <a:rPr lang="zh-CN" altLang="en-US" sz="2400" dirty="0">
                <a:hlinkClick r:id="rId6" action="ppaction://hlinksldjump"/>
              </a:rPr>
              <a:t>服务器</a:t>
            </a:r>
            <a:r>
              <a:rPr lang="en-US" altLang="zh-CN" sz="2400" dirty="0"/>
              <a:t>(Client/Server)</a:t>
            </a:r>
            <a:r>
              <a:rPr lang="zh-CN" altLang="en-US" sz="2400" dirty="0"/>
              <a:t>或</a:t>
            </a:r>
            <a:r>
              <a:rPr lang="zh-CN" altLang="en-US" sz="2400" dirty="0">
                <a:hlinkClick r:id="rId7" action="ppaction://hlinksldjump"/>
              </a:rPr>
              <a:t>浏览器</a:t>
            </a:r>
            <a:r>
              <a:rPr lang="en-US" altLang="zh-CN" sz="2400" dirty="0">
                <a:hlinkClick r:id="rId7" action="ppaction://hlinksldjump"/>
              </a:rPr>
              <a:t>-</a:t>
            </a:r>
            <a:r>
              <a:rPr lang="zh-CN" altLang="en-US" sz="2400" dirty="0">
                <a:hlinkClick r:id="rId7" action="ppaction://hlinksldjump"/>
              </a:rPr>
              <a:t>服务器</a:t>
            </a:r>
            <a:r>
              <a:rPr lang="en-US" altLang="zh-CN" sz="2400" dirty="0"/>
              <a:t>(Browser/Server)</a:t>
            </a:r>
            <a:r>
              <a:rPr lang="zh-CN" altLang="en-US" sz="2400" dirty="0"/>
              <a:t>方式进行。</a:t>
            </a:r>
            <a:r>
              <a:rPr lang="zh-CN" altLang="en-US" sz="2400" dirty="0">
                <a:solidFill>
                  <a:srgbClr val="0000FF"/>
                </a:solidFill>
              </a:rPr>
              <a:t>资源共享是计算机网络的主要功能</a:t>
            </a:r>
            <a:r>
              <a:rPr lang="zh-CN" altLang="en-US" sz="2400" dirty="0"/>
              <a:t>。</a:t>
            </a:r>
            <a:endParaRPr lang="en-US" altLang="zh-CN" sz="2400" dirty="0"/>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数据通信</a:t>
            </a:r>
          </a:p>
          <a:p>
            <a:pPr marL="0" indent="0">
              <a:lnSpc>
                <a:spcPct val="110000"/>
              </a:lnSpc>
              <a:buFont typeface="Wingdings" pitchFamily="2" charset="2"/>
              <a:buNone/>
            </a:pPr>
            <a:r>
              <a:rPr lang="zh-CN" altLang="en-US" sz="2400" dirty="0"/>
              <a:t>       主要方式有：</a:t>
            </a:r>
            <a:r>
              <a:rPr lang="en-US" altLang="zh-CN" sz="2400" dirty="0"/>
              <a:t>E-mail</a:t>
            </a:r>
            <a:r>
              <a:rPr lang="zh-CN" altLang="en-US" sz="2400" dirty="0" smtClean="0"/>
              <a:t>、</a:t>
            </a:r>
            <a:r>
              <a:rPr lang="en-US" altLang="zh-CN" sz="2400" dirty="0" smtClean="0"/>
              <a:t>IP</a:t>
            </a:r>
            <a:r>
              <a:rPr lang="zh-CN" altLang="en-US" sz="2400" dirty="0" smtClean="0"/>
              <a:t>电话</a:t>
            </a:r>
            <a:r>
              <a:rPr lang="en-US" altLang="zh-CN" sz="2400" dirty="0" smtClean="0"/>
              <a:t>/IP</a:t>
            </a:r>
            <a:r>
              <a:rPr lang="zh-CN" altLang="en-US" sz="2400" dirty="0" smtClean="0"/>
              <a:t>语音</a:t>
            </a:r>
            <a:r>
              <a:rPr lang="en-US" altLang="zh-CN" sz="2400" dirty="0" smtClean="0"/>
              <a:t>(VoIP)</a:t>
            </a:r>
            <a:r>
              <a:rPr lang="zh-CN" altLang="en-US" sz="2400" dirty="0" smtClean="0"/>
              <a:t>、协同</a:t>
            </a:r>
            <a:r>
              <a:rPr lang="zh-CN" altLang="en-US" sz="2400" dirty="0"/>
              <a:t>工作、视频会议等。</a:t>
            </a:r>
            <a:r>
              <a:rPr lang="zh-CN" altLang="en-US" sz="2400" dirty="0">
                <a:solidFill>
                  <a:srgbClr val="0000FF"/>
                </a:solidFill>
              </a:rPr>
              <a:t>数据通信是计算机网络的基本功能</a:t>
            </a:r>
            <a:r>
              <a:rPr lang="zh-CN" altLang="en-US" sz="2400" dirty="0"/>
              <a:t>。</a:t>
            </a:r>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电子商务</a:t>
            </a:r>
          </a:p>
          <a:p>
            <a:pPr marL="0" indent="0">
              <a:lnSpc>
                <a:spcPct val="110000"/>
              </a:lnSpc>
              <a:buFont typeface="Wingdings" pitchFamily="2" charset="2"/>
              <a:buNone/>
            </a:pPr>
            <a:r>
              <a:rPr lang="zh-CN" altLang="en-US" sz="2400" dirty="0"/>
              <a:t>       通过计算机网络以电子方式在企业之间、企业和消费者之间进行商业活动。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altLang="zh-CN">
                <a:solidFill>
                  <a:schemeClr val="tx1"/>
                </a:solidFill>
              </a:rPr>
              <a:t>Internet</a:t>
            </a:r>
            <a:r>
              <a:rPr lang="zh-CN" altLang="en-US"/>
              <a:t>发展过程</a:t>
            </a:r>
          </a:p>
        </p:txBody>
      </p:sp>
      <p:sp>
        <p:nvSpPr>
          <p:cNvPr id="455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55684" name="Rectangle 4"/>
          <p:cNvSpPr>
            <a:spLocks noGrp="1" noChangeArrowheads="1"/>
          </p:cNvSpPr>
          <p:nvPr>
            <p:ph type="body" idx="1"/>
          </p:nvPr>
        </p:nvSpPr>
        <p:spPr>
          <a:xfrm>
            <a:off x="1835150" y="1916113"/>
            <a:ext cx="5707063" cy="4319587"/>
          </a:xfrm>
        </p:spPr>
        <p:txBody>
          <a:bodyPr/>
          <a:lstStyle/>
          <a:p>
            <a:pPr>
              <a:lnSpc>
                <a:spcPct val="180000"/>
              </a:lnSpc>
            </a:pPr>
            <a:r>
              <a:rPr lang="zh-CN" altLang="en-US"/>
              <a:t>第一阶段：</a:t>
            </a:r>
            <a:r>
              <a:rPr lang="en-US" altLang="zh-CN">
                <a:hlinkClick r:id="rId6" action="ppaction://hlinksldjump"/>
              </a:rPr>
              <a:t>ARPANET</a:t>
            </a:r>
            <a:endParaRPr lang="en-US" altLang="zh-CN"/>
          </a:p>
          <a:p>
            <a:pPr>
              <a:lnSpc>
                <a:spcPct val="180000"/>
              </a:lnSpc>
            </a:pPr>
            <a:r>
              <a:rPr lang="zh-CN" altLang="en-US"/>
              <a:t>第二阶段：</a:t>
            </a:r>
            <a:r>
              <a:rPr lang="en-US" altLang="zh-CN">
                <a:hlinkClick r:id="rId7" action="ppaction://hlinksldjump"/>
              </a:rPr>
              <a:t>NSFNET</a:t>
            </a:r>
            <a:endParaRPr lang="en-US" altLang="zh-CN"/>
          </a:p>
          <a:p>
            <a:pPr>
              <a:lnSpc>
                <a:spcPct val="180000"/>
              </a:lnSpc>
            </a:pPr>
            <a:r>
              <a:rPr lang="zh-CN" altLang="en-US"/>
              <a:t>第三阶段：</a:t>
            </a:r>
            <a:r>
              <a:rPr lang="en-US" altLang="zh-CN">
                <a:hlinkClick r:id="rId8" action="ppaction://hlinksldjump"/>
              </a:rPr>
              <a:t>Internet</a:t>
            </a:r>
            <a:endParaRPr lang="en-US" altLang="zh-CN"/>
          </a:p>
          <a:p>
            <a:pPr>
              <a:lnSpc>
                <a:spcPct val="180000"/>
              </a:lnSpc>
            </a:pPr>
            <a:r>
              <a:rPr lang="zh-CN" altLang="en-US"/>
              <a:t>第四阶段：</a:t>
            </a:r>
            <a:r>
              <a:rPr lang="en-US" altLang="zh-CN">
                <a:hlinkClick r:id="rId9" action="ppaction://hlinksldjump"/>
              </a:rPr>
              <a:t>NGI</a:t>
            </a:r>
            <a:r>
              <a:rPr lang="zh-CN" altLang="en-US">
                <a:hlinkClick r:id="rId9" action="ppaction://hlinksldjump"/>
              </a:rPr>
              <a:t>和</a:t>
            </a:r>
            <a:r>
              <a:rPr lang="en-US" altLang="zh-CN">
                <a:hlinkClick r:id="rId9" action="ppaction://hlinksldjump"/>
              </a:rPr>
              <a:t>Internet2</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altLang="zh-CN"/>
              <a:t>ARPANET</a:t>
            </a:r>
            <a:endParaRPr lang="zh-CN" altLang="en-US"/>
          </a:p>
        </p:txBody>
      </p:sp>
      <p:sp>
        <p:nvSpPr>
          <p:cNvPr id="456708" name="Rectangle 4"/>
          <p:cNvSpPr>
            <a:spLocks noGrp="1" noChangeArrowheads="1"/>
          </p:cNvSpPr>
          <p:nvPr>
            <p:ph type="body" idx="1"/>
          </p:nvPr>
        </p:nvSpPr>
        <p:spPr/>
        <p:txBody>
          <a:bodyPr/>
          <a:lstStyle/>
          <a:p>
            <a:pPr>
              <a:lnSpc>
                <a:spcPct val="110000"/>
              </a:lnSpc>
              <a:buFont typeface="Wingdings" pitchFamily="2" charset="2"/>
              <a:buNone/>
            </a:pPr>
            <a:r>
              <a:rPr lang="en-US" altLang="zh-CN" sz="2400" dirty="0"/>
              <a:t>     Internet</a:t>
            </a:r>
            <a:r>
              <a:rPr lang="zh-CN" altLang="en-US" sz="2400" dirty="0"/>
              <a:t>起源于美国的</a:t>
            </a:r>
            <a:r>
              <a:rPr lang="en-US" altLang="zh-CN" sz="2400" dirty="0"/>
              <a:t>ARPANET</a:t>
            </a:r>
            <a:r>
              <a:rPr lang="zh-CN" altLang="en-US" sz="2400" dirty="0"/>
              <a:t>。</a:t>
            </a:r>
          </a:p>
          <a:p>
            <a:pPr>
              <a:lnSpc>
                <a:spcPct val="110000"/>
              </a:lnSpc>
            </a:pPr>
            <a:r>
              <a:rPr lang="en-US" altLang="zh-CN" sz="2400" dirty="0">
                <a:solidFill>
                  <a:srgbClr val="FF3300"/>
                </a:solidFill>
              </a:rPr>
              <a:t>1969</a:t>
            </a:r>
            <a:r>
              <a:rPr lang="zh-CN" altLang="en-US" sz="2400" dirty="0">
                <a:solidFill>
                  <a:srgbClr val="FF3300"/>
                </a:solidFill>
              </a:rPr>
              <a:t>年</a:t>
            </a:r>
            <a:r>
              <a:rPr lang="zh-CN" altLang="en-US" sz="2400" dirty="0"/>
              <a:t>：</a:t>
            </a:r>
            <a:r>
              <a:rPr lang="en-US" altLang="zh-CN" sz="2400" dirty="0"/>
              <a:t>ARPANET</a:t>
            </a:r>
            <a:r>
              <a:rPr lang="zh-CN" altLang="en-US" sz="2400" dirty="0"/>
              <a:t>于由</a:t>
            </a:r>
            <a:r>
              <a:rPr lang="en-US" altLang="zh-CN" sz="2400" dirty="0"/>
              <a:t>DoD</a:t>
            </a:r>
            <a:r>
              <a:rPr lang="zh-CN" altLang="en-US" sz="2400" dirty="0"/>
              <a:t>（国防部）下的</a:t>
            </a:r>
            <a:r>
              <a:rPr lang="en-US" altLang="zh-CN" sz="2400" dirty="0"/>
              <a:t>ARPA</a:t>
            </a:r>
            <a:r>
              <a:rPr lang="zh-CN" altLang="en-US" sz="2400" dirty="0"/>
              <a:t>（高级研究计划局）负责建立。 最初只是一个单个的分组交换网。 </a:t>
            </a:r>
          </a:p>
          <a:p>
            <a:pPr>
              <a:lnSpc>
                <a:spcPct val="110000"/>
              </a:lnSpc>
            </a:pPr>
            <a:r>
              <a:rPr lang="en-US" altLang="zh-CN" sz="2400" dirty="0">
                <a:solidFill>
                  <a:srgbClr val="FF3300"/>
                </a:solidFill>
              </a:rPr>
              <a:t>1983</a:t>
            </a:r>
            <a:r>
              <a:rPr lang="zh-CN" altLang="en-US" sz="2400" dirty="0">
                <a:solidFill>
                  <a:srgbClr val="FF3300"/>
                </a:solidFill>
              </a:rPr>
              <a:t>年</a:t>
            </a:r>
            <a:r>
              <a:rPr lang="zh-CN" altLang="en-US" sz="2400" dirty="0"/>
              <a:t>：</a:t>
            </a:r>
            <a:r>
              <a:rPr lang="en-US" altLang="zh-CN" sz="2400" dirty="0">
                <a:solidFill>
                  <a:srgbClr val="0000FF"/>
                </a:solidFill>
              </a:rPr>
              <a:t>TCP/IP</a:t>
            </a:r>
            <a:r>
              <a:rPr lang="zh-CN" altLang="en-US" sz="2400" dirty="0">
                <a:solidFill>
                  <a:srgbClr val="0000FF"/>
                </a:solidFill>
              </a:rPr>
              <a:t>协议</a:t>
            </a:r>
            <a:r>
              <a:rPr lang="zh-CN" altLang="en-US" sz="2400" dirty="0"/>
              <a:t>成为</a:t>
            </a:r>
            <a:r>
              <a:rPr lang="en-US" altLang="zh-CN" sz="2400" dirty="0"/>
              <a:t>ARPANET</a:t>
            </a:r>
            <a:r>
              <a:rPr lang="zh-CN" altLang="en-US" sz="2400" dirty="0"/>
              <a:t>上的标准协议。同年</a:t>
            </a:r>
            <a:r>
              <a:rPr lang="en-US" altLang="zh-CN" sz="2400" dirty="0"/>
              <a:t>ARPANET</a:t>
            </a:r>
            <a:r>
              <a:rPr lang="zh-CN" altLang="en-US" sz="2400" dirty="0"/>
              <a:t>分解成两个网络： </a:t>
            </a:r>
            <a:r>
              <a:rPr lang="en-US" altLang="zh-CN" sz="2400" dirty="0">
                <a:solidFill>
                  <a:srgbClr val="0000FF"/>
                </a:solidFill>
              </a:rPr>
              <a:t>ARPANET</a:t>
            </a:r>
            <a:r>
              <a:rPr lang="zh-CN" altLang="en-US" sz="2400" dirty="0"/>
              <a:t>，进行实验研究的科研网；</a:t>
            </a:r>
            <a:r>
              <a:rPr lang="en-US" altLang="zh-CN" sz="2400" dirty="0">
                <a:solidFill>
                  <a:srgbClr val="0000FF"/>
                </a:solidFill>
              </a:rPr>
              <a:t>MILNET</a:t>
            </a:r>
            <a:r>
              <a:rPr lang="zh-CN" altLang="en-US" sz="2400" dirty="0"/>
              <a:t>， 军用计算机网络 。</a:t>
            </a:r>
          </a:p>
          <a:p>
            <a:pPr>
              <a:lnSpc>
                <a:spcPct val="110000"/>
              </a:lnSpc>
            </a:pPr>
            <a:r>
              <a:rPr lang="en-US" altLang="zh-CN" sz="2400" dirty="0">
                <a:solidFill>
                  <a:srgbClr val="FF3300"/>
                </a:solidFill>
              </a:rPr>
              <a:t>1983~1984</a:t>
            </a:r>
            <a:r>
              <a:rPr lang="zh-CN" altLang="en-US" sz="2400" dirty="0">
                <a:solidFill>
                  <a:srgbClr val="FF3300"/>
                </a:solidFill>
              </a:rPr>
              <a:t>年</a:t>
            </a:r>
            <a:r>
              <a:rPr lang="zh-CN" altLang="en-US" sz="2400" dirty="0"/>
              <a:t>：</a:t>
            </a:r>
            <a:r>
              <a:rPr lang="en-US" altLang="zh-CN" sz="2400" dirty="0"/>
              <a:t>Internet</a:t>
            </a:r>
            <a:r>
              <a:rPr lang="zh-CN" altLang="en-US" sz="2400" dirty="0"/>
              <a:t>形成。</a:t>
            </a:r>
          </a:p>
          <a:p>
            <a:pPr>
              <a:lnSpc>
                <a:spcPct val="110000"/>
              </a:lnSpc>
            </a:pPr>
            <a:r>
              <a:rPr lang="en-US" altLang="zh-CN" sz="2400" dirty="0">
                <a:solidFill>
                  <a:srgbClr val="FF3300"/>
                </a:solidFill>
              </a:rPr>
              <a:t>1990</a:t>
            </a:r>
            <a:r>
              <a:rPr lang="zh-CN" altLang="en-US" sz="2400" dirty="0">
                <a:solidFill>
                  <a:srgbClr val="FF3300"/>
                </a:solidFill>
              </a:rPr>
              <a:t>年</a:t>
            </a:r>
            <a:r>
              <a:rPr lang="zh-CN" altLang="en-US" sz="2400" dirty="0"/>
              <a:t>：</a:t>
            </a:r>
            <a:r>
              <a:rPr lang="en-US" altLang="zh-CN" sz="2400" dirty="0"/>
              <a:t>ARPANET</a:t>
            </a:r>
            <a:r>
              <a:rPr lang="zh-CN" altLang="en-US" sz="2400" dirty="0"/>
              <a:t>正式宣布关闭，因为它的实验任务已经完成。      </a:t>
            </a:r>
          </a:p>
        </p:txBody>
      </p:sp>
      <p:sp>
        <p:nvSpPr>
          <p:cNvPr id="4567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567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zh-CN" altLang="en-US" sz="4800"/>
              <a:t>原始</a:t>
            </a:r>
            <a:r>
              <a:rPr lang="en-US" altLang="en-US" sz="4800"/>
              <a:t>的</a:t>
            </a:r>
            <a:r>
              <a:rPr lang="en-US" altLang="en-US" sz="4000"/>
              <a:t>ARPANET</a:t>
            </a:r>
            <a:r>
              <a:rPr lang="en-US" altLang="en-US" sz="4800"/>
              <a:t>设计</a:t>
            </a:r>
            <a:endParaRPr lang="zh-CN" altLang="en-US" sz="4800"/>
          </a:p>
        </p:txBody>
      </p:sp>
      <p:sp>
        <p:nvSpPr>
          <p:cNvPr id="4771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pic>
        <p:nvPicPr>
          <p:cNvPr id="477189" name="Picture 5" descr="1-26"/>
          <p:cNvPicPr>
            <a:picLocks noChangeAspect="1" noChangeArrowheads="1"/>
          </p:cNvPicPr>
          <p:nvPr/>
        </p:nvPicPr>
        <p:blipFill>
          <a:blip r:embed="rId7">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574675" y="1628775"/>
            <a:ext cx="8569325" cy="3744913"/>
          </a:xfrm>
          <a:prstGeom prst="rect">
            <a:avLst/>
          </a:prstGeom>
          <a:noFill/>
          <a:extLst>
            <a:ext uri="{909E8E84-426E-40DD-AFC4-6F175D3DCCD1}">
              <a14:hiddenFill xmlns:a14="http://schemas.microsoft.com/office/drawing/2010/main">
                <a:solidFill>
                  <a:srgbClr val="FFFFFF"/>
                </a:solidFill>
              </a14:hiddenFill>
            </a:ext>
          </a:extLst>
        </p:spPr>
      </p:pic>
      <p:sp>
        <p:nvSpPr>
          <p:cNvPr id="477190" name="Rectangle 6"/>
          <p:cNvSpPr>
            <a:spLocks noChangeArrowheads="1"/>
          </p:cNvSpPr>
          <p:nvPr/>
        </p:nvSpPr>
        <p:spPr bwMode="auto">
          <a:xfrm>
            <a:off x="1042988" y="5318125"/>
            <a:ext cx="7489825" cy="8509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a:spcBef>
                <a:spcPct val="0"/>
              </a:spcBef>
              <a:defRPr kumimoji="1" sz="2400">
                <a:solidFill>
                  <a:schemeClr val="tx1"/>
                </a:solidFill>
                <a:latin typeface="Times New Roman" pitchFamily="18" charset="0"/>
                <a:ea typeface="宋体" pitchFamily="2" charset="-122"/>
              </a:defRPr>
            </a:lvl1pPr>
            <a:lvl2pPr marL="3227388">
              <a:spcBef>
                <a:spcPct val="0"/>
              </a:spcBef>
              <a:defRPr kumimoji="1" sz="2400">
                <a:solidFill>
                  <a:schemeClr val="tx1"/>
                </a:solidFill>
                <a:latin typeface="Times New Roman" pitchFamily="18" charset="0"/>
                <a:ea typeface="宋体" pitchFamily="2" charset="-122"/>
              </a:defRPr>
            </a:lvl2pPr>
            <a:lvl3pPr marL="3406775">
              <a:spcBef>
                <a:spcPct val="0"/>
              </a:spcBef>
              <a:defRPr kumimoji="1" sz="2400">
                <a:solidFill>
                  <a:schemeClr val="tx1"/>
                </a:solidFill>
                <a:latin typeface="Times New Roman" pitchFamily="18" charset="0"/>
                <a:ea typeface="宋体" pitchFamily="2" charset="-122"/>
              </a:defRPr>
            </a:lvl3pPr>
            <a:lvl4pPr marL="3586163">
              <a:spcBef>
                <a:spcPct val="0"/>
              </a:spcBef>
              <a:defRPr kumimoji="1" sz="2400">
                <a:solidFill>
                  <a:schemeClr val="tx1"/>
                </a:solidFill>
                <a:latin typeface="Times New Roman" pitchFamily="18" charset="0"/>
                <a:ea typeface="宋体" pitchFamily="2" charset="-122"/>
              </a:defRPr>
            </a:lvl4pPr>
            <a:lvl5pPr marL="3765550">
              <a:spcBef>
                <a:spcPct val="0"/>
              </a:spcBef>
              <a:defRPr kumimoji="1" sz="2400">
                <a:solidFill>
                  <a:schemeClr val="tx1"/>
                </a:solidFill>
                <a:latin typeface="Times New Roman" pitchFamily="18" charset="0"/>
                <a:ea typeface="宋体" pitchFamily="2" charset="-122"/>
              </a:defRPr>
            </a:lvl5pPr>
            <a:lvl6pPr marL="4222750" fontAlgn="base">
              <a:spcBef>
                <a:spcPct val="0"/>
              </a:spcBef>
              <a:spcAft>
                <a:spcPct val="0"/>
              </a:spcAft>
              <a:defRPr kumimoji="1" sz="2400">
                <a:solidFill>
                  <a:schemeClr val="tx1"/>
                </a:solidFill>
                <a:latin typeface="Times New Roman" pitchFamily="18" charset="0"/>
                <a:ea typeface="宋体" pitchFamily="2" charset="-122"/>
              </a:defRPr>
            </a:lvl6pPr>
            <a:lvl7pPr marL="4679950" fontAlgn="base">
              <a:spcBef>
                <a:spcPct val="0"/>
              </a:spcBef>
              <a:spcAft>
                <a:spcPct val="0"/>
              </a:spcAft>
              <a:defRPr kumimoji="1" sz="2400">
                <a:solidFill>
                  <a:schemeClr val="tx1"/>
                </a:solidFill>
                <a:latin typeface="Times New Roman" pitchFamily="18" charset="0"/>
                <a:ea typeface="宋体" pitchFamily="2" charset="-122"/>
              </a:defRPr>
            </a:lvl7pPr>
            <a:lvl8pPr marL="5137150" fontAlgn="base">
              <a:spcBef>
                <a:spcPct val="0"/>
              </a:spcBef>
              <a:spcAft>
                <a:spcPct val="0"/>
              </a:spcAft>
              <a:defRPr kumimoji="1" sz="2400">
                <a:solidFill>
                  <a:schemeClr val="tx1"/>
                </a:solidFill>
                <a:latin typeface="Times New Roman" pitchFamily="18" charset="0"/>
                <a:ea typeface="宋体" pitchFamily="2" charset="-122"/>
              </a:defRPr>
            </a:lvl8pPr>
            <a:lvl9pPr marL="559435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buClrTx/>
              <a:buFontTx/>
              <a:buNone/>
            </a:pPr>
            <a:r>
              <a:rPr lang="zh-CN" altLang="en-US" sz="2000" b="1">
                <a:latin typeface="+mn-lt"/>
                <a:ea typeface="+mn-ea"/>
              </a:rPr>
              <a:t>       子网采用“</a:t>
            </a:r>
            <a:r>
              <a:rPr lang="zh-CN" altLang="en-US" sz="2000" b="1">
                <a:solidFill>
                  <a:srgbClr val="FF0000"/>
                </a:solidFill>
                <a:latin typeface="+mn-lt"/>
                <a:ea typeface="+mn-ea"/>
              </a:rPr>
              <a:t>存储</a:t>
            </a:r>
            <a:r>
              <a:rPr lang="en-US" altLang="zh-CN" sz="2000" b="1">
                <a:solidFill>
                  <a:srgbClr val="FF0000"/>
                </a:solidFill>
                <a:latin typeface="+mn-lt"/>
                <a:ea typeface="+mn-ea"/>
              </a:rPr>
              <a:t>-</a:t>
            </a:r>
            <a:r>
              <a:rPr lang="zh-CN" altLang="en-US" sz="2000" b="1">
                <a:solidFill>
                  <a:srgbClr val="FF0000"/>
                </a:solidFill>
                <a:latin typeface="+mn-lt"/>
                <a:ea typeface="+mn-ea"/>
              </a:rPr>
              <a:t>转发</a:t>
            </a:r>
            <a:r>
              <a:rPr lang="zh-CN" altLang="en-US" sz="2000" b="1">
                <a:latin typeface="+mn-lt"/>
                <a:ea typeface="+mn-ea"/>
              </a:rPr>
              <a:t>”（</a:t>
            </a:r>
            <a:r>
              <a:rPr lang="zh-CN" altLang="en-US" sz="2000" b="1">
                <a:solidFill>
                  <a:srgbClr val="FF0000"/>
                </a:solidFill>
                <a:latin typeface="+mn-lt"/>
                <a:ea typeface="+mn-ea"/>
              </a:rPr>
              <a:t>分组交换</a:t>
            </a:r>
            <a:r>
              <a:rPr lang="zh-CN" altLang="en-US" sz="2000" b="1">
                <a:latin typeface="+mn-lt"/>
                <a:ea typeface="+mn-ea"/>
              </a:rPr>
              <a:t>）技术，其中</a:t>
            </a:r>
            <a:r>
              <a:rPr lang="en-US" altLang="zh-CN" sz="2000" b="1">
                <a:latin typeface="+mn-lt"/>
                <a:ea typeface="+mn-ea"/>
              </a:rPr>
              <a:t>IMP</a:t>
            </a:r>
            <a:r>
              <a:rPr lang="zh-CN" altLang="en-US" sz="2000" b="1">
                <a:latin typeface="+mn-lt"/>
                <a:ea typeface="+mn-ea"/>
              </a:rPr>
              <a:t>是指“接口信息处理器”。软件分为两部分：主机软件和子网软件。</a:t>
            </a:r>
          </a:p>
        </p:txBody>
      </p:sp>
      <p:sp>
        <p:nvSpPr>
          <p:cNvPr id="4771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altLang="en-US" sz="3600" dirty="0" err="1"/>
              <a:t>ARPANET</a:t>
            </a:r>
            <a:r>
              <a:rPr lang="en-US" altLang="en-US" dirty="0" err="1"/>
              <a:t>的</a:t>
            </a:r>
            <a:r>
              <a:rPr lang="zh-CN" altLang="en-US" dirty="0"/>
              <a:t>成长</a:t>
            </a:r>
            <a:br>
              <a:rPr lang="zh-CN" altLang="en-US" dirty="0"/>
            </a:br>
            <a:r>
              <a:rPr lang="en-US" altLang="zh-CN" sz="3200" dirty="0"/>
              <a:t>(</a:t>
            </a:r>
            <a:r>
              <a:rPr lang="zh-CN" altLang="en-US" sz="3200" dirty="0"/>
              <a:t>最初</a:t>
            </a:r>
            <a:r>
              <a:rPr lang="en-US" altLang="zh-CN" sz="3200" dirty="0"/>
              <a:t>3</a:t>
            </a:r>
            <a:r>
              <a:rPr lang="zh-CN" altLang="en-US" sz="3200" dirty="0"/>
              <a:t>年内</a:t>
            </a:r>
            <a:r>
              <a:rPr lang="en-US" altLang="zh-CN" sz="3200" dirty="0"/>
              <a:t>)</a:t>
            </a:r>
            <a:endParaRPr lang="zh-CN" altLang="en-US" sz="3200" dirty="0"/>
          </a:p>
        </p:txBody>
      </p:sp>
      <p:sp>
        <p:nvSpPr>
          <p:cNvPr id="4782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pic>
        <p:nvPicPr>
          <p:cNvPr id="478213" name="Picture 5" descr="1-27"/>
          <p:cNvPicPr>
            <a:picLocks noChangeAspect="1" noChangeArrowheads="1"/>
          </p:cNvPicPr>
          <p:nvPr/>
        </p:nvPicPr>
        <p:blipFill>
          <a:blip r:embed="rId7">
            <a:clrChange>
              <a:clrFrom>
                <a:srgbClr val="FFFFFF"/>
              </a:clrFrom>
              <a:clrTo>
                <a:srgbClr val="FFFFFF">
                  <a:alpha val="0"/>
                </a:srgbClr>
              </a:clrTo>
            </a:clrChange>
            <a:lum bright="-90000"/>
            <a:extLst>
              <a:ext uri="{28A0092B-C50C-407E-A947-70E740481C1C}">
                <a14:useLocalDpi xmlns:a14="http://schemas.microsoft.com/office/drawing/2010/main" val="0"/>
              </a:ext>
            </a:extLst>
          </a:blip>
          <a:srcRect/>
          <a:stretch>
            <a:fillRect/>
          </a:stretch>
        </p:blipFill>
        <p:spPr bwMode="auto">
          <a:xfrm>
            <a:off x="1258888" y="1557338"/>
            <a:ext cx="6769100" cy="4964112"/>
          </a:xfrm>
          <a:prstGeom prst="rect">
            <a:avLst/>
          </a:prstGeom>
          <a:noFill/>
          <a:extLst>
            <a:ext uri="{909E8E84-426E-40DD-AFC4-6F175D3DCCD1}">
              <a14:hiddenFill xmlns:a14="http://schemas.microsoft.com/office/drawing/2010/main">
                <a:solidFill>
                  <a:srgbClr val="FFFFFF"/>
                </a:solidFill>
              </a14:hiddenFill>
            </a:ext>
          </a:extLst>
        </p:spPr>
      </p:pic>
      <p:sp>
        <p:nvSpPr>
          <p:cNvPr id="478214" name="Text Box 6"/>
          <p:cNvSpPr txBox="1">
            <a:spLocks noChangeArrowheads="1"/>
          </p:cNvSpPr>
          <p:nvPr/>
        </p:nvSpPr>
        <p:spPr bwMode="auto">
          <a:xfrm>
            <a:off x="2076450" y="309403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1969.12</a:t>
            </a:r>
          </a:p>
        </p:txBody>
      </p:sp>
      <p:sp>
        <p:nvSpPr>
          <p:cNvPr id="478215" name="Text Box 7"/>
          <p:cNvSpPr txBox="1">
            <a:spLocks noChangeArrowheads="1"/>
          </p:cNvSpPr>
          <p:nvPr/>
        </p:nvSpPr>
        <p:spPr bwMode="auto">
          <a:xfrm>
            <a:off x="3551238" y="3081338"/>
            <a:ext cx="839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1970.7</a:t>
            </a:r>
          </a:p>
        </p:txBody>
      </p:sp>
      <p:sp>
        <p:nvSpPr>
          <p:cNvPr id="478216" name="Text Box 8"/>
          <p:cNvSpPr txBox="1">
            <a:spLocks noChangeArrowheads="1"/>
          </p:cNvSpPr>
          <p:nvPr/>
        </p:nvSpPr>
        <p:spPr bwMode="auto">
          <a:xfrm>
            <a:off x="6080125" y="308133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1971.3</a:t>
            </a:r>
          </a:p>
        </p:txBody>
      </p:sp>
      <p:sp>
        <p:nvSpPr>
          <p:cNvPr id="478217" name="Text Box 9"/>
          <p:cNvSpPr txBox="1">
            <a:spLocks noChangeArrowheads="1"/>
          </p:cNvSpPr>
          <p:nvPr/>
        </p:nvSpPr>
        <p:spPr bwMode="auto">
          <a:xfrm>
            <a:off x="3203575" y="602138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1972.4</a:t>
            </a:r>
          </a:p>
        </p:txBody>
      </p:sp>
      <p:sp>
        <p:nvSpPr>
          <p:cNvPr id="478218" name="Text Box 10"/>
          <p:cNvSpPr txBox="1">
            <a:spLocks noChangeArrowheads="1"/>
          </p:cNvSpPr>
          <p:nvPr/>
        </p:nvSpPr>
        <p:spPr bwMode="auto">
          <a:xfrm>
            <a:off x="6176963" y="6008688"/>
            <a:ext cx="839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1972.9</a:t>
            </a:r>
          </a:p>
        </p:txBody>
      </p:sp>
      <p:sp>
        <p:nvSpPr>
          <p:cNvPr id="47821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altLang="zh-CN"/>
              <a:t>NSFNET</a:t>
            </a:r>
            <a:endParaRPr lang="zh-CN" altLang="en-US"/>
          </a:p>
        </p:txBody>
      </p:sp>
      <p:sp>
        <p:nvSpPr>
          <p:cNvPr id="4792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792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79238" name="Rectangle 6"/>
          <p:cNvSpPr>
            <a:spLocks noGrp="1" noChangeArrowheads="1"/>
          </p:cNvSpPr>
          <p:nvPr>
            <p:ph type="body" idx="1"/>
          </p:nvPr>
        </p:nvSpPr>
        <p:spPr>
          <a:xfrm>
            <a:off x="809625" y="1773238"/>
            <a:ext cx="7958138" cy="1871662"/>
          </a:xfrm>
        </p:spPr>
        <p:txBody>
          <a:bodyPr/>
          <a:lstStyle/>
          <a:p>
            <a:pPr>
              <a:lnSpc>
                <a:spcPct val="115000"/>
              </a:lnSpc>
            </a:pPr>
            <a:r>
              <a:rPr lang="en-US" altLang="zh-CN" sz="2400">
                <a:solidFill>
                  <a:srgbClr val="FF0000"/>
                </a:solidFill>
                <a:effectLst>
                  <a:outerShdw blurRad="38100" dist="38100" dir="2700000" algn="tl">
                    <a:srgbClr val="C0C0C0"/>
                  </a:outerShdw>
                </a:effectLst>
              </a:rPr>
              <a:t>1986</a:t>
            </a:r>
            <a:r>
              <a:rPr lang="zh-CN" altLang="en-US" sz="2400">
                <a:solidFill>
                  <a:srgbClr val="FF0000"/>
                </a:solidFill>
                <a:effectLst>
                  <a:outerShdw blurRad="38100" dist="38100" dir="2700000" algn="tl">
                    <a:srgbClr val="C0C0C0"/>
                  </a:outerShdw>
                </a:effectLst>
              </a:rPr>
              <a:t>年</a:t>
            </a:r>
            <a:r>
              <a:rPr lang="zh-CN" altLang="en-US" sz="2400"/>
              <a:t>，</a:t>
            </a:r>
            <a:r>
              <a:rPr lang="en-US" altLang="zh-CN" sz="2400"/>
              <a:t>NSFNET</a:t>
            </a:r>
            <a:r>
              <a:rPr lang="zh-CN" altLang="en-US" sz="2400"/>
              <a:t>由</a:t>
            </a:r>
            <a:r>
              <a:rPr lang="en-US" altLang="zh-CN" sz="2400"/>
              <a:t>NSF</a:t>
            </a:r>
            <a:r>
              <a:rPr lang="zh-CN" altLang="en-US" sz="2400"/>
              <a:t>（美国国家科学基金会）负责建立，</a:t>
            </a:r>
            <a:r>
              <a:rPr lang="zh-CN" altLang="en-US" sz="2400">
                <a:solidFill>
                  <a:srgbClr val="0000FF"/>
                </a:solidFill>
              </a:rPr>
              <a:t>主要用于科学研究</a:t>
            </a:r>
            <a:r>
              <a:rPr lang="zh-CN" altLang="en-US" sz="2400"/>
              <a:t>。它是一个三级计算机网络：主干网、地区网和校园网，并逐渐成为</a:t>
            </a:r>
            <a:r>
              <a:rPr lang="en-US" altLang="zh-CN" sz="2400"/>
              <a:t>Internet</a:t>
            </a:r>
            <a:r>
              <a:rPr lang="zh-CN" altLang="en-US" sz="2400"/>
              <a:t>中的主要组成部分。</a:t>
            </a:r>
          </a:p>
        </p:txBody>
      </p:sp>
      <p:sp>
        <p:nvSpPr>
          <p:cNvPr id="479239" name="Line 7"/>
          <p:cNvSpPr>
            <a:spLocks noChangeShapeType="1"/>
          </p:cNvSpPr>
          <p:nvPr/>
        </p:nvSpPr>
        <p:spPr bwMode="auto">
          <a:xfrm flipH="1" flipV="1">
            <a:off x="7181850"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0" name="Line 8"/>
          <p:cNvSpPr>
            <a:spLocks noChangeShapeType="1"/>
          </p:cNvSpPr>
          <p:nvPr/>
        </p:nvSpPr>
        <p:spPr bwMode="auto">
          <a:xfrm flipV="1">
            <a:off x="6264275" y="5527675"/>
            <a:ext cx="171450" cy="377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1" name="Line 9"/>
          <p:cNvSpPr>
            <a:spLocks noChangeShapeType="1"/>
          </p:cNvSpPr>
          <p:nvPr/>
        </p:nvSpPr>
        <p:spPr bwMode="auto">
          <a:xfrm flipH="1" flipV="1">
            <a:off x="5289550" y="5527675"/>
            <a:ext cx="171450" cy="377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2" name="Line 10"/>
          <p:cNvSpPr>
            <a:spLocks noChangeShapeType="1"/>
          </p:cNvSpPr>
          <p:nvPr/>
        </p:nvSpPr>
        <p:spPr bwMode="auto">
          <a:xfrm flipV="1">
            <a:off x="4314825"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3" name="Line 11"/>
          <p:cNvSpPr>
            <a:spLocks noChangeShapeType="1"/>
          </p:cNvSpPr>
          <p:nvPr/>
        </p:nvSpPr>
        <p:spPr bwMode="auto">
          <a:xfrm flipH="1" flipV="1">
            <a:off x="3397250"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4" name="Line 12"/>
          <p:cNvSpPr>
            <a:spLocks noChangeShapeType="1"/>
          </p:cNvSpPr>
          <p:nvPr/>
        </p:nvSpPr>
        <p:spPr bwMode="auto">
          <a:xfrm flipV="1">
            <a:off x="2365375"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5" name="Line 13"/>
          <p:cNvSpPr>
            <a:spLocks noChangeShapeType="1"/>
          </p:cNvSpPr>
          <p:nvPr/>
        </p:nvSpPr>
        <p:spPr bwMode="auto">
          <a:xfrm flipH="1">
            <a:off x="4914900" y="4538663"/>
            <a:ext cx="30163" cy="3302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6" name="Line 14"/>
          <p:cNvSpPr>
            <a:spLocks noChangeShapeType="1"/>
          </p:cNvSpPr>
          <p:nvPr/>
        </p:nvSpPr>
        <p:spPr bwMode="auto">
          <a:xfrm>
            <a:off x="6237288" y="4586288"/>
            <a:ext cx="428625" cy="28257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7" name="Line 15"/>
          <p:cNvSpPr>
            <a:spLocks noChangeShapeType="1"/>
          </p:cNvSpPr>
          <p:nvPr/>
        </p:nvSpPr>
        <p:spPr bwMode="auto">
          <a:xfrm flipH="1">
            <a:off x="3224213" y="4538663"/>
            <a:ext cx="373062" cy="3302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8" name="Line 16"/>
          <p:cNvSpPr>
            <a:spLocks noChangeShapeType="1"/>
          </p:cNvSpPr>
          <p:nvPr/>
        </p:nvSpPr>
        <p:spPr bwMode="auto">
          <a:xfrm flipH="1" flipV="1">
            <a:off x="3224213" y="5057775"/>
            <a:ext cx="246062" cy="3746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49" name="Group 17"/>
          <p:cNvGrpSpPr>
            <a:grpSpLocks/>
          </p:cNvGrpSpPr>
          <p:nvPr/>
        </p:nvGrpSpPr>
        <p:grpSpPr bwMode="auto">
          <a:xfrm>
            <a:off x="2995613" y="5810250"/>
            <a:ext cx="855662" cy="501650"/>
            <a:chOff x="2949" y="196"/>
            <a:chExt cx="941" cy="598"/>
          </a:xfrm>
        </p:grpSpPr>
        <p:sp>
          <p:nvSpPr>
            <p:cNvPr id="479250" name="Oval 1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1" name="Oval 1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2" name="Oval 2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3" name="Oval 2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4" name="Oval 2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5" name="Oval 2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6" name="Oval 2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7" name="Oval 2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8" name="Freeform 2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59" name="Freeform 2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60" name="Freeform 2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61" name="Line 29"/>
          <p:cNvSpPr>
            <a:spLocks noChangeShapeType="1"/>
          </p:cNvSpPr>
          <p:nvPr/>
        </p:nvSpPr>
        <p:spPr bwMode="auto">
          <a:xfrm>
            <a:off x="5060950" y="5057775"/>
            <a:ext cx="236538" cy="4127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62" name="Group 30"/>
          <p:cNvGrpSpPr>
            <a:grpSpLocks/>
          </p:cNvGrpSpPr>
          <p:nvPr/>
        </p:nvGrpSpPr>
        <p:grpSpPr bwMode="auto">
          <a:xfrm>
            <a:off x="4945063" y="5810250"/>
            <a:ext cx="855662" cy="501650"/>
            <a:chOff x="2949" y="196"/>
            <a:chExt cx="941" cy="598"/>
          </a:xfrm>
        </p:grpSpPr>
        <p:sp>
          <p:nvSpPr>
            <p:cNvPr id="479263" name="Oval 3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4" name="Oval 3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5" name="Oval 3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6" name="Oval 3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7" name="Oval 3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8" name="Oval 3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9" name="Oval 3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0" name="Oval 3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1" name="Freeform 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72" name="Freeform 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73" name="Freeform 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74" name="Line 42"/>
          <p:cNvSpPr>
            <a:spLocks noChangeShapeType="1"/>
          </p:cNvSpPr>
          <p:nvPr/>
        </p:nvSpPr>
        <p:spPr bwMode="auto">
          <a:xfrm flipH="1">
            <a:off x="6494463" y="4962525"/>
            <a:ext cx="171450" cy="4619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75" name="Group 43"/>
          <p:cNvGrpSpPr>
            <a:grpSpLocks/>
          </p:cNvGrpSpPr>
          <p:nvPr/>
        </p:nvGrpSpPr>
        <p:grpSpPr bwMode="auto">
          <a:xfrm>
            <a:off x="5976938" y="5810250"/>
            <a:ext cx="855662" cy="501650"/>
            <a:chOff x="2949" y="196"/>
            <a:chExt cx="941" cy="598"/>
          </a:xfrm>
        </p:grpSpPr>
        <p:sp>
          <p:nvSpPr>
            <p:cNvPr id="479276" name="Oval 4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7" name="Oval 4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8" name="Oval 4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9" name="Oval 4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0" name="Oval 4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1" name="Oval 4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2" name="Oval 5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3" name="Oval 5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4" name="Freeform 5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85" name="Freeform 5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86" name="Freeform 5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87" name="Line 55"/>
          <p:cNvSpPr>
            <a:spLocks noChangeShapeType="1"/>
          </p:cNvSpPr>
          <p:nvPr/>
        </p:nvSpPr>
        <p:spPr bwMode="auto">
          <a:xfrm>
            <a:off x="6951663" y="5010150"/>
            <a:ext cx="173037"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88" name="Group 56"/>
          <p:cNvGrpSpPr>
            <a:grpSpLocks/>
          </p:cNvGrpSpPr>
          <p:nvPr/>
        </p:nvGrpSpPr>
        <p:grpSpPr bwMode="auto">
          <a:xfrm>
            <a:off x="6894513" y="5810250"/>
            <a:ext cx="855662" cy="501650"/>
            <a:chOff x="2949" y="196"/>
            <a:chExt cx="941" cy="598"/>
          </a:xfrm>
        </p:grpSpPr>
        <p:sp>
          <p:nvSpPr>
            <p:cNvPr id="479289" name="Oval 5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0"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1"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2"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3" name="Oval 6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4"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5" name="Oval 6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6"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7"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98"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99"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00" name="Line 68"/>
          <p:cNvSpPr>
            <a:spLocks noChangeShapeType="1"/>
          </p:cNvSpPr>
          <p:nvPr/>
        </p:nvSpPr>
        <p:spPr bwMode="auto">
          <a:xfrm flipV="1">
            <a:off x="2593975" y="4916488"/>
            <a:ext cx="515938" cy="508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1" name="Line 69"/>
          <p:cNvSpPr>
            <a:spLocks noChangeShapeType="1"/>
          </p:cNvSpPr>
          <p:nvPr/>
        </p:nvSpPr>
        <p:spPr bwMode="auto">
          <a:xfrm flipH="1">
            <a:off x="4486275" y="5010150"/>
            <a:ext cx="344488" cy="4365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2" name="Line 70"/>
          <p:cNvSpPr>
            <a:spLocks noChangeShapeType="1"/>
          </p:cNvSpPr>
          <p:nvPr/>
        </p:nvSpPr>
        <p:spPr bwMode="auto">
          <a:xfrm flipH="1">
            <a:off x="3798888" y="3927475"/>
            <a:ext cx="946150" cy="4921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3" name="Line 71"/>
          <p:cNvSpPr>
            <a:spLocks noChangeShapeType="1"/>
          </p:cNvSpPr>
          <p:nvPr/>
        </p:nvSpPr>
        <p:spPr bwMode="auto">
          <a:xfrm flipH="1">
            <a:off x="4945063" y="3970338"/>
            <a:ext cx="4762" cy="4286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304" name="Group 72"/>
          <p:cNvGrpSpPr>
            <a:grpSpLocks/>
          </p:cNvGrpSpPr>
          <p:nvPr/>
        </p:nvGrpSpPr>
        <p:grpSpPr bwMode="auto">
          <a:xfrm>
            <a:off x="3970338" y="5810250"/>
            <a:ext cx="855662" cy="501650"/>
            <a:chOff x="2949" y="196"/>
            <a:chExt cx="941" cy="598"/>
          </a:xfrm>
        </p:grpSpPr>
        <p:sp>
          <p:nvSpPr>
            <p:cNvPr id="479305" name="Oval 7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9" name="Oval 7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1" name="Oval 7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3" name="Freeform 8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4" name="Freeform 8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5" name="Freeform 8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16" name="Line 84"/>
          <p:cNvSpPr>
            <a:spLocks noChangeShapeType="1"/>
          </p:cNvSpPr>
          <p:nvPr/>
        </p:nvSpPr>
        <p:spPr bwMode="auto">
          <a:xfrm>
            <a:off x="5291138" y="3970338"/>
            <a:ext cx="744537" cy="4286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7" name="Oval 85"/>
          <p:cNvSpPr>
            <a:spLocks noChangeArrowheads="1"/>
          </p:cNvSpPr>
          <p:nvPr/>
        </p:nvSpPr>
        <p:spPr bwMode="auto">
          <a:xfrm>
            <a:off x="4198938" y="3644900"/>
            <a:ext cx="1492250" cy="585788"/>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18" name="Text Box 86"/>
          <p:cNvSpPr txBox="1">
            <a:spLocks noChangeArrowheads="1"/>
          </p:cNvSpPr>
          <p:nvPr/>
        </p:nvSpPr>
        <p:spPr bwMode="auto">
          <a:xfrm>
            <a:off x="3995738"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校园网</a:t>
            </a:r>
          </a:p>
        </p:txBody>
      </p:sp>
      <p:sp>
        <p:nvSpPr>
          <p:cNvPr id="479319" name="Text Box 87"/>
          <p:cNvSpPr txBox="1">
            <a:spLocks noChangeArrowheads="1"/>
          </p:cNvSpPr>
          <p:nvPr/>
        </p:nvSpPr>
        <p:spPr bwMode="auto">
          <a:xfrm>
            <a:off x="4932040"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20" name="Text Box 88"/>
          <p:cNvSpPr txBox="1">
            <a:spLocks noChangeArrowheads="1"/>
          </p:cNvSpPr>
          <p:nvPr/>
        </p:nvSpPr>
        <p:spPr bwMode="auto">
          <a:xfrm>
            <a:off x="5965683"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21" name="Text Box 89"/>
          <p:cNvSpPr txBox="1">
            <a:spLocks noChangeArrowheads="1"/>
          </p:cNvSpPr>
          <p:nvPr/>
        </p:nvSpPr>
        <p:spPr bwMode="auto">
          <a:xfrm>
            <a:off x="6876256"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grpSp>
        <p:nvGrpSpPr>
          <p:cNvPr id="479322" name="Group 90"/>
          <p:cNvGrpSpPr>
            <a:grpSpLocks/>
          </p:cNvGrpSpPr>
          <p:nvPr/>
        </p:nvGrpSpPr>
        <p:grpSpPr bwMode="auto">
          <a:xfrm>
            <a:off x="2025650" y="5810250"/>
            <a:ext cx="855663" cy="501650"/>
            <a:chOff x="2949" y="196"/>
            <a:chExt cx="941" cy="598"/>
          </a:xfrm>
        </p:grpSpPr>
        <p:sp>
          <p:nvSpPr>
            <p:cNvPr id="479323" name="Oval 9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4" name="Oval 9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5" name="Oval 9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6" name="Oval 9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7" name="Oval 9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8" name="Oval 9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9" name="Oval 9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30" name="Oval 9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31" name="Freeform 9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32" name="Freeform 10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33" name="Freeform 10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34" name="Text Box 102"/>
          <p:cNvSpPr txBox="1">
            <a:spLocks noChangeArrowheads="1"/>
          </p:cNvSpPr>
          <p:nvPr/>
        </p:nvSpPr>
        <p:spPr bwMode="auto">
          <a:xfrm>
            <a:off x="2032578"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35" name="Text Box 103"/>
          <p:cNvSpPr txBox="1">
            <a:spLocks noChangeArrowheads="1"/>
          </p:cNvSpPr>
          <p:nvPr/>
        </p:nvSpPr>
        <p:spPr bwMode="auto">
          <a:xfrm>
            <a:off x="2987675"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校园网</a:t>
            </a:r>
          </a:p>
        </p:txBody>
      </p:sp>
      <p:sp>
        <p:nvSpPr>
          <p:cNvPr id="479336" name="Text Box 104"/>
          <p:cNvSpPr txBox="1">
            <a:spLocks noChangeArrowheads="1"/>
          </p:cNvSpPr>
          <p:nvPr/>
        </p:nvSpPr>
        <p:spPr bwMode="auto">
          <a:xfrm>
            <a:off x="4284663" y="3716338"/>
            <a:ext cx="13350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国家主干网</a:t>
            </a:r>
          </a:p>
        </p:txBody>
      </p:sp>
      <p:sp>
        <p:nvSpPr>
          <p:cNvPr id="479338" name="Oval 106"/>
          <p:cNvSpPr>
            <a:spLocks noChangeArrowheads="1"/>
          </p:cNvSpPr>
          <p:nvPr/>
        </p:nvSpPr>
        <p:spPr bwMode="auto">
          <a:xfrm>
            <a:off x="6321425" y="4775200"/>
            <a:ext cx="869950" cy="388938"/>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39" name="Text Box 107"/>
          <p:cNvSpPr txBox="1">
            <a:spLocks noChangeArrowheads="1"/>
          </p:cNvSpPr>
          <p:nvPr/>
        </p:nvSpPr>
        <p:spPr bwMode="auto">
          <a:xfrm>
            <a:off x="6300788" y="479742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sp>
        <p:nvSpPr>
          <p:cNvPr id="479341" name="Oval 109"/>
          <p:cNvSpPr>
            <a:spLocks noChangeArrowheads="1"/>
          </p:cNvSpPr>
          <p:nvPr/>
        </p:nvSpPr>
        <p:spPr bwMode="auto">
          <a:xfrm>
            <a:off x="4486275" y="4821238"/>
            <a:ext cx="869950" cy="390525"/>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42" name="Text Box 110"/>
          <p:cNvSpPr txBox="1">
            <a:spLocks noChangeArrowheads="1"/>
          </p:cNvSpPr>
          <p:nvPr/>
        </p:nvSpPr>
        <p:spPr bwMode="auto">
          <a:xfrm>
            <a:off x="4500563" y="47974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sp>
        <p:nvSpPr>
          <p:cNvPr id="479344" name="Oval 112"/>
          <p:cNvSpPr>
            <a:spLocks noChangeArrowheads="1"/>
          </p:cNvSpPr>
          <p:nvPr/>
        </p:nvSpPr>
        <p:spPr bwMode="auto">
          <a:xfrm>
            <a:off x="2700338" y="4797425"/>
            <a:ext cx="869950" cy="390525"/>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45" name="Text Box 113"/>
          <p:cNvSpPr txBox="1">
            <a:spLocks noChangeArrowheads="1"/>
          </p:cNvSpPr>
          <p:nvPr/>
        </p:nvSpPr>
        <p:spPr bwMode="auto">
          <a:xfrm>
            <a:off x="2700338" y="4797425"/>
            <a:ext cx="873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pic>
        <p:nvPicPr>
          <p:cNvPr id="479346" name="Picture 1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2813" y="435133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7" name="Picture 1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4275" y="538638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8" name="Picture 1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221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9" name="Picture 1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8938"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0" name="Picture 11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706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1" name="Picture 11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75" y="538638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2" name="Picture 12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7725" y="435133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3" name="Picture 12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451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4" name="Picture 1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19788" y="435133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79355" name="Text Box 123"/>
          <p:cNvSpPr txBox="1">
            <a:spLocks noChangeArrowheads="1"/>
          </p:cNvSpPr>
          <p:nvPr/>
        </p:nvSpPr>
        <p:spPr bwMode="auto">
          <a:xfrm>
            <a:off x="1116013" y="3644900"/>
            <a:ext cx="2255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kumimoji="0" lang="zh-CN" altLang="en-US" sz="1800" b="1">
                <a:solidFill>
                  <a:srgbClr val="0000FF"/>
                </a:solidFill>
                <a:effectLst>
                  <a:outerShdw blurRad="38100" dist="38100" dir="2700000" algn="tl">
                    <a:srgbClr val="C0C0C0"/>
                  </a:outerShdw>
                </a:effectLst>
                <a:latin typeface="+mn-ea"/>
                <a:ea typeface="+mn-ea"/>
              </a:rPr>
              <a:t>各网络之间需要使用</a:t>
            </a:r>
          </a:p>
          <a:p>
            <a:pPr algn="ctr">
              <a:spcBef>
                <a:spcPct val="0"/>
              </a:spcBef>
              <a:buClrTx/>
              <a:buFontTx/>
              <a:buNone/>
            </a:pPr>
            <a:r>
              <a:rPr kumimoji="0" lang="zh-CN" altLang="en-US" sz="1800" b="1">
                <a:solidFill>
                  <a:srgbClr val="0000FF"/>
                </a:solidFill>
                <a:effectLst>
                  <a:outerShdw blurRad="38100" dist="38100" dir="2700000" algn="tl">
                    <a:srgbClr val="C0C0C0"/>
                  </a:outerShdw>
                </a:effectLst>
                <a:latin typeface="+mn-ea"/>
                <a:ea typeface="+mn-ea"/>
              </a:rPr>
              <a:t>路由器来连接</a:t>
            </a:r>
          </a:p>
        </p:txBody>
      </p:sp>
      <p:sp>
        <p:nvSpPr>
          <p:cNvPr id="479356" name="Line 124"/>
          <p:cNvSpPr>
            <a:spLocks noChangeShapeType="1"/>
          </p:cNvSpPr>
          <p:nvPr/>
        </p:nvSpPr>
        <p:spPr bwMode="auto">
          <a:xfrm>
            <a:off x="3109913" y="4116388"/>
            <a:ext cx="401637" cy="282575"/>
          </a:xfrm>
          <a:prstGeom prst="line">
            <a:avLst/>
          </a:prstGeom>
          <a:noFill/>
          <a:ln w="28575">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zh-CN" altLang="en-US"/>
              <a:t>三级网络结构中的通信</a:t>
            </a:r>
          </a:p>
        </p:txBody>
      </p:sp>
      <p:sp>
        <p:nvSpPr>
          <p:cNvPr id="480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02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80262" name="Line 6"/>
          <p:cNvSpPr>
            <a:spLocks noChangeShapeType="1"/>
          </p:cNvSpPr>
          <p:nvPr/>
        </p:nvSpPr>
        <p:spPr bwMode="auto">
          <a:xfrm flipH="1">
            <a:off x="1057275" y="4652963"/>
            <a:ext cx="647700" cy="7921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63" name="Line 7"/>
          <p:cNvSpPr>
            <a:spLocks noChangeShapeType="1"/>
          </p:cNvSpPr>
          <p:nvPr/>
        </p:nvSpPr>
        <p:spPr bwMode="auto">
          <a:xfrm>
            <a:off x="7897813" y="4508500"/>
            <a:ext cx="719137" cy="10080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64" name="Line 8"/>
          <p:cNvSpPr>
            <a:spLocks noChangeShapeType="1"/>
          </p:cNvSpPr>
          <p:nvPr/>
        </p:nvSpPr>
        <p:spPr bwMode="auto">
          <a:xfrm flipH="1" flipV="1">
            <a:off x="2674938" y="3535363"/>
            <a:ext cx="331787" cy="1044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65" name="Group 9"/>
          <p:cNvGrpSpPr>
            <a:grpSpLocks/>
          </p:cNvGrpSpPr>
          <p:nvPr/>
        </p:nvGrpSpPr>
        <p:grpSpPr bwMode="auto">
          <a:xfrm>
            <a:off x="2425700" y="4206875"/>
            <a:ext cx="1073150" cy="768350"/>
            <a:chOff x="2949" y="196"/>
            <a:chExt cx="941" cy="598"/>
          </a:xfrm>
        </p:grpSpPr>
        <p:sp>
          <p:nvSpPr>
            <p:cNvPr id="480266" name="Oval 1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7" name="Oval 1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8" name="Oval 1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9" name="Oval 1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0" name="Oval 1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1" name="Oval 1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2" name="Oval 1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3" name="Oval 1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4" name="Freeform 1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75" name="Freeform 1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76" name="Freeform 2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277" name="Line 21"/>
          <p:cNvSpPr>
            <a:spLocks noChangeShapeType="1"/>
          </p:cNvSpPr>
          <p:nvPr/>
        </p:nvSpPr>
        <p:spPr bwMode="auto">
          <a:xfrm>
            <a:off x="4889500" y="3535363"/>
            <a:ext cx="51435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78" name="Group 22"/>
          <p:cNvGrpSpPr>
            <a:grpSpLocks/>
          </p:cNvGrpSpPr>
          <p:nvPr/>
        </p:nvGrpSpPr>
        <p:grpSpPr bwMode="auto">
          <a:xfrm>
            <a:off x="4873625" y="4206875"/>
            <a:ext cx="1073150" cy="768350"/>
            <a:chOff x="2949" y="196"/>
            <a:chExt cx="941" cy="598"/>
          </a:xfrm>
        </p:grpSpPr>
        <p:sp>
          <p:nvSpPr>
            <p:cNvPr id="480279"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2"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3"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5"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6"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7"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88"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89"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290" name="Line 34"/>
          <p:cNvSpPr>
            <a:spLocks noChangeShapeType="1"/>
          </p:cNvSpPr>
          <p:nvPr/>
        </p:nvSpPr>
        <p:spPr bwMode="auto">
          <a:xfrm flipH="1">
            <a:off x="6602413" y="3535363"/>
            <a:ext cx="34290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91" name="Group 35"/>
          <p:cNvGrpSpPr>
            <a:grpSpLocks/>
          </p:cNvGrpSpPr>
          <p:nvPr/>
        </p:nvGrpSpPr>
        <p:grpSpPr bwMode="auto">
          <a:xfrm>
            <a:off x="6169025" y="4206875"/>
            <a:ext cx="1073150" cy="768350"/>
            <a:chOff x="2949" y="196"/>
            <a:chExt cx="941" cy="598"/>
          </a:xfrm>
        </p:grpSpPr>
        <p:sp>
          <p:nvSpPr>
            <p:cNvPr id="480292" name="Oval 3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3" name="Oval 3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4" name="Oval 3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5" name="Oval 3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6" name="Oval 4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7" name="Oval 4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8" name="Oval 4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9" name="Oval 4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0" name="Freeform 4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01" name="Freeform 4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02" name="Freeform 4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03" name="Line 47"/>
          <p:cNvSpPr>
            <a:spLocks noChangeShapeType="1"/>
          </p:cNvSpPr>
          <p:nvPr/>
        </p:nvSpPr>
        <p:spPr bwMode="auto">
          <a:xfrm>
            <a:off x="6945313" y="3535363"/>
            <a:ext cx="941387"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304" name="Group 48"/>
          <p:cNvGrpSpPr>
            <a:grpSpLocks/>
          </p:cNvGrpSpPr>
          <p:nvPr/>
        </p:nvGrpSpPr>
        <p:grpSpPr bwMode="auto">
          <a:xfrm>
            <a:off x="7321550" y="4206875"/>
            <a:ext cx="1073150" cy="768350"/>
            <a:chOff x="2949" y="196"/>
            <a:chExt cx="941" cy="598"/>
          </a:xfrm>
        </p:grpSpPr>
        <p:sp>
          <p:nvSpPr>
            <p:cNvPr id="480305"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6"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7"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8"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9"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0"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1"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2"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3"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4"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5"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16" name="Line 60"/>
          <p:cNvSpPr>
            <a:spLocks noChangeShapeType="1"/>
          </p:cNvSpPr>
          <p:nvPr/>
        </p:nvSpPr>
        <p:spPr bwMode="auto">
          <a:xfrm flipV="1">
            <a:off x="1636713" y="3535363"/>
            <a:ext cx="855662"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7" name="Line 61"/>
          <p:cNvSpPr>
            <a:spLocks noChangeShapeType="1"/>
          </p:cNvSpPr>
          <p:nvPr/>
        </p:nvSpPr>
        <p:spPr bwMode="auto">
          <a:xfrm flipH="1">
            <a:off x="3994150" y="3535363"/>
            <a:ext cx="639763" cy="10271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8" name="Line 62"/>
          <p:cNvSpPr>
            <a:spLocks noChangeShapeType="1"/>
          </p:cNvSpPr>
          <p:nvPr/>
        </p:nvSpPr>
        <p:spPr bwMode="auto">
          <a:xfrm flipH="1">
            <a:off x="2749550" y="2243138"/>
            <a:ext cx="1787525" cy="1192212"/>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9" name="Line 63"/>
          <p:cNvSpPr>
            <a:spLocks noChangeShapeType="1"/>
          </p:cNvSpPr>
          <p:nvPr/>
        </p:nvSpPr>
        <p:spPr bwMode="auto">
          <a:xfrm>
            <a:off x="4794250" y="2341563"/>
            <a:ext cx="0" cy="11938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320" name="Group 64"/>
          <p:cNvGrpSpPr>
            <a:grpSpLocks/>
          </p:cNvGrpSpPr>
          <p:nvPr/>
        </p:nvGrpSpPr>
        <p:grpSpPr bwMode="auto">
          <a:xfrm>
            <a:off x="3649663" y="4206875"/>
            <a:ext cx="1073150" cy="768350"/>
            <a:chOff x="2949" y="196"/>
            <a:chExt cx="941" cy="598"/>
          </a:xfrm>
        </p:grpSpPr>
        <p:sp>
          <p:nvSpPr>
            <p:cNvPr id="480321" name="Oval 6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2" name="Oval 6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3" name="Oval 6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4" name="Oval 6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5" name="Oval 6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6" name="Oval 7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7" name="Oval 7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8" name="Oval 7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9" name="Freeform 7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0" name="Freeform 7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1" name="Freeform 7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32" name="Line 76"/>
          <p:cNvSpPr>
            <a:spLocks noChangeShapeType="1"/>
          </p:cNvSpPr>
          <p:nvPr/>
        </p:nvSpPr>
        <p:spPr bwMode="auto">
          <a:xfrm>
            <a:off x="5221288" y="2341563"/>
            <a:ext cx="1552575" cy="1093787"/>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3" name="Oval 77"/>
          <p:cNvSpPr>
            <a:spLocks noChangeArrowheads="1"/>
          </p:cNvSpPr>
          <p:nvPr/>
        </p:nvSpPr>
        <p:spPr bwMode="auto">
          <a:xfrm>
            <a:off x="3851275" y="1844675"/>
            <a:ext cx="1873250" cy="895350"/>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34" name="Text Box 78"/>
          <p:cNvSpPr txBox="1">
            <a:spLocks noChangeArrowheads="1"/>
          </p:cNvSpPr>
          <p:nvPr/>
        </p:nvSpPr>
        <p:spPr bwMode="auto">
          <a:xfrm>
            <a:off x="3724275"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35" name="Text Box 79"/>
          <p:cNvSpPr txBox="1">
            <a:spLocks noChangeArrowheads="1"/>
          </p:cNvSpPr>
          <p:nvPr/>
        </p:nvSpPr>
        <p:spPr bwMode="auto">
          <a:xfrm>
            <a:off x="4910573"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ea"/>
                <a:ea typeface="+mn-ea"/>
              </a:rPr>
              <a:t>校园网</a:t>
            </a:r>
          </a:p>
        </p:txBody>
      </p:sp>
      <p:sp>
        <p:nvSpPr>
          <p:cNvPr id="480336" name="Text Box 80"/>
          <p:cNvSpPr txBox="1">
            <a:spLocks noChangeArrowheads="1"/>
          </p:cNvSpPr>
          <p:nvPr/>
        </p:nvSpPr>
        <p:spPr bwMode="auto">
          <a:xfrm>
            <a:off x="6226175"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37" name="Text Box 81"/>
          <p:cNvSpPr txBox="1">
            <a:spLocks noChangeArrowheads="1"/>
          </p:cNvSpPr>
          <p:nvPr/>
        </p:nvSpPr>
        <p:spPr bwMode="auto">
          <a:xfrm>
            <a:off x="7380312" y="43862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ea"/>
                <a:ea typeface="+mn-ea"/>
              </a:rPr>
              <a:t>校园网</a:t>
            </a:r>
          </a:p>
        </p:txBody>
      </p:sp>
      <p:grpSp>
        <p:nvGrpSpPr>
          <p:cNvPr id="480338" name="Group 82"/>
          <p:cNvGrpSpPr>
            <a:grpSpLocks/>
          </p:cNvGrpSpPr>
          <p:nvPr/>
        </p:nvGrpSpPr>
        <p:grpSpPr bwMode="auto">
          <a:xfrm>
            <a:off x="1208088" y="4206875"/>
            <a:ext cx="1073150" cy="768350"/>
            <a:chOff x="2949" y="196"/>
            <a:chExt cx="941" cy="598"/>
          </a:xfrm>
        </p:grpSpPr>
        <p:sp>
          <p:nvSpPr>
            <p:cNvPr id="480339" name="Oval 8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0" name="Oval 8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1" name="Oval 8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2" name="Oval 8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3" name="Oval 8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4" name="Oval 8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5" name="Oval 8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6" name="Oval 9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7" name="Freeform 9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48" name="Freeform 9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49" name="Freeform 9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50" name="Text Box 94"/>
          <p:cNvSpPr txBox="1">
            <a:spLocks noChangeArrowheads="1"/>
          </p:cNvSpPr>
          <p:nvPr/>
        </p:nvSpPr>
        <p:spPr bwMode="auto">
          <a:xfrm>
            <a:off x="1225550"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51" name="Text Box 95"/>
          <p:cNvSpPr txBox="1">
            <a:spLocks noChangeArrowheads="1"/>
          </p:cNvSpPr>
          <p:nvPr/>
        </p:nvSpPr>
        <p:spPr bwMode="auto">
          <a:xfrm>
            <a:off x="2474913" y="43862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52" name="Text Box 96"/>
          <p:cNvSpPr txBox="1">
            <a:spLocks noChangeArrowheads="1"/>
          </p:cNvSpPr>
          <p:nvPr/>
        </p:nvSpPr>
        <p:spPr bwMode="auto">
          <a:xfrm>
            <a:off x="3905250" y="2046288"/>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国家主干网</a:t>
            </a:r>
          </a:p>
        </p:txBody>
      </p:sp>
      <p:grpSp>
        <p:nvGrpSpPr>
          <p:cNvPr id="480353" name="Group 97"/>
          <p:cNvGrpSpPr>
            <a:grpSpLocks/>
          </p:cNvGrpSpPr>
          <p:nvPr/>
        </p:nvGrpSpPr>
        <p:grpSpPr bwMode="auto">
          <a:xfrm>
            <a:off x="6367463" y="3136900"/>
            <a:ext cx="1120775" cy="596900"/>
            <a:chOff x="3912" y="2257"/>
            <a:chExt cx="706" cy="376"/>
          </a:xfrm>
        </p:grpSpPr>
        <p:sp>
          <p:nvSpPr>
            <p:cNvPr id="480354" name="Oval 98"/>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55" name="Text Box 99"/>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56" name="Group 100"/>
          <p:cNvGrpSpPr>
            <a:grpSpLocks/>
          </p:cNvGrpSpPr>
          <p:nvPr/>
        </p:nvGrpSpPr>
        <p:grpSpPr bwMode="auto">
          <a:xfrm>
            <a:off x="4224338" y="3198813"/>
            <a:ext cx="1120775" cy="596900"/>
            <a:chOff x="3912" y="2257"/>
            <a:chExt cx="706" cy="376"/>
          </a:xfrm>
        </p:grpSpPr>
        <p:sp>
          <p:nvSpPr>
            <p:cNvPr id="480357" name="Oval 10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58" name="Text Box 102"/>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59" name="Group 103"/>
          <p:cNvGrpSpPr>
            <a:grpSpLocks/>
          </p:cNvGrpSpPr>
          <p:nvPr/>
        </p:nvGrpSpPr>
        <p:grpSpPr bwMode="auto">
          <a:xfrm>
            <a:off x="1992313" y="3198813"/>
            <a:ext cx="1120775" cy="596900"/>
            <a:chOff x="3912" y="2257"/>
            <a:chExt cx="706" cy="376"/>
          </a:xfrm>
        </p:grpSpPr>
        <p:sp>
          <p:nvSpPr>
            <p:cNvPr id="480360" name="Oval 104"/>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61" name="Text Box 105"/>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62" name="Group 106"/>
          <p:cNvGrpSpPr>
            <a:grpSpLocks/>
          </p:cNvGrpSpPr>
          <p:nvPr/>
        </p:nvGrpSpPr>
        <p:grpSpPr bwMode="auto">
          <a:xfrm>
            <a:off x="1776413" y="2671763"/>
            <a:ext cx="6048375" cy="1520825"/>
            <a:chOff x="1020" y="2251"/>
            <a:chExt cx="3810" cy="958"/>
          </a:xfrm>
        </p:grpSpPr>
        <p:pic>
          <p:nvPicPr>
            <p:cNvPr id="480363" name="Picture 10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2" y="229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4" name="Picture 10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5" name="Picture 10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5"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6" name="Picture 1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6"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7" name="Picture 11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4"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8" name="Picture 11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0"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9" name="Picture 11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 y="2341"/>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70" name="Picture 1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2"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71" name="Picture 1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0" y="2251"/>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480372" name="Picture 1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638" y="5229225"/>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480373" name="Picture 1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0088" y="5229225"/>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sp>
        <p:nvSpPr>
          <p:cNvPr id="480374" name="Line 118"/>
          <p:cNvSpPr>
            <a:spLocks noChangeShapeType="1"/>
          </p:cNvSpPr>
          <p:nvPr/>
        </p:nvSpPr>
        <p:spPr bwMode="auto">
          <a:xfrm flipV="1">
            <a:off x="1057275" y="4076700"/>
            <a:ext cx="1008063" cy="1368425"/>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5" name="Line 119"/>
          <p:cNvSpPr>
            <a:spLocks noChangeShapeType="1"/>
          </p:cNvSpPr>
          <p:nvPr/>
        </p:nvSpPr>
        <p:spPr bwMode="auto">
          <a:xfrm flipV="1">
            <a:off x="2065338" y="2924175"/>
            <a:ext cx="1439862" cy="1008063"/>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6" name="Freeform 120"/>
          <p:cNvSpPr>
            <a:spLocks/>
          </p:cNvSpPr>
          <p:nvPr/>
        </p:nvSpPr>
        <p:spPr bwMode="auto">
          <a:xfrm>
            <a:off x="3505200" y="2454275"/>
            <a:ext cx="2519363" cy="471488"/>
          </a:xfrm>
          <a:custGeom>
            <a:avLst/>
            <a:gdLst>
              <a:gd name="T0" fmla="*/ 0 w 1587"/>
              <a:gd name="T1" fmla="*/ 297 h 297"/>
              <a:gd name="T2" fmla="*/ 816 w 1587"/>
              <a:gd name="T3" fmla="*/ 0 h 297"/>
              <a:gd name="T4" fmla="*/ 1587 w 1587"/>
              <a:gd name="T5" fmla="*/ 252 h 297"/>
            </a:gdLst>
            <a:ahLst/>
            <a:cxnLst>
              <a:cxn ang="0">
                <a:pos x="T0" y="T1"/>
              </a:cxn>
              <a:cxn ang="0">
                <a:pos x="T2" y="T3"/>
              </a:cxn>
              <a:cxn ang="0">
                <a:pos x="T4" y="T5"/>
              </a:cxn>
            </a:cxnLst>
            <a:rect l="0" t="0" r="r" b="b"/>
            <a:pathLst>
              <a:path w="1587" h="297">
                <a:moveTo>
                  <a:pt x="0" y="297"/>
                </a:moveTo>
                <a:lnTo>
                  <a:pt x="816" y="0"/>
                </a:lnTo>
                <a:lnTo>
                  <a:pt x="1587" y="252"/>
                </a:ln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7" name="Line 121"/>
          <p:cNvSpPr>
            <a:spLocks noChangeShapeType="1"/>
          </p:cNvSpPr>
          <p:nvPr/>
        </p:nvSpPr>
        <p:spPr bwMode="auto">
          <a:xfrm>
            <a:off x="6024563" y="2779713"/>
            <a:ext cx="1584325" cy="1296987"/>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8" name="Line 122"/>
          <p:cNvSpPr>
            <a:spLocks noChangeShapeType="1"/>
          </p:cNvSpPr>
          <p:nvPr/>
        </p:nvSpPr>
        <p:spPr bwMode="auto">
          <a:xfrm>
            <a:off x="7608888" y="4003675"/>
            <a:ext cx="1081087" cy="1584325"/>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9" name="Rectangle 123"/>
          <p:cNvSpPr>
            <a:spLocks noChangeArrowheads="1"/>
          </p:cNvSpPr>
          <p:nvPr/>
        </p:nvSpPr>
        <p:spPr bwMode="auto">
          <a:xfrm>
            <a:off x="2197602" y="5734050"/>
            <a:ext cx="5413959" cy="463846"/>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kumimoji="0" lang="zh-CN" altLang="en-US" b="1">
                <a:latin typeface="+mn-ea"/>
                <a:ea typeface="+mn-ea"/>
              </a:rPr>
              <a:t>主机到主机的通信可能要经过多种网络</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0374"/>
                                        </p:tgtEl>
                                        <p:attrNameLst>
                                          <p:attrName>style.visibility</p:attrName>
                                        </p:attrNameLst>
                                      </p:cBhvr>
                                      <p:to>
                                        <p:strVal val="visible"/>
                                      </p:to>
                                    </p:set>
                                    <p:animEffect transition="in" filter="wipe(down)">
                                      <p:cBhvr>
                                        <p:cTn id="7" dur="1000"/>
                                        <p:tgtEl>
                                          <p:spTgt spid="480374"/>
                                        </p:tgtEl>
                                      </p:cBhvr>
                                    </p:animEffect>
                                  </p:childTnLst>
                                  <p:subTnLst>
                                    <p:animClr clrSpc="rgb" dir="cw">
                                      <p:cBhvr override="childStyle">
                                        <p:cTn dur="1" fill="hold" display="0" masterRel="nextClick" afterEffect="1"/>
                                        <p:tgtEl>
                                          <p:spTgt spid="480374"/>
                                        </p:tgtEl>
                                        <p:attrNameLst>
                                          <p:attrName>ppt_c</p:attrName>
                                        </p:attrNameLst>
                                      </p:cBhvr>
                                      <p:to>
                                        <a:schemeClr val="accent1"/>
                                      </p:to>
                                    </p:animClr>
                                  </p:subTnLst>
                                </p:cTn>
                              </p:par>
                            </p:childTnLst>
                          </p:cTn>
                        </p:par>
                        <p:par>
                          <p:cTn id="8" fill="hold" nodeType="afterGroup">
                            <p:stCondLst>
                              <p:cond delay="1000"/>
                            </p:stCondLst>
                            <p:childTnLst>
                              <p:par>
                                <p:cTn id="9" presetID="22" presetClass="entr" presetSubtype="4" fill="hold" grpId="0" nodeType="afterEffect">
                                  <p:stCondLst>
                                    <p:cond delay="500"/>
                                  </p:stCondLst>
                                  <p:childTnLst>
                                    <p:set>
                                      <p:cBhvr>
                                        <p:cTn id="10" dur="1" fill="hold">
                                          <p:stCondLst>
                                            <p:cond delay="0"/>
                                          </p:stCondLst>
                                        </p:cTn>
                                        <p:tgtEl>
                                          <p:spTgt spid="480375"/>
                                        </p:tgtEl>
                                        <p:attrNameLst>
                                          <p:attrName>style.visibility</p:attrName>
                                        </p:attrNameLst>
                                      </p:cBhvr>
                                      <p:to>
                                        <p:strVal val="visible"/>
                                      </p:to>
                                    </p:set>
                                    <p:animEffect transition="in" filter="wipe(down)">
                                      <p:cBhvr>
                                        <p:cTn id="11" dur="1000"/>
                                        <p:tgtEl>
                                          <p:spTgt spid="480375"/>
                                        </p:tgtEl>
                                      </p:cBhvr>
                                    </p:animEffect>
                                  </p:childTnLst>
                                  <p:subTnLst>
                                    <p:animClr clrSpc="rgb" dir="cw">
                                      <p:cBhvr override="childStyle">
                                        <p:cTn dur="1" fill="hold" display="0" masterRel="nextClick" afterEffect="1"/>
                                        <p:tgtEl>
                                          <p:spTgt spid="480375"/>
                                        </p:tgtEl>
                                        <p:attrNameLst>
                                          <p:attrName>ppt_c</p:attrName>
                                        </p:attrNameLst>
                                      </p:cBhvr>
                                      <p:to>
                                        <a:schemeClr val="accent1"/>
                                      </p:to>
                                    </p:animClr>
                                  </p:subTnLst>
                                </p:cTn>
                              </p:par>
                            </p:childTnLst>
                          </p:cTn>
                        </p:par>
                        <p:par>
                          <p:cTn id="12" fill="hold" nodeType="afterGroup">
                            <p:stCondLst>
                              <p:cond delay="2500"/>
                            </p:stCondLst>
                            <p:childTnLst>
                              <p:par>
                                <p:cTn id="13" presetID="22" presetClass="entr" presetSubtype="8" fill="hold" grpId="0" nodeType="afterEffect">
                                  <p:stCondLst>
                                    <p:cond delay="500"/>
                                  </p:stCondLst>
                                  <p:childTnLst>
                                    <p:set>
                                      <p:cBhvr>
                                        <p:cTn id="14" dur="1" fill="hold">
                                          <p:stCondLst>
                                            <p:cond delay="0"/>
                                          </p:stCondLst>
                                        </p:cTn>
                                        <p:tgtEl>
                                          <p:spTgt spid="480376"/>
                                        </p:tgtEl>
                                        <p:attrNameLst>
                                          <p:attrName>style.visibility</p:attrName>
                                        </p:attrNameLst>
                                      </p:cBhvr>
                                      <p:to>
                                        <p:strVal val="visible"/>
                                      </p:to>
                                    </p:set>
                                    <p:animEffect transition="in" filter="wipe(left)">
                                      <p:cBhvr>
                                        <p:cTn id="15" dur="1000"/>
                                        <p:tgtEl>
                                          <p:spTgt spid="480376"/>
                                        </p:tgtEl>
                                      </p:cBhvr>
                                    </p:animEffect>
                                  </p:childTnLst>
                                  <p:subTnLst>
                                    <p:animClr clrSpc="rgb" dir="cw">
                                      <p:cBhvr override="childStyle">
                                        <p:cTn dur="1" fill="hold" display="0" masterRel="nextClick" afterEffect="1"/>
                                        <p:tgtEl>
                                          <p:spTgt spid="480376"/>
                                        </p:tgtEl>
                                        <p:attrNameLst>
                                          <p:attrName>ppt_c</p:attrName>
                                        </p:attrNameLst>
                                      </p:cBhvr>
                                      <p:to>
                                        <a:schemeClr val="accent1"/>
                                      </p:to>
                                    </p:animClr>
                                  </p:subTnLst>
                                </p:cTn>
                              </p:par>
                            </p:childTnLst>
                          </p:cTn>
                        </p:par>
                        <p:par>
                          <p:cTn id="16" fill="hold" nodeType="afterGroup">
                            <p:stCondLst>
                              <p:cond delay="4000"/>
                            </p:stCondLst>
                            <p:childTnLst>
                              <p:par>
                                <p:cTn id="17" presetID="22" presetClass="entr" presetSubtype="8" fill="hold" grpId="0" nodeType="afterEffect">
                                  <p:stCondLst>
                                    <p:cond delay="500"/>
                                  </p:stCondLst>
                                  <p:childTnLst>
                                    <p:set>
                                      <p:cBhvr>
                                        <p:cTn id="18" dur="1" fill="hold">
                                          <p:stCondLst>
                                            <p:cond delay="0"/>
                                          </p:stCondLst>
                                        </p:cTn>
                                        <p:tgtEl>
                                          <p:spTgt spid="480377"/>
                                        </p:tgtEl>
                                        <p:attrNameLst>
                                          <p:attrName>style.visibility</p:attrName>
                                        </p:attrNameLst>
                                      </p:cBhvr>
                                      <p:to>
                                        <p:strVal val="visible"/>
                                      </p:to>
                                    </p:set>
                                    <p:animEffect transition="in" filter="wipe(left)">
                                      <p:cBhvr>
                                        <p:cTn id="19" dur="1000"/>
                                        <p:tgtEl>
                                          <p:spTgt spid="480377"/>
                                        </p:tgtEl>
                                      </p:cBhvr>
                                    </p:animEffect>
                                  </p:childTnLst>
                                  <p:subTnLst>
                                    <p:animClr clrSpc="rgb" dir="cw">
                                      <p:cBhvr override="childStyle">
                                        <p:cTn dur="1" fill="hold" display="0" masterRel="nextClick" afterEffect="1"/>
                                        <p:tgtEl>
                                          <p:spTgt spid="480377"/>
                                        </p:tgtEl>
                                        <p:attrNameLst>
                                          <p:attrName>ppt_c</p:attrName>
                                        </p:attrNameLst>
                                      </p:cBhvr>
                                      <p:to>
                                        <a:schemeClr val="accent1"/>
                                      </p:to>
                                    </p:animClr>
                                  </p:subTnLst>
                                </p:cTn>
                              </p:par>
                            </p:childTnLst>
                          </p:cTn>
                        </p:par>
                        <p:par>
                          <p:cTn id="20" fill="hold" nodeType="afterGroup">
                            <p:stCondLst>
                              <p:cond delay="5500"/>
                            </p:stCondLst>
                            <p:childTnLst>
                              <p:par>
                                <p:cTn id="21" presetID="22" presetClass="entr" presetSubtype="1" fill="hold" grpId="0" nodeType="afterEffect">
                                  <p:stCondLst>
                                    <p:cond delay="500"/>
                                  </p:stCondLst>
                                  <p:childTnLst>
                                    <p:set>
                                      <p:cBhvr>
                                        <p:cTn id="22" dur="1" fill="hold">
                                          <p:stCondLst>
                                            <p:cond delay="0"/>
                                          </p:stCondLst>
                                        </p:cTn>
                                        <p:tgtEl>
                                          <p:spTgt spid="480378"/>
                                        </p:tgtEl>
                                        <p:attrNameLst>
                                          <p:attrName>style.visibility</p:attrName>
                                        </p:attrNameLst>
                                      </p:cBhvr>
                                      <p:to>
                                        <p:strVal val="visible"/>
                                      </p:to>
                                    </p:set>
                                    <p:animEffect transition="in" filter="wipe(up)">
                                      <p:cBhvr>
                                        <p:cTn id="23" dur="1000"/>
                                        <p:tgtEl>
                                          <p:spTgt spid="480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374" grpId="0" animBg="1"/>
      <p:bldP spid="480375" grpId="0" animBg="1"/>
      <p:bldP spid="480376" grpId="0" animBg="1"/>
      <p:bldP spid="480377" grpId="0" animBg="1"/>
      <p:bldP spid="48037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altLang="en-US" dirty="0"/>
              <a:t>Internet</a:t>
            </a:r>
            <a:endParaRPr lang="zh-CN" altLang="en-US" dirty="0"/>
          </a:p>
        </p:txBody>
      </p:sp>
      <p:sp>
        <p:nvSpPr>
          <p:cNvPr id="481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1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81285" name="Rectangle 5"/>
          <p:cNvSpPr>
            <a:spLocks noGrp="1" noChangeArrowheads="1"/>
          </p:cNvSpPr>
          <p:nvPr>
            <p:ph type="body" idx="1"/>
          </p:nvPr>
        </p:nvSpPr>
        <p:spPr>
          <a:xfrm>
            <a:off x="809625" y="1773238"/>
            <a:ext cx="7958138" cy="1511746"/>
          </a:xfrm>
        </p:spPr>
        <p:txBody>
          <a:bodyPr/>
          <a:lstStyle/>
          <a:p>
            <a:pPr>
              <a:lnSpc>
                <a:spcPct val="125000"/>
              </a:lnSpc>
            </a:pPr>
            <a:r>
              <a:rPr lang="zh-CN" altLang="en-US" sz="2400" dirty="0">
                <a:solidFill>
                  <a:srgbClr val="FF0000"/>
                </a:solidFill>
                <a:effectLst>
                  <a:outerShdw blurRad="38100" dist="38100" dir="2700000" algn="tl">
                    <a:srgbClr val="C0C0C0"/>
                  </a:outerShdw>
                </a:effectLst>
              </a:rPr>
              <a:t>从</a:t>
            </a:r>
            <a:r>
              <a:rPr lang="en-US" altLang="zh-CN" sz="2400" dirty="0">
                <a:solidFill>
                  <a:srgbClr val="FF0000"/>
                </a:solidFill>
                <a:effectLst>
                  <a:outerShdw blurRad="38100" dist="38100" dir="2700000" algn="tl">
                    <a:srgbClr val="C0C0C0"/>
                  </a:outerShdw>
                </a:effectLst>
              </a:rPr>
              <a:t>1993</a:t>
            </a:r>
            <a:r>
              <a:rPr lang="zh-CN" altLang="en-US" sz="2400" dirty="0">
                <a:solidFill>
                  <a:srgbClr val="FF0000"/>
                </a:solidFill>
                <a:effectLst>
                  <a:outerShdw blurRad="38100" dist="38100" dir="2700000" algn="tl">
                    <a:srgbClr val="C0C0C0"/>
                  </a:outerShdw>
                </a:effectLst>
              </a:rPr>
              <a:t>年开始</a:t>
            </a:r>
            <a:r>
              <a:rPr lang="zh-CN" altLang="en-US" sz="2400" dirty="0"/>
              <a:t>，由美国政府资助的 </a:t>
            </a:r>
            <a:r>
              <a:rPr lang="en-US" altLang="zh-CN" sz="2400" dirty="0"/>
              <a:t>NSFNET</a:t>
            </a:r>
            <a:r>
              <a:rPr lang="zh-CN" altLang="en-US" sz="2400" dirty="0"/>
              <a:t>逐渐被若干个商用的 </a:t>
            </a:r>
            <a:r>
              <a:rPr lang="en-US" altLang="zh-CN" sz="2400" dirty="0"/>
              <a:t>ISP (Internet Service Provider)</a:t>
            </a:r>
            <a:r>
              <a:rPr lang="zh-CN" altLang="en-US" sz="2400" dirty="0"/>
              <a:t>网络所</a:t>
            </a:r>
            <a:r>
              <a:rPr lang="zh-CN" altLang="en-US" sz="2400" dirty="0" smtClean="0"/>
              <a:t>代替，</a:t>
            </a:r>
            <a:r>
              <a:rPr lang="en-US" altLang="zh-CN" sz="2400" dirty="0" smtClean="0"/>
              <a:t>Internet</a:t>
            </a:r>
            <a:r>
              <a:rPr lang="zh-CN" altLang="en-US" sz="2400" dirty="0" smtClean="0"/>
              <a:t>也逐渐</a:t>
            </a:r>
            <a:r>
              <a:rPr lang="zh-CN" altLang="en-US" sz="2400" dirty="0"/>
              <a:t>演变</a:t>
            </a:r>
            <a:r>
              <a:rPr lang="zh-CN" altLang="en-US" sz="2400" dirty="0" smtClean="0"/>
              <a:t>成</a:t>
            </a:r>
            <a:r>
              <a:rPr lang="zh-CN" altLang="en-US" sz="2400" dirty="0" smtClean="0">
                <a:solidFill>
                  <a:srgbClr val="0000FF"/>
                </a:solidFill>
              </a:rPr>
              <a:t>基于</a:t>
            </a:r>
            <a:r>
              <a:rPr lang="en-US" altLang="zh-CN" sz="2400" dirty="0" smtClean="0">
                <a:solidFill>
                  <a:srgbClr val="0000FF"/>
                </a:solidFill>
              </a:rPr>
              <a:t>ISP</a:t>
            </a:r>
            <a:r>
              <a:rPr lang="zh-CN" altLang="en-US" sz="2400" dirty="0" smtClean="0">
                <a:solidFill>
                  <a:srgbClr val="0000FF"/>
                </a:solidFill>
              </a:rPr>
              <a:t>的多层结构</a:t>
            </a:r>
            <a:r>
              <a:rPr lang="zh-CN" altLang="en-US" sz="2400" dirty="0">
                <a:solidFill>
                  <a:srgbClr val="0000FF"/>
                </a:solidFill>
              </a:rPr>
              <a:t>网络</a:t>
            </a:r>
            <a:r>
              <a:rPr lang="zh-CN" altLang="en-US" sz="2400" dirty="0" smtClean="0"/>
              <a:t>。</a:t>
            </a:r>
            <a:endParaRPr lang="zh-CN" altLang="en-US" sz="2400" dirty="0"/>
          </a:p>
        </p:txBody>
      </p:sp>
      <p:grpSp>
        <p:nvGrpSpPr>
          <p:cNvPr id="2" name="组合 1"/>
          <p:cNvGrpSpPr/>
          <p:nvPr/>
        </p:nvGrpSpPr>
        <p:grpSpPr>
          <a:xfrm>
            <a:off x="971600" y="3284984"/>
            <a:ext cx="7700963" cy="3102489"/>
            <a:chOff x="34925" y="2576661"/>
            <a:chExt cx="9012238" cy="3899268"/>
          </a:xfrm>
        </p:grpSpPr>
        <p:sp>
          <p:nvSpPr>
            <p:cNvPr id="6" name="Line 141"/>
            <p:cNvSpPr>
              <a:spLocks noChangeShapeType="1"/>
            </p:cNvSpPr>
            <p:nvPr/>
          </p:nvSpPr>
          <p:spPr bwMode="auto">
            <a:xfrm>
              <a:off x="6300788" y="4421336"/>
              <a:ext cx="1366837" cy="0"/>
            </a:xfrm>
            <a:prstGeom prst="line">
              <a:avLst/>
            </a:prstGeom>
            <a:noFill/>
            <a:ln w="76200" cmpd="tri">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142"/>
            <p:cNvSpPr>
              <a:spLocks noChangeShapeType="1"/>
            </p:cNvSpPr>
            <p:nvPr/>
          </p:nvSpPr>
          <p:spPr bwMode="auto">
            <a:xfrm>
              <a:off x="7740650" y="5384948"/>
              <a:ext cx="287338"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143"/>
            <p:cNvSpPr>
              <a:spLocks noChangeShapeType="1"/>
            </p:cNvSpPr>
            <p:nvPr/>
          </p:nvSpPr>
          <p:spPr bwMode="auto">
            <a:xfrm flipH="1">
              <a:off x="7091363" y="5313511"/>
              <a:ext cx="433387" cy="779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Text Box 144"/>
            <p:cNvSpPr txBox="1">
              <a:spLocks noChangeArrowheads="1"/>
            </p:cNvSpPr>
            <p:nvPr/>
          </p:nvSpPr>
          <p:spPr bwMode="auto">
            <a:xfrm>
              <a:off x="7308849" y="5673873"/>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10" name="Line 145"/>
            <p:cNvSpPr>
              <a:spLocks noChangeShapeType="1"/>
            </p:cNvSpPr>
            <p:nvPr/>
          </p:nvSpPr>
          <p:spPr bwMode="auto">
            <a:xfrm flipH="1">
              <a:off x="7524750" y="4449911"/>
              <a:ext cx="503238"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146"/>
            <p:cNvSpPr>
              <a:spLocks noChangeShapeType="1"/>
            </p:cNvSpPr>
            <p:nvPr/>
          </p:nvSpPr>
          <p:spPr bwMode="auto">
            <a:xfrm flipH="1">
              <a:off x="5148263" y="4449911"/>
              <a:ext cx="503237"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47"/>
            <p:cNvSpPr>
              <a:spLocks noChangeShapeType="1"/>
            </p:cNvSpPr>
            <p:nvPr/>
          </p:nvSpPr>
          <p:spPr bwMode="auto">
            <a:xfrm>
              <a:off x="5867400" y="4376886"/>
              <a:ext cx="504825" cy="100806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48"/>
            <p:cNvSpPr>
              <a:spLocks noChangeShapeType="1"/>
            </p:cNvSpPr>
            <p:nvPr/>
          </p:nvSpPr>
          <p:spPr bwMode="auto">
            <a:xfrm>
              <a:off x="3276600" y="4376886"/>
              <a:ext cx="503238" cy="9366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49"/>
            <p:cNvSpPr>
              <a:spLocks noChangeShapeType="1"/>
            </p:cNvSpPr>
            <p:nvPr/>
          </p:nvSpPr>
          <p:spPr bwMode="auto">
            <a:xfrm flipH="1">
              <a:off x="2555875" y="4521348"/>
              <a:ext cx="360363" cy="7921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50"/>
            <p:cNvSpPr>
              <a:spLocks noChangeShapeType="1"/>
            </p:cNvSpPr>
            <p:nvPr/>
          </p:nvSpPr>
          <p:spPr bwMode="auto">
            <a:xfrm>
              <a:off x="900113" y="4521348"/>
              <a:ext cx="215900"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51"/>
            <p:cNvSpPr>
              <a:spLocks noChangeShapeType="1"/>
            </p:cNvSpPr>
            <p:nvPr/>
          </p:nvSpPr>
          <p:spPr bwMode="auto">
            <a:xfrm>
              <a:off x="8243888" y="4594373"/>
              <a:ext cx="431800" cy="9350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Line 152"/>
            <p:cNvSpPr>
              <a:spLocks noChangeShapeType="1"/>
            </p:cNvSpPr>
            <p:nvPr/>
          </p:nvSpPr>
          <p:spPr bwMode="auto">
            <a:xfrm flipH="1">
              <a:off x="755650" y="3513286"/>
              <a:ext cx="576263" cy="79216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8" name="Line 153"/>
            <p:cNvSpPr>
              <a:spLocks noChangeShapeType="1"/>
            </p:cNvSpPr>
            <p:nvPr/>
          </p:nvSpPr>
          <p:spPr bwMode="auto">
            <a:xfrm>
              <a:off x="4716463" y="2721123"/>
              <a:ext cx="1439862" cy="6477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Line 154"/>
            <p:cNvSpPr>
              <a:spLocks noChangeShapeType="1"/>
            </p:cNvSpPr>
            <p:nvPr/>
          </p:nvSpPr>
          <p:spPr bwMode="auto">
            <a:xfrm>
              <a:off x="6516688" y="5384948"/>
              <a:ext cx="287337"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0" name="Line 155"/>
            <p:cNvSpPr>
              <a:spLocks noChangeShapeType="1"/>
            </p:cNvSpPr>
            <p:nvPr/>
          </p:nvSpPr>
          <p:spPr bwMode="auto">
            <a:xfrm>
              <a:off x="2627313" y="5457973"/>
              <a:ext cx="287337"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1" name="Line 156"/>
            <p:cNvSpPr>
              <a:spLocks noChangeShapeType="1"/>
            </p:cNvSpPr>
            <p:nvPr/>
          </p:nvSpPr>
          <p:spPr bwMode="auto">
            <a:xfrm flipH="1">
              <a:off x="5867400" y="5313511"/>
              <a:ext cx="433388" cy="779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Line 157"/>
            <p:cNvSpPr>
              <a:spLocks noChangeShapeType="1"/>
            </p:cNvSpPr>
            <p:nvPr/>
          </p:nvSpPr>
          <p:spPr bwMode="auto">
            <a:xfrm>
              <a:off x="8675688" y="5529411"/>
              <a:ext cx="144462" cy="6477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3" name="Line 158"/>
            <p:cNvSpPr>
              <a:spLocks noChangeShapeType="1"/>
            </p:cNvSpPr>
            <p:nvPr/>
          </p:nvSpPr>
          <p:spPr bwMode="auto">
            <a:xfrm flipH="1">
              <a:off x="1979613" y="5384948"/>
              <a:ext cx="576262" cy="8651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159"/>
            <p:cNvSpPr>
              <a:spLocks noChangeShapeType="1"/>
            </p:cNvSpPr>
            <p:nvPr/>
          </p:nvSpPr>
          <p:spPr bwMode="auto">
            <a:xfrm flipH="1">
              <a:off x="468313" y="4521348"/>
              <a:ext cx="142875" cy="15287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160"/>
            <p:cNvSpPr>
              <a:spLocks noChangeShapeType="1"/>
            </p:cNvSpPr>
            <p:nvPr/>
          </p:nvSpPr>
          <p:spPr bwMode="auto">
            <a:xfrm flipH="1" flipV="1">
              <a:off x="5292725" y="5457973"/>
              <a:ext cx="358775" cy="6477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Line 161"/>
            <p:cNvSpPr>
              <a:spLocks noChangeShapeType="1"/>
            </p:cNvSpPr>
            <p:nvPr/>
          </p:nvSpPr>
          <p:spPr bwMode="auto">
            <a:xfrm flipV="1">
              <a:off x="3851275" y="5457973"/>
              <a:ext cx="1003300" cy="7921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7" name="Line 162"/>
            <p:cNvSpPr>
              <a:spLocks noChangeShapeType="1"/>
            </p:cNvSpPr>
            <p:nvPr/>
          </p:nvSpPr>
          <p:spPr bwMode="auto">
            <a:xfrm>
              <a:off x="2268538" y="3513286"/>
              <a:ext cx="790575" cy="720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8" name="Line 163"/>
            <p:cNvSpPr>
              <a:spLocks noChangeShapeType="1"/>
            </p:cNvSpPr>
            <p:nvPr/>
          </p:nvSpPr>
          <p:spPr bwMode="auto">
            <a:xfrm flipH="1">
              <a:off x="4787900" y="5457973"/>
              <a:ext cx="215900" cy="7921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Oval 164"/>
            <p:cNvSpPr>
              <a:spLocks noChangeArrowheads="1"/>
            </p:cNvSpPr>
            <p:nvPr/>
          </p:nvSpPr>
          <p:spPr bwMode="auto">
            <a:xfrm>
              <a:off x="34925" y="5818336"/>
              <a:ext cx="935038" cy="504825"/>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大公司</a:t>
              </a:r>
            </a:p>
          </p:txBody>
        </p:sp>
        <p:sp>
          <p:nvSpPr>
            <p:cNvPr id="30" name="Oval 165"/>
            <p:cNvSpPr>
              <a:spLocks noChangeArrowheads="1"/>
            </p:cNvSpPr>
            <p:nvPr/>
          </p:nvSpPr>
          <p:spPr bwMode="auto">
            <a:xfrm>
              <a:off x="3479800" y="5961211"/>
              <a:ext cx="947738" cy="457200"/>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公司</a:t>
              </a:r>
            </a:p>
          </p:txBody>
        </p:sp>
        <p:sp>
          <p:nvSpPr>
            <p:cNvPr id="31" name="Oval 166"/>
            <p:cNvSpPr>
              <a:spLocks noChangeArrowheads="1"/>
            </p:cNvSpPr>
            <p:nvPr/>
          </p:nvSpPr>
          <p:spPr bwMode="auto">
            <a:xfrm>
              <a:off x="4562475" y="5219848"/>
              <a:ext cx="946150" cy="3857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pic>
          <p:nvPicPr>
            <p:cNvPr id="32" name="Picture 16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7250" y="603423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Box 168"/>
            <p:cNvSpPr txBox="1">
              <a:spLocks noChangeArrowheads="1"/>
            </p:cNvSpPr>
            <p:nvPr/>
          </p:nvSpPr>
          <p:spPr bwMode="auto">
            <a:xfrm>
              <a:off x="4427539" y="5961211"/>
              <a:ext cx="388697" cy="4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smtClean="0">
                  <a:solidFill>
                    <a:srgbClr val="000000"/>
                  </a:solidFill>
                  <a:latin typeface="+mn-lt"/>
                  <a:ea typeface="+mn-ea"/>
                </a:rPr>
                <a:t>A</a:t>
              </a:r>
            </a:p>
          </p:txBody>
        </p:sp>
        <p:pic>
          <p:nvPicPr>
            <p:cNvPr id="34" name="Picture 1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6475" y="603423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170"/>
            <p:cNvSpPr txBox="1">
              <a:spLocks noChangeArrowheads="1"/>
            </p:cNvSpPr>
            <p:nvPr/>
          </p:nvSpPr>
          <p:spPr bwMode="auto">
            <a:xfrm>
              <a:off x="8388350" y="5961211"/>
              <a:ext cx="388697" cy="4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smtClean="0">
                  <a:solidFill>
                    <a:srgbClr val="000000"/>
                  </a:solidFill>
                  <a:latin typeface="+mn-lt"/>
                  <a:ea typeface="+mn-ea"/>
                </a:rPr>
                <a:t>B</a:t>
              </a:r>
            </a:p>
          </p:txBody>
        </p:sp>
        <p:sp>
          <p:nvSpPr>
            <p:cNvPr id="36" name="Line 173"/>
            <p:cNvSpPr>
              <a:spLocks noChangeShapeType="1"/>
            </p:cNvSpPr>
            <p:nvPr/>
          </p:nvSpPr>
          <p:spPr bwMode="auto">
            <a:xfrm flipV="1">
              <a:off x="2339975" y="2794148"/>
              <a:ext cx="1296988" cy="4318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7" name="Line 174"/>
            <p:cNvSpPr>
              <a:spLocks noChangeShapeType="1"/>
            </p:cNvSpPr>
            <p:nvPr/>
          </p:nvSpPr>
          <p:spPr bwMode="auto">
            <a:xfrm>
              <a:off x="2627313" y="3441848"/>
              <a:ext cx="352901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Oval 175"/>
            <p:cNvSpPr>
              <a:spLocks noChangeArrowheads="1"/>
            </p:cNvSpPr>
            <p:nvPr/>
          </p:nvSpPr>
          <p:spPr bwMode="auto">
            <a:xfrm>
              <a:off x="8101013" y="5224611"/>
              <a:ext cx="946150" cy="381000"/>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9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39" name="Line 176"/>
            <p:cNvSpPr>
              <a:spLocks noChangeShapeType="1"/>
            </p:cNvSpPr>
            <p:nvPr/>
          </p:nvSpPr>
          <p:spPr bwMode="auto">
            <a:xfrm flipH="1">
              <a:off x="5724525" y="3586311"/>
              <a:ext cx="719138" cy="7191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177"/>
            <p:cNvSpPr>
              <a:spLocks noChangeShapeType="1"/>
            </p:cNvSpPr>
            <p:nvPr/>
          </p:nvSpPr>
          <p:spPr bwMode="auto">
            <a:xfrm flipH="1" flipV="1">
              <a:off x="7235825" y="3513286"/>
              <a:ext cx="649288" cy="720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Oval 178"/>
            <p:cNvSpPr>
              <a:spLocks noChangeArrowheads="1"/>
            </p:cNvSpPr>
            <p:nvPr/>
          </p:nvSpPr>
          <p:spPr bwMode="auto">
            <a:xfrm>
              <a:off x="755650" y="3152923"/>
              <a:ext cx="1943100" cy="503238"/>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2" name="Oval 179"/>
            <p:cNvSpPr>
              <a:spLocks noChangeArrowheads="1"/>
            </p:cNvSpPr>
            <p:nvPr/>
          </p:nvSpPr>
          <p:spPr bwMode="auto">
            <a:xfrm>
              <a:off x="2041525"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3" name="Oval 180"/>
            <p:cNvSpPr>
              <a:spLocks noChangeArrowheads="1"/>
            </p:cNvSpPr>
            <p:nvPr/>
          </p:nvSpPr>
          <p:spPr bwMode="auto">
            <a:xfrm>
              <a:off x="601663"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4" name="Oval 181"/>
            <p:cNvSpPr>
              <a:spLocks noChangeArrowheads="1"/>
            </p:cNvSpPr>
            <p:nvPr/>
          </p:nvSpPr>
          <p:spPr bwMode="auto">
            <a:xfrm>
              <a:off x="5076825"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5" name="Oval 182"/>
            <p:cNvSpPr>
              <a:spLocks noChangeArrowheads="1"/>
            </p:cNvSpPr>
            <p:nvPr/>
          </p:nvSpPr>
          <p:spPr bwMode="auto">
            <a:xfrm>
              <a:off x="3276600" y="2576661"/>
              <a:ext cx="1943100" cy="503237"/>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6" name="Oval 183"/>
            <p:cNvSpPr>
              <a:spLocks noChangeArrowheads="1"/>
            </p:cNvSpPr>
            <p:nvPr/>
          </p:nvSpPr>
          <p:spPr bwMode="auto">
            <a:xfrm>
              <a:off x="5795963" y="3152923"/>
              <a:ext cx="1943100" cy="503238"/>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7" name="Oval 184"/>
            <p:cNvSpPr>
              <a:spLocks noChangeArrowheads="1"/>
            </p:cNvSpPr>
            <p:nvPr/>
          </p:nvSpPr>
          <p:spPr bwMode="auto">
            <a:xfrm>
              <a:off x="7451725"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8" name="Oval 185"/>
            <p:cNvSpPr>
              <a:spLocks noChangeArrowheads="1"/>
            </p:cNvSpPr>
            <p:nvPr/>
          </p:nvSpPr>
          <p:spPr bwMode="auto">
            <a:xfrm>
              <a:off x="107950"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9" name="Oval 186"/>
            <p:cNvSpPr>
              <a:spLocks noChangeArrowheads="1"/>
            </p:cNvSpPr>
            <p:nvPr/>
          </p:nvSpPr>
          <p:spPr bwMode="auto">
            <a:xfrm>
              <a:off x="2411413"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50" name="Text Box 187"/>
            <p:cNvSpPr txBox="1">
              <a:spLocks noChangeArrowheads="1"/>
            </p:cNvSpPr>
            <p:nvPr/>
          </p:nvSpPr>
          <p:spPr bwMode="auto">
            <a:xfrm>
              <a:off x="1498600" y="3819673"/>
              <a:ext cx="936476" cy="104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4800" b="1" smtClean="0">
                  <a:solidFill>
                    <a:srgbClr val="000000"/>
                  </a:solidFill>
                  <a:latin typeface="+mn-lt"/>
                  <a:ea typeface="+mn-ea"/>
                  <a:sym typeface="Symbol" pitchFamily="18" charset="2"/>
                </a:rPr>
                <a:t></a:t>
              </a:r>
            </a:p>
          </p:txBody>
        </p:sp>
        <p:sp>
          <p:nvSpPr>
            <p:cNvPr id="51" name="Text Box 188"/>
            <p:cNvSpPr txBox="1">
              <a:spLocks noChangeArrowheads="1"/>
            </p:cNvSpPr>
            <p:nvPr/>
          </p:nvSpPr>
          <p:spPr bwMode="auto">
            <a:xfrm>
              <a:off x="3995738" y="3802210"/>
              <a:ext cx="936476" cy="104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4800" b="1" smtClean="0">
                  <a:solidFill>
                    <a:srgbClr val="000000"/>
                  </a:solidFill>
                  <a:latin typeface="+mn-lt"/>
                  <a:ea typeface="+mn-ea"/>
                  <a:sym typeface="Symbol" pitchFamily="18" charset="2"/>
                </a:rPr>
                <a:t></a:t>
              </a:r>
            </a:p>
          </p:txBody>
        </p:sp>
        <p:sp>
          <p:nvSpPr>
            <p:cNvPr id="52" name="Oval 189"/>
            <p:cNvSpPr>
              <a:spLocks noChangeArrowheads="1"/>
            </p:cNvSpPr>
            <p:nvPr/>
          </p:nvSpPr>
          <p:spPr bwMode="auto">
            <a:xfrm>
              <a:off x="5867400"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53" name="Oval 190"/>
            <p:cNvSpPr>
              <a:spLocks noChangeArrowheads="1"/>
            </p:cNvSpPr>
            <p:nvPr/>
          </p:nvSpPr>
          <p:spPr bwMode="auto">
            <a:xfrm>
              <a:off x="3276600"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grpSp>
          <p:nvGrpSpPr>
            <p:cNvPr id="54" name="Group 191"/>
            <p:cNvGrpSpPr>
              <a:grpSpLocks/>
            </p:cNvGrpSpPr>
            <p:nvPr/>
          </p:nvGrpSpPr>
          <p:grpSpPr bwMode="auto">
            <a:xfrm>
              <a:off x="6626227" y="4214962"/>
              <a:ext cx="603250" cy="425450"/>
              <a:chOff x="3313" y="234"/>
              <a:chExt cx="380" cy="268"/>
            </a:xfrm>
          </p:grpSpPr>
          <p:pic>
            <p:nvPicPr>
              <p:cNvPr id="55" name="Picture 19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6" name="Text Box 193"/>
              <p:cNvSpPr txBox="1">
                <a:spLocks noChangeArrowheads="1"/>
              </p:cNvSpPr>
              <p:nvPr/>
            </p:nvSpPr>
            <p:spPr bwMode="auto">
              <a:xfrm>
                <a:off x="3313" y="234"/>
                <a:ext cx="3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dirty="0" smtClean="0">
                    <a:solidFill>
                      <a:srgbClr val="000000"/>
                    </a:solidFill>
                    <a:latin typeface="+mn-lt"/>
                    <a:ea typeface="+mn-ea"/>
                  </a:rPr>
                  <a:t>IXP</a:t>
                </a:r>
              </a:p>
            </p:txBody>
          </p:sp>
        </p:grpSp>
        <p:sp>
          <p:nvSpPr>
            <p:cNvPr id="57" name="Text Box 194"/>
            <p:cNvSpPr txBox="1">
              <a:spLocks noChangeArrowheads="1"/>
            </p:cNvSpPr>
            <p:nvPr/>
          </p:nvSpPr>
          <p:spPr bwMode="auto">
            <a:xfrm>
              <a:off x="1533525" y="4949973"/>
              <a:ext cx="696354" cy="73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3200" b="1" smtClean="0">
                  <a:solidFill>
                    <a:srgbClr val="000000"/>
                  </a:solidFill>
                  <a:latin typeface="+mn-lt"/>
                  <a:ea typeface="+mn-ea"/>
                  <a:sym typeface="Symbol" pitchFamily="18" charset="2"/>
                </a:rPr>
                <a:t></a:t>
              </a:r>
            </a:p>
          </p:txBody>
        </p:sp>
        <p:sp>
          <p:nvSpPr>
            <p:cNvPr id="58" name="Oval 195"/>
            <p:cNvSpPr>
              <a:spLocks noChangeArrowheads="1"/>
            </p:cNvSpPr>
            <p:nvPr/>
          </p:nvSpPr>
          <p:spPr bwMode="auto">
            <a:xfrm>
              <a:off x="7019925" y="5221436"/>
              <a:ext cx="946150" cy="381000"/>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9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grpSp>
          <p:nvGrpSpPr>
            <p:cNvPr id="59" name="Group 196"/>
            <p:cNvGrpSpPr>
              <a:grpSpLocks/>
            </p:cNvGrpSpPr>
            <p:nvPr/>
          </p:nvGrpSpPr>
          <p:grpSpPr bwMode="auto">
            <a:xfrm>
              <a:off x="1462090" y="5889773"/>
              <a:ext cx="936625" cy="563563"/>
              <a:chOff x="266" y="2432"/>
              <a:chExt cx="590" cy="355"/>
            </a:xfrm>
          </p:grpSpPr>
          <p:pic>
            <p:nvPicPr>
              <p:cNvPr id="60" name="Picture 19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1" name="Text Box 198"/>
              <p:cNvSpPr txBox="1">
                <a:spLocks noChangeArrowheads="1"/>
              </p:cNvSpPr>
              <p:nvPr/>
            </p:nvSpPr>
            <p:spPr bwMode="auto">
              <a:xfrm>
                <a:off x="266" y="2475"/>
                <a:ext cx="5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600" b="1" dirty="0" smtClean="0">
                    <a:solidFill>
                      <a:srgbClr val="000000"/>
                    </a:solidFill>
                    <a:latin typeface="+mn-lt"/>
                    <a:ea typeface="+mn-ea"/>
                  </a:rPr>
                  <a:t>校园网</a:t>
                </a:r>
              </a:p>
            </p:txBody>
          </p:sp>
        </p:grpSp>
        <p:grpSp>
          <p:nvGrpSpPr>
            <p:cNvPr id="62" name="Group 199"/>
            <p:cNvGrpSpPr>
              <a:grpSpLocks/>
            </p:cNvGrpSpPr>
            <p:nvPr/>
          </p:nvGrpSpPr>
          <p:grpSpPr bwMode="auto">
            <a:xfrm>
              <a:off x="2376491" y="5889773"/>
              <a:ext cx="936625" cy="563563"/>
              <a:chOff x="252" y="2432"/>
              <a:chExt cx="590" cy="355"/>
            </a:xfrm>
          </p:grpSpPr>
          <p:pic>
            <p:nvPicPr>
              <p:cNvPr id="63" name="Picture 20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4" name="Text Box 201"/>
              <p:cNvSpPr txBox="1">
                <a:spLocks noChangeArrowheads="1"/>
              </p:cNvSpPr>
              <p:nvPr/>
            </p:nvSpPr>
            <p:spPr bwMode="auto">
              <a:xfrm>
                <a:off x="252" y="2478"/>
                <a:ext cx="5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600" b="1" dirty="0" smtClean="0">
                    <a:solidFill>
                      <a:srgbClr val="000000"/>
                    </a:solidFill>
                    <a:latin typeface="+mn-lt"/>
                    <a:ea typeface="+mn-ea"/>
                  </a:rPr>
                  <a:t>校园网</a:t>
                </a:r>
              </a:p>
            </p:txBody>
          </p:sp>
        </p:grpSp>
        <p:sp>
          <p:nvSpPr>
            <p:cNvPr id="65" name="Text Box 202"/>
            <p:cNvSpPr txBox="1">
              <a:spLocks noChangeArrowheads="1"/>
            </p:cNvSpPr>
            <p:nvPr/>
          </p:nvSpPr>
          <p:spPr bwMode="auto">
            <a:xfrm>
              <a:off x="5111750" y="5818336"/>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66" name="Text Box 203"/>
            <p:cNvSpPr txBox="1">
              <a:spLocks noChangeArrowheads="1"/>
            </p:cNvSpPr>
            <p:nvPr/>
          </p:nvSpPr>
          <p:spPr bwMode="auto">
            <a:xfrm>
              <a:off x="6084888" y="5673873"/>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67" name="Freeform 204"/>
            <p:cNvSpPr>
              <a:spLocks/>
            </p:cNvSpPr>
            <p:nvPr/>
          </p:nvSpPr>
          <p:spPr bwMode="auto">
            <a:xfrm>
              <a:off x="4997450" y="3513286"/>
              <a:ext cx="3708400" cy="2503487"/>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00">
                  <a:alpha val="50000"/>
                </a:srgbClr>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1800" b="1" smtClean="0">
                <a:solidFill>
                  <a:srgbClr val="000000"/>
                </a:solidFill>
                <a:latin typeface="+mn-lt"/>
                <a:ea typeface="+mn-ea"/>
              </a:endParaRPr>
            </a:p>
          </p:txBody>
        </p:sp>
        <p:sp>
          <p:nvSpPr>
            <p:cNvPr id="68" name="Line 205"/>
            <p:cNvSpPr>
              <a:spLocks noChangeShapeType="1"/>
            </p:cNvSpPr>
            <p:nvPr/>
          </p:nvSpPr>
          <p:spPr bwMode="auto">
            <a:xfrm>
              <a:off x="5789613" y="4562623"/>
              <a:ext cx="2160587" cy="0"/>
            </a:xfrm>
            <a:prstGeom prst="line">
              <a:avLst/>
            </a:prstGeom>
            <a:noFill/>
            <a:ln w="76200">
              <a:solidFill>
                <a:srgbClr val="333399"/>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altLang="zh-CN" dirty="0" smtClean="0"/>
              <a:t>Internet</a:t>
            </a:r>
            <a:r>
              <a:rPr lang="zh-CN" altLang="en-US" dirty="0" smtClean="0"/>
              <a:t>交换点</a:t>
            </a:r>
            <a:r>
              <a:rPr lang="zh-CN" altLang="en-US" dirty="0"/>
              <a:t/>
            </a:r>
            <a:br>
              <a:rPr lang="zh-CN" altLang="en-US" dirty="0"/>
            </a:br>
            <a:r>
              <a:rPr lang="en-US" altLang="zh-CN" sz="2800" dirty="0" smtClean="0"/>
              <a:t>(IXP)</a:t>
            </a:r>
            <a:endParaRPr lang="zh-CN" altLang="en-US" sz="2800" dirty="0"/>
          </a:p>
        </p:txBody>
      </p:sp>
      <p:sp>
        <p:nvSpPr>
          <p:cNvPr id="482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2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 name="内容占位符 1"/>
          <p:cNvSpPr>
            <a:spLocks noGrp="1"/>
          </p:cNvSpPr>
          <p:nvPr>
            <p:ph idx="1"/>
          </p:nvPr>
        </p:nvSpPr>
        <p:spPr>
          <a:xfrm>
            <a:off x="809625" y="1773238"/>
            <a:ext cx="7958138" cy="1799778"/>
          </a:xfrm>
        </p:spPr>
        <p:txBody>
          <a:bodyPr/>
          <a:lstStyle/>
          <a:p>
            <a:r>
              <a:rPr lang="zh-CN" altLang="en-US" sz="2400" dirty="0" smtClean="0">
                <a:solidFill>
                  <a:srgbClr val="FF0000"/>
                </a:solidFill>
              </a:rPr>
              <a:t>作用：</a:t>
            </a:r>
            <a:r>
              <a:rPr lang="zh-CN" altLang="en-US" sz="2400" dirty="0" smtClean="0"/>
              <a:t>允许两个网络直接相连并交换分组，而不需要再通过第三个网络来转发，以降低时间、降低费用、合理数据流量。</a:t>
            </a:r>
            <a:endParaRPr lang="en-US" altLang="zh-CN" sz="2400" dirty="0" smtClean="0"/>
          </a:p>
          <a:p>
            <a:r>
              <a:rPr lang="en-US" altLang="zh-CN" sz="2400" dirty="0" smtClean="0"/>
              <a:t>IXP</a:t>
            </a:r>
            <a:r>
              <a:rPr lang="zh-CN" altLang="en-US" sz="2400" dirty="0" smtClean="0"/>
              <a:t>是否</a:t>
            </a:r>
            <a:r>
              <a:rPr lang="zh-CN" altLang="en-US" sz="2400" dirty="0" smtClean="0">
                <a:solidFill>
                  <a:srgbClr val="0000FF"/>
                </a:solidFill>
              </a:rPr>
              <a:t>对等</a:t>
            </a:r>
            <a:r>
              <a:rPr lang="zh-CN" altLang="en-US" sz="2400" dirty="0" smtClean="0"/>
              <a:t>取决于</a:t>
            </a:r>
            <a:r>
              <a:rPr lang="en-US" altLang="zh-CN" sz="2400" dirty="0" smtClean="0"/>
              <a:t>ISP</a:t>
            </a:r>
            <a:r>
              <a:rPr lang="zh-CN" altLang="en-US" sz="2400" dirty="0" smtClean="0"/>
              <a:t>之间的业务关系。</a:t>
            </a:r>
            <a:endParaRPr lang="zh-CN" altLang="en-US" sz="2400" dirty="0"/>
          </a:p>
        </p:txBody>
      </p:sp>
      <p:pic>
        <p:nvPicPr>
          <p:cNvPr id="8" name="图片 7"/>
          <p:cNvPicPr/>
          <p:nvPr/>
        </p:nvPicPr>
        <p:blipFill>
          <a:blip r:embed="rId7" cstate="print"/>
          <a:srcRect l="23654" t="16245" r="32539" b="43791"/>
          <a:stretch>
            <a:fillRect/>
          </a:stretch>
        </p:blipFill>
        <p:spPr bwMode="auto">
          <a:xfrm>
            <a:off x="4358350" y="3463184"/>
            <a:ext cx="4355296" cy="2624225"/>
          </a:xfrm>
          <a:prstGeom prst="rect">
            <a:avLst/>
          </a:prstGeom>
          <a:ln>
            <a:noFill/>
          </a:ln>
          <a:effectLst>
            <a:outerShdw blurRad="190500" algn="tl" rotWithShape="0">
              <a:srgbClr val="000000">
                <a:alpha val="70000"/>
              </a:srgbClr>
            </a:outerShdw>
          </a:effectLst>
        </p:spPr>
      </p:pic>
      <p:sp>
        <p:nvSpPr>
          <p:cNvPr id="5" name="矩形 4"/>
          <p:cNvSpPr/>
          <p:nvPr/>
        </p:nvSpPr>
        <p:spPr>
          <a:xfrm>
            <a:off x="827584" y="4010288"/>
            <a:ext cx="3384376" cy="1938992"/>
          </a:xfrm>
          <a:prstGeom prst="rect">
            <a:avLst/>
          </a:prstGeom>
        </p:spPr>
        <p:txBody>
          <a:bodyPr wrap="square">
            <a:spAutoFit/>
          </a:bodyPr>
          <a:lstStyle/>
          <a:p>
            <a:r>
              <a:rPr lang="zh-CN" altLang="en-US" sz="2400" b="1" dirty="0" smtClean="0">
                <a:solidFill>
                  <a:srgbClr val="000000"/>
                </a:solidFill>
                <a:latin typeface="+mn-lt"/>
                <a:ea typeface="+mn-ea"/>
              </a:rPr>
              <a:t>    到</a:t>
            </a:r>
            <a:r>
              <a:rPr lang="en-US" altLang="zh-CN" sz="2400" b="1" dirty="0" smtClean="0">
                <a:solidFill>
                  <a:srgbClr val="000000"/>
                </a:solidFill>
                <a:latin typeface="+mn-lt"/>
                <a:ea typeface="+mn-ea"/>
              </a:rPr>
              <a:t>2016</a:t>
            </a:r>
            <a:r>
              <a:rPr lang="zh-CN" altLang="en-US" sz="2400" b="1" dirty="0" smtClean="0">
                <a:solidFill>
                  <a:srgbClr val="000000"/>
                </a:solidFill>
                <a:latin typeface="+mn-lt"/>
                <a:ea typeface="+mn-ea"/>
              </a:rPr>
              <a:t>年</a:t>
            </a:r>
            <a:r>
              <a:rPr lang="en-US" altLang="zh-CN" sz="2400" b="1" dirty="0" smtClean="0">
                <a:solidFill>
                  <a:srgbClr val="000000"/>
                </a:solidFill>
                <a:latin typeface="+mn-lt"/>
                <a:ea typeface="+mn-ea"/>
              </a:rPr>
              <a:t>3</a:t>
            </a:r>
            <a:r>
              <a:rPr lang="zh-CN" altLang="en-US" sz="2400" b="1" dirty="0" smtClean="0">
                <a:solidFill>
                  <a:srgbClr val="000000"/>
                </a:solidFill>
                <a:latin typeface="+mn-lt"/>
                <a:ea typeface="+mn-ea"/>
              </a:rPr>
              <a:t>月</a:t>
            </a:r>
            <a:r>
              <a:rPr lang="zh-CN" altLang="en-US" sz="2400" b="1" dirty="0">
                <a:solidFill>
                  <a:srgbClr val="000000"/>
                </a:solidFill>
                <a:latin typeface="+mn-lt"/>
                <a:ea typeface="+mn-ea"/>
              </a:rPr>
              <a:t>，全球已经有 </a:t>
            </a:r>
            <a:r>
              <a:rPr lang="en-US" altLang="zh-CN" sz="2400" b="1" dirty="0" smtClean="0">
                <a:solidFill>
                  <a:srgbClr val="000000"/>
                </a:solidFill>
                <a:latin typeface="+mn-lt"/>
                <a:ea typeface="+mn-ea"/>
              </a:rPr>
              <a:t>226</a:t>
            </a:r>
            <a:r>
              <a:rPr lang="zh-CN" altLang="en-US" sz="2400" b="1" dirty="0" smtClean="0">
                <a:solidFill>
                  <a:srgbClr val="000000"/>
                </a:solidFill>
                <a:latin typeface="+mn-lt"/>
                <a:ea typeface="+mn-ea"/>
              </a:rPr>
              <a:t>个 </a:t>
            </a:r>
            <a:r>
              <a:rPr lang="en-US" altLang="zh-CN" sz="2400" b="1" dirty="0">
                <a:solidFill>
                  <a:srgbClr val="000000"/>
                </a:solidFill>
                <a:latin typeface="+mn-lt"/>
                <a:ea typeface="+mn-ea"/>
              </a:rPr>
              <a:t>IXP</a:t>
            </a:r>
            <a:r>
              <a:rPr lang="zh-CN" altLang="en-US" sz="2400" b="1" dirty="0">
                <a:solidFill>
                  <a:srgbClr val="000000"/>
                </a:solidFill>
                <a:latin typeface="+mn-lt"/>
                <a:ea typeface="+mn-ea"/>
              </a:rPr>
              <a:t>，分布</a:t>
            </a:r>
            <a:r>
              <a:rPr lang="zh-CN" altLang="en-US" sz="2400" b="1" dirty="0" smtClean="0">
                <a:solidFill>
                  <a:srgbClr val="000000"/>
                </a:solidFill>
                <a:latin typeface="+mn-lt"/>
                <a:ea typeface="+mn-ea"/>
              </a:rPr>
              <a:t>在</a:t>
            </a:r>
            <a:r>
              <a:rPr lang="en-US" altLang="zh-CN" sz="2400" b="1" dirty="0" smtClean="0">
                <a:solidFill>
                  <a:srgbClr val="000000"/>
                </a:solidFill>
                <a:latin typeface="+mn-lt"/>
                <a:ea typeface="+mn-ea"/>
              </a:rPr>
              <a:t>172</a:t>
            </a:r>
            <a:r>
              <a:rPr lang="zh-CN" altLang="en-US" sz="2400" b="1" dirty="0" smtClean="0">
                <a:solidFill>
                  <a:srgbClr val="000000"/>
                </a:solidFill>
                <a:latin typeface="+mn-lt"/>
                <a:ea typeface="+mn-ea"/>
              </a:rPr>
              <a:t>个</a:t>
            </a:r>
            <a:r>
              <a:rPr lang="zh-CN" altLang="en-US" sz="2400" b="1" dirty="0">
                <a:solidFill>
                  <a:srgbClr val="000000"/>
                </a:solidFill>
                <a:latin typeface="+mn-lt"/>
                <a:ea typeface="+mn-ea"/>
              </a:rPr>
              <a:t>国家和地区。</a:t>
            </a:r>
            <a:r>
              <a:rPr lang="zh-CN" altLang="en-US" sz="2400" b="1" dirty="0" smtClean="0">
                <a:solidFill>
                  <a:srgbClr val="000000"/>
                </a:solidFill>
                <a:latin typeface="+mn-lt"/>
                <a:ea typeface="+mn-ea"/>
              </a:rPr>
              <a:t>但</a:t>
            </a:r>
            <a:r>
              <a:rPr lang="en-US" altLang="zh-CN" sz="2400" b="1" dirty="0" smtClean="0">
                <a:solidFill>
                  <a:srgbClr val="000000"/>
                </a:solidFill>
                <a:latin typeface="+mn-lt"/>
                <a:ea typeface="+mn-ea"/>
              </a:rPr>
              <a:t>Internet</a:t>
            </a:r>
            <a:r>
              <a:rPr lang="zh-CN" altLang="en-US" sz="2400" b="1" dirty="0" smtClean="0">
                <a:solidFill>
                  <a:srgbClr val="000000"/>
                </a:solidFill>
                <a:latin typeface="+mn-lt"/>
                <a:ea typeface="+mn-ea"/>
              </a:rPr>
              <a:t>的</a:t>
            </a:r>
            <a:r>
              <a:rPr lang="zh-CN" altLang="en-US" sz="2400" b="1" dirty="0">
                <a:solidFill>
                  <a:srgbClr val="000000"/>
                </a:solidFill>
                <a:latin typeface="+mn-lt"/>
                <a:ea typeface="+mn-ea"/>
              </a:rPr>
              <a:t>发展在全世界还很不平衡。</a:t>
            </a:r>
          </a:p>
        </p:txBody>
      </p:sp>
      <p:sp>
        <p:nvSpPr>
          <p:cNvPr id="10" name="矩形 9"/>
          <p:cNvSpPr/>
          <p:nvPr/>
        </p:nvSpPr>
        <p:spPr>
          <a:xfrm>
            <a:off x="5004048" y="6122465"/>
            <a:ext cx="3433953" cy="400110"/>
          </a:xfrm>
          <a:prstGeom prst="rect">
            <a:avLst/>
          </a:prstGeom>
        </p:spPr>
        <p:txBody>
          <a:bodyPr wrap="none">
            <a:spAutoFit/>
          </a:bodyPr>
          <a:lstStyle/>
          <a:p>
            <a:r>
              <a:rPr lang="en-US" altLang="zh-CN" sz="2000" b="1" dirty="0" smtClean="0">
                <a:solidFill>
                  <a:schemeClr val="tx2"/>
                </a:solidFill>
                <a:latin typeface="+mn-lt"/>
                <a:ea typeface="+mn-ea"/>
              </a:rPr>
              <a:t>IXP</a:t>
            </a:r>
            <a:r>
              <a:rPr lang="zh-CN" altLang="en-US" sz="2000" b="1" dirty="0" smtClean="0">
                <a:solidFill>
                  <a:schemeClr val="tx2"/>
                </a:solidFill>
                <a:latin typeface="+mn-lt"/>
                <a:ea typeface="+mn-ea"/>
              </a:rPr>
              <a:t>在全球分布图（</a:t>
            </a:r>
            <a:r>
              <a:rPr lang="en-US" altLang="zh-CN" sz="2000" b="1" dirty="0" smtClean="0">
                <a:solidFill>
                  <a:schemeClr val="tx2"/>
                </a:solidFill>
                <a:latin typeface="+mn-lt"/>
                <a:ea typeface="+mn-ea"/>
              </a:rPr>
              <a:t>2016.3</a:t>
            </a:r>
            <a:r>
              <a:rPr lang="zh-CN" altLang="en-US" sz="2000" b="1" dirty="0" smtClean="0">
                <a:solidFill>
                  <a:schemeClr val="tx2"/>
                </a:solidFill>
                <a:latin typeface="+mn-lt"/>
                <a:ea typeface="+mn-ea"/>
              </a:rPr>
              <a:t>）</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zh-CN" altLang="en-US" dirty="0"/>
              <a:t>用户通过</a:t>
            </a:r>
            <a:r>
              <a:rPr lang="en-US" altLang="zh-CN" dirty="0"/>
              <a:t>ISP</a:t>
            </a:r>
            <a:r>
              <a:rPr lang="zh-CN" altLang="en-US" dirty="0"/>
              <a:t>上网</a:t>
            </a:r>
          </a:p>
        </p:txBody>
      </p:sp>
      <p:sp>
        <p:nvSpPr>
          <p:cNvPr id="483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r>
              <a:rPr lang="en-US" altLang="zh-CN" sz="1200">
                <a:ea typeface="幼圆" pitchFamily="49" charset="-122"/>
              </a:rPr>
              <a:t>&gt;&gt;</a:t>
            </a:r>
            <a:r>
              <a:rPr lang="en-US" altLang="zh-CN" sz="1200">
                <a:ea typeface="幼圆" pitchFamily="49" charset="-122"/>
                <a:hlinkClick r:id="rId7" action="ppaction://hlinksldjump"/>
              </a:rPr>
              <a:t>Internet</a:t>
            </a:r>
            <a:r>
              <a:rPr lang="zh-CN" altLang="en-US" sz="1200">
                <a:ea typeface="幼圆" pitchFamily="49" charset="-122"/>
                <a:hlinkClick r:id="rId7" action="ppaction://hlinksldjump"/>
              </a:rPr>
              <a:t>发展过程</a:t>
            </a:r>
            <a:endParaRPr lang="en-US" altLang="zh-CN" sz="1200">
              <a:ea typeface="幼圆" pitchFamily="49" charset="-122"/>
            </a:endParaRPr>
          </a:p>
        </p:txBody>
      </p:sp>
      <p:sp>
        <p:nvSpPr>
          <p:cNvPr id="483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83334" name="Rectangle 6"/>
          <p:cNvSpPr>
            <a:spLocks noGrp="1" noChangeArrowheads="1"/>
          </p:cNvSpPr>
          <p:nvPr>
            <p:ph type="body" idx="1"/>
          </p:nvPr>
        </p:nvSpPr>
        <p:spPr>
          <a:xfrm>
            <a:off x="684213" y="5516563"/>
            <a:ext cx="8280400" cy="865187"/>
          </a:xfrm>
          <a:noFill/>
          <a:ln/>
        </p:spPr>
        <p:txBody>
          <a:bodyPr/>
          <a:lstStyle/>
          <a:p>
            <a:pPr marL="0" indent="0">
              <a:buFont typeface="Wingdings" pitchFamily="2" charset="2"/>
              <a:buNone/>
            </a:pPr>
            <a:r>
              <a:rPr lang="zh-CN" altLang="en-US" sz="2400" dirty="0"/>
              <a:t>       根据提供服务的覆盖面积大小以及所拥有的</a:t>
            </a:r>
            <a:r>
              <a:rPr lang="en-US" altLang="zh-CN" sz="2400" dirty="0"/>
              <a:t>IP</a:t>
            </a:r>
            <a:r>
              <a:rPr lang="zh-CN" altLang="en-US" sz="2400" dirty="0"/>
              <a:t>地址数目的不同，</a:t>
            </a:r>
            <a:r>
              <a:rPr lang="en-US" altLang="zh-CN" sz="2400" dirty="0"/>
              <a:t>ISP</a:t>
            </a:r>
            <a:r>
              <a:rPr lang="zh-CN" altLang="en-US" sz="2400" dirty="0"/>
              <a:t>也分成为不同的层次。 </a:t>
            </a:r>
          </a:p>
        </p:txBody>
      </p:sp>
      <p:grpSp>
        <p:nvGrpSpPr>
          <p:cNvPr id="2" name="组合 1"/>
          <p:cNvGrpSpPr/>
          <p:nvPr/>
        </p:nvGrpSpPr>
        <p:grpSpPr>
          <a:xfrm>
            <a:off x="989351" y="1866504"/>
            <a:ext cx="7854612" cy="3434704"/>
            <a:chOff x="414338" y="1270256"/>
            <a:chExt cx="8429625" cy="4030952"/>
          </a:xfrm>
        </p:grpSpPr>
        <p:sp>
          <p:nvSpPr>
            <p:cNvPr id="405" name="Line 5"/>
            <p:cNvSpPr>
              <a:spLocks noChangeShapeType="1"/>
            </p:cNvSpPr>
            <p:nvPr/>
          </p:nvSpPr>
          <p:spPr bwMode="auto">
            <a:xfrm flipV="1">
              <a:off x="4895850" y="3464470"/>
              <a:ext cx="2528888" cy="9842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6" name="Line 6"/>
            <p:cNvSpPr>
              <a:spLocks noChangeShapeType="1"/>
            </p:cNvSpPr>
            <p:nvPr/>
          </p:nvSpPr>
          <p:spPr bwMode="auto">
            <a:xfrm>
              <a:off x="1130300" y="2043658"/>
              <a:ext cx="2106613" cy="765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7" name="Line 7"/>
            <p:cNvSpPr>
              <a:spLocks noChangeShapeType="1"/>
            </p:cNvSpPr>
            <p:nvPr/>
          </p:nvSpPr>
          <p:spPr bwMode="auto">
            <a:xfrm flipV="1">
              <a:off x="1235075" y="3029495"/>
              <a:ext cx="1897063" cy="1079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8" name="Line 8"/>
            <p:cNvSpPr>
              <a:spLocks noChangeShapeType="1"/>
            </p:cNvSpPr>
            <p:nvPr/>
          </p:nvSpPr>
          <p:spPr bwMode="auto">
            <a:xfrm flipV="1">
              <a:off x="1552575" y="3245395"/>
              <a:ext cx="1684338" cy="9874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9" name="Line 9"/>
            <p:cNvSpPr>
              <a:spLocks noChangeShapeType="1"/>
            </p:cNvSpPr>
            <p:nvPr/>
          </p:nvSpPr>
          <p:spPr bwMode="auto">
            <a:xfrm>
              <a:off x="4030663" y="3029495"/>
              <a:ext cx="2420937"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aphicFrame>
          <p:nvGraphicFramePr>
            <p:cNvPr id="410" name="Object 10"/>
            <p:cNvGraphicFramePr>
              <a:graphicFrameLocks noChangeAspect="1"/>
            </p:cNvGraphicFramePr>
            <p:nvPr>
              <p:extLst>
                <p:ext uri="{D42A27DB-BD31-4B8C-83A1-F6EECF244321}">
                  <p14:modId xmlns:p14="http://schemas.microsoft.com/office/powerpoint/2010/main" val="761597642"/>
                </p:ext>
              </p:extLst>
            </p:nvPr>
          </p:nvGraphicFramePr>
          <p:xfrm>
            <a:off x="5054600" y="1875383"/>
            <a:ext cx="3789363" cy="2682875"/>
          </p:xfrm>
          <a:graphic>
            <a:graphicData uri="http://schemas.openxmlformats.org/presentationml/2006/ole">
              <mc:AlternateContent xmlns:mc="http://schemas.openxmlformats.org/markup-compatibility/2006">
                <mc:Choice xmlns:v="urn:schemas-microsoft-com:vml" Requires="v">
                  <p:oleObj spid="_x0000_s483809" name="VISIO" r:id="rId8" imgW="1689840" imgH="964440" progId="Visio.Drawing.6">
                    <p:embed/>
                  </p:oleObj>
                </mc:Choice>
                <mc:Fallback>
                  <p:oleObj name="VISIO" r:id="rId8" imgW="1689840" imgH="96444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600" y="1875383"/>
                          <a:ext cx="3789363" cy="2682875"/>
                        </a:xfrm>
                        <a:prstGeom prst="rect">
                          <a:avLst/>
                        </a:prstGeom>
                        <a:noFill/>
                        <a:ln>
                          <a:noFill/>
                        </a:ln>
                        <a:effectLst>
                          <a:outerShdw dist="25400" dir="5400000" algn="ctr" rotWithShape="0">
                            <a:srgbClr val="1C1C1C"/>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1" name="Freeform 12"/>
            <p:cNvSpPr>
              <a:spLocks/>
            </p:cNvSpPr>
            <p:nvPr/>
          </p:nvSpPr>
          <p:spPr bwMode="auto">
            <a:xfrm flipH="1">
              <a:off x="858838" y="2161133"/>
              <a:ext cx="276225" cy="206375"/>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2" name="Freeform 13"/>
            <p:cNvSpPr>
              <a:spLocks/>
            </p:cNvSpPr>
            <p:nvPr/>
          </p:nvSpPr>
          <p:spPr bwMode="auto">
            <a:xfrm flipH="1">
              <a:off x="1135063" y="2210345"/>
              <a:ext cx="206375" cy="157163"/>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3" name="Freeform 14"/>
            <p:cNvSpPr>
              <a:spLocks/>
            </p:cNvSpPr>
            <p:nvPr/>
          </p:nvSpPr>
          <p:spPr bwMode="auto">
            <a:xfrm flipH="1">
              <a:off x="858838" y="216113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4" name="Freeform 15"/>
            <p:cNvSpPr>
              <a:spLocks/>
            </p:cNvSpPr>
            <p:nvPr/>
          </p:nvSpPr>
          <p:spPr bwMode="auto">
            <a:xfrm flipH="1">
              <a:off x="1008063" y="2145258"/>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5" name="Freeform 16"/>
            <p:cNvSpPr>
              <a:spLocks/>
            </p:cNvSpPr>
            <p:nvPr/>
          </p:nvSpPr>
          <p:spPr bwMode="auto">
            <a:xfrm flipH="1">
              <a:off x="912813" y="1896020"/>
              <a:ext cx="223837"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6" name="Freeform 17"/>
            <p:cNvSpPr>
              <a:spLocks/>
            </p:cNvSpPr>
            <p:nvPr/>
          </p:nvSpPr>
          <p:spPr bwMode="auto">
            <a:xfrm flipH="1">
              <a:off x="1108075" y="1903958"/>
              <a:ext cx="195263"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7" name="Freeform 18"/>
            <p:cNvSpPr>
              <a:spLocks/>
            </p:cNvSpPr>
            <p:nvPr/>
          </p:nvSpPr>
          <p:spPr bwMode="auto">
            <a:xfrm flipH="1">
              <a:off x="938213" y="192459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8" name="Freeform 19"/>
            <p:cNvSpPr>
              <a:spLocks/>
            </p:cNvSpPr>
            <p:nvPr/>
          </p:nvSpPr>
          <p:spPr bwMode="auto">
            <a:xfrm flipH="1">
              <a:off x="877888" y="2183358"/>
              <a:ext cx="158750" cy="133350"/>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9" name="Line 20"/>
            <p:cNvSpPr>
              <a:spLocks noChangeShapeType="1"/>
            </p:cNvSpPr>
            <p:nvPr/>
          </p:nvSpPr>
          <p:spPr bwMode="auto">
            <a:xfrm flipH="1" flipV="1">
              <a:off x="890588" y="221669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0" name="Line 21"/>
            <p:cNvSpPr>
              <a:spLocks noChangeShapeType="1"/>
            </p:cNvSpPr>
            <p:nvPr/>
          </p:nvSpPr>
          <p:spPr bwMode="auto">
            <a:xfrm>
              <a:off x="955675" y="223098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1" name="Line 22"/>
            <p:cNvSpPr>
              <a:spLocks noChangeShapeType="1"/>
            </p:cNvSpPr>
            <p:nvPr/>
          </p:nvSpPr>
          <p:spPr bwMode="auto">
            <a:xfrm flipH="1">
              <a:off x="942975" y="220082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2" name="Line 23"/>
            <p:cNvSpPr>
              <a:spLocks noChangeShapeType="1"/>
            </p:cNvSpPr>
            <p:nvPr/>
          </p:nvSpPr>
          <p:spPr bwMode="auto">
            <a:xfrm flipH="1">
              <a:off x="1017588" y="221828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3" name="Line 24"/>
            <p:cNvSpPr>
              <a:spLocks noChangeShapeType="1"/>
            </p:cNvSpPr>
            <p:nvPr/>
          </p:nvSpPr>
          <p:spPr bwMode="auto">
            <a:xfrm>
              <a:off x="876300" y="221669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4" name="Line 25"/>
            <p:cNvSpPr>
              <a:spLocks noChangeShapeType="1"/>
            </p:cNvSpPr>
            <p:nvPr/>
          </p:nvSpPr>
          <p:spPr bwMode="auto">
            <a:xfrm flipH="1" flipV="1">
              <a:off x="876300" y="220399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5" name="Freeform 26"/>
            <p:cNvSpPr>
              <a:spLocks/>
            </p:cNvSpPr>
            <p:nvPr/>
          </p:nvSpPr>
          <p:spPr bwMode="auto">
            <a:xfrm flipH="1">
              <a:off x="1050925" y="231035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6" name="Freeform 27"/>
            <p:cNvSpPr>
              <a:spLocks/>
            </p:cNvSpPr>
            <p:nvPr/>
          </p:nvSpPr>
          <p:spPr bwMode="auto">
            <a:xfrm flipH="1">
              <a:off x="1008063" y="231670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7" name="Freeform 28"/>
            <p:cNvSpPr>
              <a:spLocks/>
            </p:cNvSpPr>
            <p:nvPr/>
          </p:nvSpPr>
          <p:spPr bwMode="auto">
            <a:xfrm flipH="1">
              <a:off x="717550" y="2186533"/>
              <a:ext cx="369888" cy="201612"/>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8" name="Freeform 29"/>
            <p:cNvSpPr>
              <a:spLocks/>
            </p:cNvSpPr>
            <p:nvPr/>
          </p:nvSpPr>
          <p:spPr bwMode="auto">
            <a:xfrm flipH="1">
              <a:off x="909638" y="2270670"/>
              <a:ext cx="184150"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9" name="Freeform 30"/>
            <p:cNvSpPr>
              <a:spLocks/>
            </p:cNvSpPr>
            <p:nvPr/>
          </p:nvSpPr>
          <p:spPr bwMode="auto">
            <a:xfrm flipH="1">
              <a:off x="715963" y="2275433"/>
              <a:ext cx="196850" cy="139700"/>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30" name="Freeform 31"/>
            <p:cNvSpPr>
              <a:spLocks/>
            </p:cNvSpPr>
            <p:nvPr/>
          </p:nvSpPr>
          <p:spPr bwMode="auto">
            <a:xfrm flipH="1">
              <a:off x="865188" y="2278608"/>
              <a:ext cx="150812"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1" name="Freeform 32"/>
            <p:cNvSpPr>
              <a:spLocks/>
            </p:cNvSpPr>
            <p:nvPr/>
          </p:nvSpPr>
          <p:spPr bwMode="auto">
            <a:xfrm flipH="1">
              <a:off x="733425" y="221828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2" name="Freeform 33"/>
            <p:cNvSpPr>
              <a:spLocks/>
            </p:cNvSpPr>
            <p:nvPr/>
          </p:nvSpPr>
          <p:spPr bwMode="auto">
            <a:xfrm flipH="1">
              <a:off x="827088" y="219288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3" name="Line 34"/>
            <p:cNvSpPr>
              <a:spLocks noChangeShapeType="1"/>
            </p:cNvSpPr>
            <p:nvPr/>
          </p:nvSpPr>
          <p:spPr bwMode="auto">
            <a:xfrm flipH="1" flipV="1">
              <a:off x="855663" y="219764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4" name="Line 35"/>
            <p:cNvSpPr>
              <a:spLocks noChangeShapeType="1"/>
            </p:cNvSpPr>
            <p:nvPr/>
          </p:nvSpPr>
          <p:spPr bwMode="auto">
            <a:xfrm flipH="1" flipV="1">
              <a:off x="842963" y="2202408"/>
              <a:ext cx="201612"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5" name="Line 36"/>
            <p:cNvSpPr>
              <a:spLocks noChangeShapeType="1"/>
            </p:cNvSpPr>
            <p:nvPr/>
          </p:nvSpPr>
          <p:spPr bwMode="auto">
            <a:xfrm flipH="1" flipV="1">
              <a:off x="833438" y="221034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6" name="Line 37"/>
            <p:cNvSpPr>
              <a:spLocks noChangeShapeType="1"/>
            </p:cNvSpPr>
            <p:nvPr/>
          </p:nvSpPr>
          <p:spPr bwMode="auto">
            <a:xfrm flipH="1" flipV="1">
              <a:off x="809625" y="2224633"/>
              <a:ext cx="193675" cy="920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7" name="Line 38"/>
            <p:cNvSpPr>
              <a:spLocks noChangeShapeType="1"/>
            </p:cNvSpPr>
            <p:nvPr/>
          </p:nvSpPr>
          <p:spPr bwMode="auto">
            <a:xfrm flipH="1" flipV="1">
              <a:off x="793750" y="223257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8" name="Line 39"/>
            <p:cNvSpPr>
              <a:spLocks noChangeShapeType="1"/>
            </p:cNvSpPr>
            <p:nvPr/>
          </p:nvSpPr>
          <p:spPr bwMode="auto">
            <a:xfrm flipH="1" flipV="1">
              <a:off x="792163" y="224685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9" name="Line 40"/>
            <p:cNvSpPr>
              <a:spLocks noChangeShapeType="1"/>
            </p:cNvSpPr>
            <p:nvPr/>
          </p:nvSpPr>
          <p:spPr bwMode="auto">
            <a:xfrm flipH="1" flipV="1">
              <a:off x="779463" y="2254795"/>
              <a:ext cx="168275"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0" name="Line 41"/>
            <p:cNvSpPr>
              <a:spLocks noChangeShapeType="1"/>
            </p:cNvSpPr>
            <p:nvPr/>
          </p:nvSpPr>
          <p:spPr bwMode="auto">
            <a:xfrm flipH="1" flipV="1">
              <a:off x="765175" y="226749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1" name="Line 42"/>
            <p:cNvSpPr>
              <a:spLocks noChangeShapeType="1"/>
            </p:cNvSpPr>
            <p:nvPr/>
          </p:nvSpPr>
          <p:spPr bwMode="auto">
            <a:xfrm flipH="1">
              <a:off x="896938" y="229607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2" name="Line 43"/>
            <p:cNvSpPr>
              <a:spLocks noChangeShapeType="1"/>
            </p:cNvSpPr>
            <p:nvPr/>
          </p:nvSpPr>
          <p:spPr bwMode="auto">
            <a:xfrm flipH="1">
              <a:off x="877888" y="228813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3" name="Line 44"/>
            <p:cNvSpPr>
              <a:spLocks noChangeShapeType="1"/>
            </p:cNvSpPr>
            <p:nvPr/>
          </p:nvSpPr>
          <p:spPr bwMode="auto">
            <a:xfrm flipH="1">
              <a:off x="836613" y="226749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4" name="Line 45"/>
            <p:cNvSpPr>
              <a:spLocks noChangeShapeType="1"/>
            </p:cNvSpPr>
            <p:nvPr/>
          </p:nvSpPr>
          <p:spPr bwMode="auto">
            <a:xfrm flipH="1">
              <a:off x="815975" y="225797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5" name="Line 46"/>
            <p:cNvSpPr>
              <a:spLocks noChangeShapeType="1"/>
            </p:cNvSpPr>
            <p:nvPr/>
          </p:nvSpPr>
          <p:spPr bwMode="auto">
            <a:xfrm flipH="1">
              <a:off x="793750" y="2246858"/>
              <a:ext cx="9207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6" name="Line 47"/>
            <p:cNvSpPr>
              <a:spLocks noChangeShapeType="1"/>
            </p:cNvSpPr>
            <p:nvPr/>
          </p:nvSpPr>
          <p:spPr bwMode="auto">
            <a:xfrm flipH="1">
              <a:off x="776288" y="2238920"/>
              <a:ext cx="88900"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7" name="Line 48"/>
            <p:cNvSpPr>
              <a:spLocks noChangeShapeType="1"/>
            </p:cNvSpPr>
            <p:nvPr/>
          </p:nvSpPr>
          <p:spPr bwMode="auto">
            <a:xfrm flipH="1">
              <a:off x="757238" y="222939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8" name="Line 49"/>
            <p:cNvSpPr>
              <a:spLocks noChangeShapeType="1"/>
            </p:cNvSpPr>
            <p:nvPr/>
          </p:nvSpPr>
          <p:spPr bwMode="auto">
            <a:xfrm flipH="1">
              <a:off x="989013" y="2257970"/>
              <a:ext cx="49212"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9" name="Line 50"/>
            <p:cNvSpPr>
              <a:spLocks noChangeShapeType="1"/>
            </p:cNvSpPr>
            <p:nvPr/>
          </p:nvSpPr>
          <p:spPr bwMode="auto">
            <a:xfrm flipH="1">
              <a:off x="962025" y="2246858"/>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0" name="Line 51"/>
            <p:cNvSpPr>
              <a:spLocks noChangeShapeType="1"/>
            </p:cNvSpPr>
            <p:nvPr/>
          </p:nvSpPr>
          <p:spPr bwMode="auto">
            <a:xfrm flipH="1">
              <a:off x="933450" y="223574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1" name="Line 52"/>
            <p:cNvSpPr>
              <a:spLocks noChangeShapeType="1"/>
            </p:cNvSpPr>
            <p:nvPr/>
          </p:nvSpPr>
          <p:spPr bwMode="auto">
            <a:xfrm flipH="1">
              <a:off x="904875" y="222622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2" name="Line 53"/>
            <p:cNvSpPr>
              <a:spLocks noChangeShapeType="1"/>
            </p:cNvSpPr>
            <p:nvPr/>
          </p:nvSpPr>
          <p:spPr bwMode="auto">
            <a:xfrm flipH="1">
              <a:off x="879475" y="221510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3" name="Line 54"/>
            <p:cNvSpPr>
              <a:spLocks noChangeShapeType="1"/>
            </p:cNvSpPr>
            <p:nvPr/>
          </p:nvSpPr>
          <p:spPr bwMode="auto">
            <a:xfrm flipH="1">
              <a:off x="850900" y="2202408"/>
              <a:ext cx="39688" cy="238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4" name="Freeform 55"/>
            <p:cNvSpPr>
              <a:spLocks/>
            </p:cNvSpPr>
            <p:nvPr/>
          </p:nvSpPr>
          <p:spPr bwMode="auto">
            <a:xfrm flipH="1">
              <a:off x="473075" y="2488158"/>
              <a:ext cx="485775" cy="257175"/>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55" name="Freeform 56"/>
            <p:cNvSpPr>
              <a:spLocks/>
            </p:cNvSpPr>
            <p:nvPr/>
          </p:nvSpPr>
          <p:spPr bwMode="auto">
            <a:xfrm flipH="1">
              <a:off x="476250" y="251197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6" name="Freeform 57"/>
            <p:cNvSpPr>
              <a:spLocks/>
            </p:cNvSpPr>
            <p:nvPr/>
          </p:nvSpPr>
          <p:spPr bwMode="auto">
            <a:xfrm flipH="1">
              <a:off x="544513" y="259293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7" name="Freeform 58"/>
            <p:cNvSpPr>
              <a:spLocks/>
            </p:cNvSpPr>
            <p:nvPr/>
          </p:nvSpPr>
          <p:spPr bwMode="auto">
            <a:xfrm flipH="1">
              <a:off x="479425" y="257229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8" name="Freeform 59"/>
            <p:cNvSpPr>
              <a:spLocks/>
            </p:cNvSpPr>
            <p:nvPr/>
          </p:nvSpPr>
          <p:spPr bwMode="auto">
            <a:xfrm flipH="1">
              <a:off x="646113" y="255800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9" name="Freeform 60"/>
            <p:cNvSpPr>
              <a:spLocks/>
            </p:cNvSpPr>
            <p:nvPr/>
          </p:nvSpPr>
          <p:spPr bwMode="auto">
            <a:xfrm flipH="1">
              <a:off x="708025" y="265008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0" name="Freeform 61"/>
            <p:cNvSpPr>
              <a:spLocks/>
            </p:cNvSpPr>
            <p:nvPr/>
          </p:nvSpPr>
          <p:spPr bwMode="auto">
            <a:xfrm flipH="1">
              <a:off x="701675" y="220399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61" name="Freeform 62"/>
            <p:cNvSpPr>
              <a:spLocks/>
            </p:cNvSpPr>
            <p:nvPr/>
          </p:nvSpPr>
          <p:spPr bwMode="auto">
            <a:xfrm flipH="1">
              <a:off x="766763" y="225320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2" name="Freeform 63"/>
            <p:cNvSpPr>
              <a:spLocks/>
            </p:cNvSpPr>
            <p:nvPr/>
          </p:nvSpPr>
          <p:spPr bwMode="auto">
            <a:xfrm flipH="1">
              <a:off x="819150" y="226273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3" name="Freeform 64"/>
            <p:cNvSpPr>
              <a:spLocks/>
            </p:cNvSpPr>
            <p:nvPr/>
          </p:nvSpPr>
          <p:spPr bwMode="auto">
            <a:xfrm flipH="1">
              <a:off x="842963" y="2221458"/>
              <a:ext cx="26987"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4" name="Freeform 65"/>
            <p:cNvSpPr>
              <a:spLocks/>
            </p:cNvSpPr>
            <p:nvPr/>
          </p:nvSpPr>
          <p:spPr bwMode="auto">
            <a:xfrm flipH="1">
              <a:off x="793750" y="221669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5" name="Freeform 66"/>
            <p:cNvSpPr>
              <a:spLocks/>
            </p:cNvSpPr>
            <p:nvPr/>
          </p:nvSpPr>
          <p:spPr bwMode="auto">
            <a:xfrm flipH="1">
              <a:off x="855663" y="222939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6" name="Freeform 67"/>
            <p:cNvSpPr>
              <a:spLocks/>
            </p:cNvSpPr>
            <p:nvPr/>
          </p:nvSpPr>
          <p:spPr bwMode="auto">
            <a:xfrm flipH="1">
              <a:off x="862013" y="222145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7" name="Freeform 68"/>
            <p:cNvSpPr>
              <a:spLocks/>
            </p:cNvSpPr>
            <p:nvPr/>
          </p:nvSpPr>
          <p:spPr bwMode="auto">
            <a:xfrm flipH="1">
              <a:off x="765175" y="223098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8" name="Freeform 69"/>
            <p:cNvSpPr>
              <a:spLocks/>
            </p:cNvSpPr>
            <p:nvPr/>
          </p:nvSpPr>
          <p:spPr bwMode="auto">
            <a:xfrm flipH="1">
              <a:off x="731838" y="228495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9" name="Freeform 70"/>
            <p:cNvSpPr>
              <a:spLocks/>
            </p:cNvSpPr>
            <p:nvPr/>
          </p:nvSpPr>
          <p:spPr bwMode="auto">
            <a:xfrm flipH="1">
              <a:off x="673100" y="226273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70" name="Freeform 71"/>
            <p:cNvSpPr>
              <a:spLocks/>
            </p:cNvSpPr>
            <p:nvPr/>
          </p:nvSpPr>
          <p:spPr bwMode="auto">
            <a:xfrm flipH="1">
              <a:off x="681038" y="227067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1" name="Freeform 72"/>
            <p:cNvSpPr>
              <a:spLocks/>
            </p:cNvSpPr>
            <p:nvPr/>
          </p:nvSpPr>
          <p:spPr bwMode="auto">
            <a:xfrm flipH="1">
              <a:off x="506413" y="1857920"/>
              <a:ext cx="174625" cy="223838"/>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72" name="Freeform 73"/>
            <p:cNvSpPr>
              <a:spLocks/>
            </p:cNvSpPr>
            <p:nvPr/>
          </p:nvSpPr>
          <p:spPr bwMode="auto">
            <a:xfrm flipH="1">
              <a:off x="661988" y="199285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3" name="Freeform 74"/>
            <p:cNvSpPr>
              <a:spLocks/>
            </p:cNvSpPr>
            <p:nvPr/>
          </p:nvSpPr>
          <p:spPr bwMode="auto">
            <a:xfrm flipH="1">
              <a:off x="658813" y="198492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4" name="Freeform 75"/>
            <p:cNvSpPr>
              <a:spLocks/>
            </p:cNvSpPr>
            <p:nvPr/>
          </p:nvSpPr>
          <p:spPr bwMode="auto">
            <a:xfrm flipH="1">
              <a:off x="650875" y="1956345"/>
              <a:ext cx="3175" cy="17463"/>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5" name="Freeform 76"/>
            <p:cNvSpPr>
              <a:spLocks/>
            </p:cNvSpPr>
            <p:nvPr/>
          </p:nvSpPr>
          <p:spPr bwMode="auto">
            <a:xfrm flipH="1">
              <a:off x="633413" y="1940470"/>
              <a:ext cx="19050"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6" name="Freeform 77"/>
            <p:cNvSpPr>
              <a:spLocks/>
            </p:cNvSpPr>
            <p:nvPr/>
          </p:nvSpPr>
          <p:spPr bwMode="auto">
            <a:xfrm flipH="1">
              <a:off x="625475" y="191983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7" name="Freeform 78"/>
            <p:cNvSpPr>
              <a:spLocks/>
            </p:cNvSpPr>
            <p:nvPr/>
          </p:nvSpPr>
          <p:spPr bwMode="auto">
            <a:xfrm flipH="1">
              <a:off x="566738" y="193729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8" name="Freeform 79"/>
            <p:cNvSpPr>
              <a:spLocks/>
            </p:cNvSpPr>
            <p:nvPr/>
          </p:nvSpPr>
          <p:spPr bwMode="auto">
            <a:xfrm flipH="1">
              <a:off x="560388" y="192935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9" name="Freeform 80"/>
            <p:cNvSpPr>
              <a:spLocks/>
            </p:cNvSpPr>
            <p:nvPr/>
          </p:nvSpPr>
          <p:spPr bwMode="auto">
            <a:xfrm flipH="1">
              <a:off x="579438" y="199603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0" name="Freeform 81"/>
            <p:cNvSpPr>
              <a:spLocks/>
            </p:cNvSpPr>
            <p:nvPr/>
          </p:nvSpPr>
          <p:spPr bwMode="auto">
            <a:xfrm flipH="1">
              <a:off x="495300" y="182617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81" name="Freeform 82"/>
            <p:cNvSpPr>
              <a:spLocks/>
            </p:cNvSpPr>
            <p:nvPr/>
          </p:nvSpPr>
          <p:spPr bwMode="auto">
            <a:xfrm flipH="1">
              <a:off x="498475" y="1829345"/>
              <a:ext cx="149225" cy="176213"/>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2" name="Freeform 83"/>
            <p:cNvSpPr>
              <a:spLocks/>
            </p:cNvSpPr>
            <p:nvPr/>
          </p:nvSpPr>
          <p:spPr bwMode="auto">
            <a:xfrm flipH="1">
              <a:off x="798513" y="227860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83" name="Freeform 84"/>
            <p:cNvSpPr>
              <a:spLocks/>
            </p:cNvSpPr>
            <p:nvPr/>
          </p:nvSpPr>
          <p:spPr bwMode="auto">
            <a:xfrm flipH="1">
              <a:off x="903288" y="229924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4" name="Freeform 85"/>
            <p:cNvSpPr>
              <a:spLocks/>
            </p:cNvSpPr>
            <p:nvPr/>
          </p:nvSpPr>
          <p:spPr bwMode="auto">
            <a:xfrm flipH="1">
              <a:off x="882650" y="228495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5" name="Freeform 86"/>
            <p:cNvSpPr>
              <a:spLocks/>
            </p:cNvSpPr>
            <p:nvPr/>
          </p:nvSpPr>
          <p:spPr bwMode="auto">
            <a:xfrm flipH="1">
              <a:off x="901700" y="231988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6" name="Freeform 87"/>
            <p:cNvSpPr>
              <a:spLocks/>
            </p:cNvSpPr>
            <p:nvPr/>
          </p:nvSpPr>
          <p:spPr bwMode="auto">
            <a:xfrm flipH="1">
              <a:off x="952500" y="2316708"/>
              <a:ext cx="4763" cy="7937"/>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7" name="Freeform 88"/>
            <p:cNvSpPr>
              <a:spLocks/>
            </p:cNvSpPr>
            <p:nvPr/>
          </p:nvSpPr>
          <p:spPr bwMode="auto">
            <a:xfrm flipH="1">
              <a:off x="876300" y="2307183"/>
              <a:ext cx="7938" cy="952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8" name="Freeform 89"/>
            <p:cNvSpPr>
              <a:spLocks/>
            </p:cNvSpPr>
            <p:nvPr/>
          </p:nvSpPr>
          <p:spPr bwMode="auto">
            <a:xfrm flipH="1">
              <a:off x="842963" y="2307183"/>
              <a:ext cx="26987" cy="31750"/>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9" name="Freeform 90"/>
            <p:cNvSpPr>
              <a:spLocks/>
            </p:cNvSpPr>
            <p:nvPr/>
          </p:nvSpPr>
          <p:spPr bwMode="auto">
            <a:xfrm flipH="1">
              <a:off x="830263" y="2351633"/>
              <a:ext cx="6350" cy="22225"/>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0" name="Freeform 91"/>
            <p:cNvSpPr>
              <a:spLocks/>
            </p:cNvSpPr>
            <p:nvPr/>
          </p:nvSpPr>
          <p:spPr bwMode="auto">
            <a:xfrm flipH="1">
              <a:off x="892175" y="232782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1" name="Freeform 92"/>
            <p:cNvSpPr>
              <a:spLocks/>
            </p:cNvSpPr>
            <p:nvPr/>
          </p:nvSpPr>
          <p:spPr bwMode="auto">
            <a:xfrm flipH="1">
              <a:off x="652463" y="201984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2" name="Freeform 93"/>
            <p:cNvSpPr>
              <a:spLocks/>
            </p:cNvSpPr>
            <p:nvPr/>
          </p:nvSpPr>
          <p:spPr bwMode="auto">
            <a:xfrm flipH="1">
              <a:off x="658813" y="2035720"/>
              <a:ext cx="1587" cy="6350"/>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3" name="Freeform 94"/>
            <p:cNvSpPr>
              <a:spLocks/>
            </p:cNvSpPr>
            <p:nvPr/>
          </p:nvSpPr>
          <p:spPr bwMode="auto">
            <a:xfrm flipH="1">
              <a:off x="611188" y="2088108"/>
              <a:ext cx="96837" cy="296862"/>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94" name="Freeform 95"/>
            <p:cNvSpPr>
              <a:spLocks/>
            </p:cNvSpPr>
            <p:nvPr/>
          </p:nvSpPr>
          <p:spPr bwMode="auto">
            <a:xfrm flipH="1">
              <a:off x="449263" y="202937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95" name="Freeform 96"/>
            <p:cNvSpPr>
              <a:spLocks/>
            </p:cNvSpPr>
            <p:nvPr/>
          </p:nvSpPr>
          <p:spPr bwMode="auto">
            <a:xfrm flipH="1">
              <a:off x="455613" y="205953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6" name="Freeform 97"/>
            <p:cNvSpPr>
              <a:spLocks/>
            </p:cNvSpPr>
            <p:nvPr/>
          </p:nvSpPr>
          <p:spPr bwMode="auto">
            <a:xfrm flipH="1">
              <a:off x="473075" y="228813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7" name="Freeform 98"/>
            <p:cNvSpPr>
              <a:spLocks/>
            </p:cNvSpPr>
            <p:nvPr/>
          </p:nvSpPr>
          <p:spPr bwMode="auto">
            <a:xfrm flipH="1">
              <a:off x="544513" y="2116683"/>
              <a:ext cx="273050" cy="320675"/>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8" name="Freeform 99"/>
            <p:cNvSpPr>
              <a:spLocks/>
            </p:cNvSpPr>
            <p:nvPr/>
          </p:nvSpPr>
          <p:spPr bwMode="auto">
            <a:xfrm flipH="1">
              <a:off x="561975" y="223574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9" name="Freeform 100"/>
            <p:cNvSpPr>
              <a:spLocks/>
            </p:cNvSpPr>
            <p:nvPr/>
          </p:nvSpPr>
          <p:spPr bwMode="auto">
            <a:xfrm flipH="1">
              <a:off x="565150" y="217542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0" name="Freeform 101"/>
            <p:cNvSpPr>
              <a:spLocks/>
            </p:cNvSpPr>
            <p:nvPr/>
          </p:nvSpPr>
          <p:spPr bwMode="auto">
            <a:xfrm flipH="1">
              <a:off x="571500" y="2081758"/>
              <a:ext cx="68263"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1" name="Freeform 102"/>
            <p:cNvSpPr>
              <a:spLocks/>
            </p:cNvSpPr>
            <p:nvPr/>
          </p:nvSpPr>
          <p:spPr bwMode="auto">
            <a:xfrm flipH="1">
              <a:off x="652463" y="218335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2" name="Freeform 103"/>
            <p:cNvSpPr>
              <a:spLocks/>
            </p:cNvSpPr>
            <p:nvPr/>
          </p:nvSpPr>
          <p:spPr bwMode="auto">
            <a:xfrm flipH="1">
              <a:off x="566738" y="2337345"/>
              <a:ext cx="66675"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3" name="Freeform 104"/>
            <p:cNvSpPr>
              <a:spLocks/>
            </p:cNvSpPr>
            <p:nvPr/>
          </p:nvSpPr>
          <p:spPr bwMode="auto">
            <a:xfrm flipH="1">
              <a:off x="647700" y="234845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4" name="Freeform 105"/>
            <p:cNvSpPr>
              <a:spLocks/>
            </p:cNvSpPr>
            <p:nvPr/>
          </p:nvSpPr>
          <p:spPr bwMode="auto">
            <a:xfrm flipH="1">
              <a:off x="525463" y="2034133"/>
              <a:ext cx="98425" cy="74612"/>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5" name="Freeform 106"/>
            <p:cNvSpPr>
              <a:spLocks/>
            </p:cNvSpPr>
            <p:nvPr/>
          </p:nvSpPr>
          <p:spPr bwMode="auto">
            <a:xfrm flipH="1">
              <a:off x="414338" y="237068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06" name="Freeform 107"/>
            <p:cNvSpPr>
              <a:spLocks/>
            </p:cNvSpPr>
            <p:nvPr/>
          </p:nvSpPr>
          <p:spPr bwMode="auto">
            <a:xfrm flipH="1">
              <a:off x="419100" y="2388145"/>
              <a:ext cx="173038"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7" name="Text Box 108"/>
            <p:cNvSpPr txBox="1">
              <a:spLocks noChangeArrowheads="1"/>
            </p:cNvSpPr>
            <p:nvPr/>
          </p:nvSpPr>
          <p:spPr bwMode="auto">
            <a:xfrm>
              <a:off x="593542" y="1270256"/>
              <a:ext cx="858801"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dirty="0" smtClean="0">
                  <a:latin typeface="+mn-lt"/>
                  <a:ea typeface="+mn-ea"/>
                </a:rPr>
                <a:t>用户</a:t>
              </a:r>
            </a:p>
          </p:txBody>
        </p:sp>
        <p:sp>
          <p:nvSpPr>
            <p:cNvPr id="508" name="Freeform 110"/>
            <p:cNvSpPr>
              <a:spLocks/>
            </p:cNvSpPr>
            <p:nvPr/>
          </p:nvSpPr>
          <p:spPr bwMode="auto">
            <a:xfrm flipH="1">
              <a:off x="1049338" y="3253333"/>
              <a:ext cx="276225" cy="204787"/>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09" name="Freeform 111"/>
            <p:cNvSpPr>
              <a:spLocks/>
            </p:cNvSpPr>
            <p:nvPr/>
          </p:nvSpPr>
          <p:spPr bwMode="auto">
            <a:xfrm flipH="1">
              <a:off x="1325563" y="3302545"/>
              <a:ext cx="206375"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0" name="Freeform 112"/>
            <p:cNvSpPr>
              <a:spLocks/>
            </p:cNvSpPr>
            <p:nvPr/>
          </p:nvSpPr>
          <p:spPr bwMode="auto">
            <a:xfrm flipH="1">
              <a:off x="1049338" y="325333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1" name="Freeform 113"/>
            <p:cNvSpPr>
              <a:spLocks/>
            </p:cNvSpPr>
            <p:nvPr/>
          </p:nvSpPr>
          <p:spPr bwMode="auto">
            <a:xfrm flipH="1">
              <a:off x="1198563" y="3235870"/>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2" name="Freeform 114"/>
            <p:cNvSpPr>
              <a:spLocks/>
            </p:cNvSpPr>
            <p:nvPr/>
          </p:nvSpPr>
          <p:spPr bwMode="auto">
            <a:xfrm flipH="1">
              <a:off x="1103313" y="2988220"/>
              <a:ext cx="225425"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3" name="Freeform 115"/>
            <p:cNvSpPr>
              <a:spLocks/>
            </p:cNvSpPr>
            <p:nvPr/>
          </p:nvSpPr>
          <p:spPr bwMode="auto">
            <a:xfrm flipH="1">
              <a:off x="1298575" y="2996158"/>
              <a:ext cx="196850"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4" name="Freeform 116"/>
            <p:cNvSpPr>
              <a:spLocks/>
            </p:cNvSpPr>
            <p:nvPr/>
          </p:nvSpPr>
          <p:spPr bwMode="auto">
            <a:xfrm flipH="1">
              <a:off x="1128713" y="301679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5" name="Freeform 117"/>
            <p:cNvSpPr>
              <a:spLocks/>
            </p:cNvSpPr>
            <p:nvPr/>
          </p:nvSpPr>
          <p:spPr bwMode="auto">
            <a:xfrm flipH="1">
              <a:off x="1068388" y="3275558"/>
              <a:ext cx="158750" cy="131762"/>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6" name="Line 118"/>
            <p:cNvSpPr>
              <a:spLocks noChangeShapeType="1"/>
            </p:cNvSpPr>
            <p:nvPr/>
          </p:nvSpPr>
          <p:spPr bwMode="auto">
            <a:xfrm flipH="1" flipV="1">
              <a:off x="1081088" y="330889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7" name="Line 119"/>
            <p:cNvSpPr>
              <a:spLocks noChangeShapeType="1"/>
            </p:cNvSpPr>
            <p:nvPr/>
          </p:nvSpPr>
          <p:spPr bwMode="auto">
            <a:xfrm>
              <a:off x="1146175" y="332318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8" name="Line 120"/>
            <p:cNvSpPr>
              <a:spLocks noChangeShapeType="1"/>
            </p:cNvSpPr>
            <p:nvPr/>
          </p:nvSpPr>
          <p:spPr bwMode="auto">
            <a:xfrm flipH="1">
              <a:off x="1133475" y="329302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9" name="Line 121"/>
            <p:cNvSpPr>
              <a:spLocks noChangeShapeType="1"/>
            </p:cNvSpPr>
            <p:nvPr/>
          </p:nvSpPr>
          <p:spPr bwMode="auto">
            <a:xfrm flipH="1">
              <a:off x="1208088" y="331048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0" name="Line 122"/>
            <p:cNvSpPr>
              <a:spLocks noChangeShapeType="1"/>
            </p:cNvSpPr>
            <p:nvPr/>
          </p:nvSpPr>
          <p:spPr bwMode="auto">
            <a:xfrm>
              <a:off x="1066800" y="330889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1" name="Line 123"/>
            <p:cNvSpPr>
              <a:spLocks noChangeShapeType="1"/>
            </p:cNvSpPr>
            <p:nvPr/>
          </p:nvSpPr>
          <p:spPr bwMode="auto">
            <a:xfrm flipH="1" flipV="1">
              <a:off x="1066800" y="329619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2" name="Freeform 124"/>
            <p:cNvSpPr>
              <a:spLocks/>
            </p:cNvSpPr>
            <p:nvPr/>
          </p:nvSpPr>
          <p:spPr bwMode="auto">
            <a:xfrm flipH="1">
              <a:off x="1241425" y="340255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3" name="Freeform 125"/>
            <p:cNvSpPr>
              <a:spLocks/>
            </p:cNvSpPr>
            <p:nvPr/>
          </p:nvSpPr>
          <p:spPr bwMode="auto">
            <a:xfrm flipH="1">
              <a:off x="1198563" y="340890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4" name="Freeform 126"/>
            <p:cNvSpPr>
              <a:spLocks/>
            </p:cNvSpPr>
            <p:nvPr/>
          </p:nvSpPr>
          <p:spPr bwMode="auto">
            <a:xfrm flipH="1">
              <a:off x="909638" y="3277145"/>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5" name="Freeform 127"/>
            <p:cNvSpPr>
              <a:spLocks/>
            </p:cNvSpPr>
            <p:nvPr/>
          </p:nvSpPr>
          <p:spPr bwMode="auto">
            <a:xfrm flipH="1">
              <a:off x="1100138" y="3362870"/>
              <a:ext cx="185737"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6" name="Freeform 128"/>
            <p:cNvSpPr>
              <a:spLocks/>
            </p:cNvSpPr>
            <p:nvPr/>
          </p:nvSpPr>
          <p:spPr bwMode="auto">
            <a:xfrm flipH="1">
              <a:off x="906463" y="3366045"/>
              <a:ext cx="196850" cy="141288"/>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7" name="Freeform 129"/>
            <p:cNvSpPr>
              <a:spLocks/>
            </p:cNvSpPr>
            <p:nvPr/>
          </p:nvSpPr>
          <p:spPr bwMode="auto">
            <a:xfrm flipH="1">
              <a:off x="1057275" y="3370808"/>
              <a:ext cx="149225"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28" name="Freeform 130"/>
            <p:cNvSpPr>
              <a:spLocks/>
            </p:cNvSpPr>
            <p:nvPr/>
          </p:nvSpPr>
          <p:spPr bwMode="auto">
            <a:xfrm flipH="1">
              <a:off x="923925" y="331048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29" name="Freeform 131"/>
            <p:cNvSpPr>
              <a:spLocks/>
            </p:cNvSpPr>
            <p:nvPr/>
          </p:nvSpPr>
          <p:spPr bwMode="auto">
            <a:xfrm flipH="1">
              <a:off x="1017588" y="328508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30" name="Line 132"/>
            <p:cNvSpPr>
              <a:spLocks noChangeShapeType="1"/>
            </p:cNvSpPr>
            <p:nvPr/>
          </p:nvSpPr>
          <p:spPr bwMode="auto">
            <a:xfrm flipH="1" flipV="1">
              <a:off x="1046163" y="328984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1" name="Line 133"/>
            <p:cNvSpPr>
              <a:spLocks noChangeShapeType="1"/>
            </p:cNvSpPr>
            <p:nvPr/>
          </p:nvSpPr>
          <p:spPr bwMode="auto">
            <a:xfrm flipH="1" flipV="1">
              <a:off x="1035050" y="3293020"/>
              <a:ext cx="200025"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2" name="Line 134"/>
            <p:cNvSpPr>
              <a:spLocks noChangeShapeType="1"/>
            </p:cNvSpPr>
            <p:nvPr/>
          </p:nvSpPr>
          <p:spPr bwMode="auto">
            <a:xfrm flipH="1" flipV="1">
              <a:off x="1023938" y="330254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3" name="Line 135"/>
            <p:cNvSpPr>
              <a:spLocks noChangeShapeType="1"/>
            </p:cNvSpPr>
            <p:nvPr/>
          </p:nvSpPr>
          <p:spPr bwMode="auto">
            <a:xfrm flipH="1" flipV="1">
              <a:off x="1000125" y="3316833"/>
              <a:ext cx="193675" cy="904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4" name="Line 136"/>
            <p:cNvSpPr>
              <a:spLocks noChangeShapeType="1"/>
            </p:cNvSpPr>
            <p:nvPr/>
          </p:nvSpPr>
          <p:spPr bwMode="auto">
            <a:xfrm flipH="1" flipV="1">
              <a:off x="984250" y="332477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5" name="Line 137"/>
            <p:cNvSpPr>
              <a:spLocks noChangeShapeType="1"/>
            </p:cNvSpPr>
            <p:nvPr/>
          </p:nvSpPr>
          <p:spPr bwMode="auto">
            <a:xfrm flipH="1" flipV="1">
              <a:off x="982663" y="333905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6" name="Line 138"/>
            <p:cNvSpPr>
              <a:spLocks noChangeShapeType="1"/>
            </p:cNvSpPr>
            <p:nvPr/>
          </p:nvSpPr>
          <p:spPr bwMode="auto">
            <a:xfrm flipH="1" flipV="1">
              <a:off x="971550" y="3346995"/>
              <a:ext cx="168275"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7" name="Line 139"/>
            <p:cNvSpPr>
              <a:spLocks noChangeShapeType="1"/>
            </p:cNvSpPr>
            <p:nvPr/>
          </p:nvSpPr>
          <p:spPr bwMode="auto">
            <a:xfrm flipH="1" flipV="1">
              <a:off x="955675" y="335969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8" name="Line 140"/>
            <p:cNvSpPr>
              <a:spLocks noChangeShapeType="1"/>
            </p:cNvSpPr>
            <p:nvPr/>
          </p:nvSpPr>
          <p:spPr bwMode="auto">
            <a:xfrm flipH="1">
              <a:off x="1087438" y="338827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9" name="Line 141"/>
            <p:cNvSpPr>
              <a:spLocks noChangeShapeType="1"/>
            </p:cNvSpPr>
            <p:nvPr/>
          </p:nvSpPr>
          <p:spPr bwMode="auto">
            <a:xfrm flipH="1">
              <a:off x="1068388" y="338033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0" name="Line 142"/>
            <p:cNvSpPr>
              <a:spLocks noChangeShapeType="1"/>
            </p:cNvSpPr>
            <p:nvPr/>
          </p:nvSpPr>
          <p:spPr bwMode="auto">
            <a:xfrm flipH="1">
              <a:off x="1027113" y="335969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1" name="Line 143"/>
            <p:cNvSpPr>
              <a:spLocks noChangeShapeType="1"/>
            </p:cNvSpPr>
            <p:nvPr/>
          </p:nvSpPr>
          <p:spPr bwMode="auto">
            <a:xfrm flipH="1">
              <a:off x="1006475" y="335017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2" name="Line 144"/>
            <p:cNvSpPr>
              <a:spLocks noChangeShapeType="1"/>
            </p:cNvSpPr>
            <p:nvPr/>
          </p:nvSpPr>
          <p:spPr bwMode="auto">
            <a:xfrm flipH="1">
              <a:off x="984250" y="3339058"/>
              <a:ext cx="93663"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3" name="Line 145"/>
            <p:cNvSpPr>
              <a:spLocks noChangeShapeType="1"/>
            </p:cNvSpPr>
            <p:nvPr/>
          </p:nvSpPr>
          <p:spPr bwMode="auto">
            <a:xfrm flipH="1">
              <a:off x="966788" y="3331120"/>
              <a:ext cx="90487"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4" name="Line 146"/>
            <p:cNvSpPr>
              <a:spLocks noChangeShapeType="1"/>
            </p:cNvSpPr>
            <p:nvPr/>
          </p:nvSpPr>
          <p:spPr bwMode="auto">
            <a:xfrm flipH="1">
              <a:off x="947738" y="332159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5" name="Line 147"/>
            <p:cNvSpPr>
              <a:spLocks noChangeShapeType="1"/>
            </p:cNvSpPr>
            <p:nvPr/>
          </p:nvSpPr>
          <p:spPr bwMode="auto">
            <a:xfrm flipH="1">
              <a:off x="1181100" y="3350170"/>
              <a:ext cx="47625"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6" name="Line 148"/>
            <p:cNvSpPr>
              <a:spLocks noChangeShapeType="1"/>
            </p:cNvSpPr>
            <p:nvPr/>
          </p:nvSpPr>
          <p:spPr bwMode="auto">
            <a:xfrm flipH="1">
              <a:off x="1152525" y="3339058"/>
              <a:ext cx="46038"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7" name="Line 149"/>
            <p:cNvSpPr>
              <a:spLocks noChangeShapeType="1"/>
            </p:cNvSpPr>
            <p:nvPr/>
          </p:nvSpPr>
          <p:spPr bwMode="auto">
            <a:xfrm flipH="1">
              <a:off x="1123950" y="332794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8" name="Line 150"/>
            <p:cNvSpPr>
              <a:spLocks noChangeShapeType="1"/>
            </p:cNvSpPr>
            <p:nvPr/>
          </p:nvSpPr>
          <p:spPr bwMode="auto">
            <a:xfrm flipH="1">
              <a:off x="1095375" y="331842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9" name="Line 151"/>
            <p:cNvSpPr>
              <a:spLocks noChangeShapeType="1"/>
            </p:cNvSpPr>
            <p:nvPr/>
          </p:nvSpPr>
          <p:spPr bwMode="auto">
            <a:xfrm flipH="1">
              <a:off x="1069975" y="3305720"/>
              <a:ext cx="42863" cy="269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50" name="Line 152"/>
            <p:cNvSpPr>
              <a:spLocks noChangeShapeType="1"/>
            </p:cNvSpPr>
            <p:nvPr/>
          </p:nvSpPr>
          <p:spPr bwMode="auto">
            <a:xfrm flipH="1">
              <a:off x="1041400" y="3293020"/>
              <a:ext cx="3968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51" name="Freeform 153"/>
            <p:cNvSpPr>
              <a:spLocks/>
            </p:cNvSpPr>
            <p:nvPr/>
          </p:nvSpPr>
          <p:spPr bwMode="auto">
            <a:xfrm flipH="1">
              <a:off x="663575" y="3578770"/>
              <a:ext cx="485775"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52" name="Freeform 154"/>
            <p:cNvSpPr>
              <a:spLocks/>
            </p:cNvSpPr>
            <p:nvPr/>
          </p:nvSpPr>
          <p:spPr bwMode="auto">
            <a:xfrm flipH="1">
              <a:off x="666750" y="360417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3" name="Freeform 155"/>
            <p:cNvSpPr>
              <a:spLocks/>
            </p:cNvSpPr>
            <p:nvPr/>
          </p:nvSpPr>
          <p:spPr bwMode="auto">
            <a:xfrm flipH="1">
              <a:off x="735013" y="368513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4" name="Freeform 156"/>
            <p:cNvSpPr>
              <a:spLocks/>
            </p:cNvSpPr>
            <p:nvPr/>
          </p:nvSpPr>
          <p:spPr bwMode="auto">
            <a:xfrm flipH="1">
              <a:off x="669925" y="366449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5" name="Freeform 157"/>
            <p:cNvSpPr>
              <a:spLocks/>
            </p:cNvSpPr>
            <p:nvPr/>
          </p:nvSpPr>
          <p:spPr bwMode="auto">
            <a:xfrm flipH="1">
              <a:off x="836613" y="365020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6" name="Freeform 158"/>
            <p:cNvSpPr>
              <a:spLocks/>
            </p:cNvSpPr>
            <p:nvPr/>
          </p:nvSpPr>
          <p:spPr bwMode="auto">
            <a:xfrm flipH="1">
              <a:off x="898525" y="374228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7" name="Freeform 159"/>
            <p:cNvSpPr>
              <a:spLocks/>
            </p:cNvSpPr>
            <p:nvPr/>
          </p:nvSpPr>
          <p:spPr bwMode="auto">
            <a:xfrm flipH="1">
              <a:off x="892175" y="329619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58" name="Freeform 160"/>
            <p:cNvSpPr>
              <a:spLocks/>
            </p:cNvSpPr>
            <p:nvPr/>
          </p:nvSpPr>
          <p:spPr bwMode="auto">
            <a:xfrm flipH="1">
              <a:off x="957263" y="334540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9" name="Freeform 161"/>
            <p:cNvSpPr>
              <a:spLocks/>
            </p:cNvSpPr>
            <p:nvPr/>
          </p:nvSpPr>
          <p:spPr bwMode="auto">
            <a:xfrm flipH="1">
              <a:off x="1009650" y="335493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0" name="Freeform 162"/>
            <p:cNvSpPr>
              <a:spLocks/>
            </p:cNvSpPr>
            <p:nvPr/>
          </p:nvSpPr>
          <p:spPr bwMode="auto">
            <a:xfrm flipH="1">
              <a:off x="1035050" y="3313658"/>
              <a:ext cx="25400"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1" name="Freeform 163"/>
            <p:cNvSpPr>
              <a:spLocks/>
            </p:cNvSpPr>
            <p:nvPr/>
          </p:nvSpPr>
          <p:spPr bwMode="auto">
            <a:xfrm flipH="1">
              <a:off x="984250" y="330889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2" name="Freeform 164"/>
            <p:cNvSpPr>
              <a:spLocks/>
            </p:cNvSpPr>
            <p:nvPr/>
          </p:nvSpPr>
          <p:spPr bwMode="auto">
            <a:xfrm flipH="1">
              <a:off x="1046163" y="332159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3" name="Freeform 165"/>
            <p:cNvSpPr>
              <a:spLocks/>
            </p:cNvSpPr>
            <p:nvPr/>
          </p:nvSpPr>
          <p:spPr bwMode="auto">
            <a:xfrm flipH="1">
              <a:off x="1052513" y="331365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4" name="Freeform 166"/>
            <p:cNvSpPr>
              <a:spLocks/>
            </p:cNvSpPr>
            <p:nvPr/>
          </p:nvSpPr>
          <p:spPr bwMode="auto">
            <a:xfrm flipH="1">
              <a:off x="955675" y="332318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5" name="Freeform 167"/>
            <p:cNvSpPr>
              <a:spLocks/>
            </p:cNvSpPr>
            <p:nvPr/>
          </p:nvSpPr>
          <p:spPr bwMode="auto">
            <a:xfrm flipH="1">
              <a:off x="922338" y="337715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6" name="Freeform 168"/>
            <p:cNvSpPr>
              <a:spLocks/>
            </p:cNvSpPr>
            <p:nvPr/>
          </p:nvSpPr>
          <p:spPr bwMode="auto">
            <a:xfrm flipH="1">
              <a:off x="863600" y="335493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67" name="Freeform 169"/>
            <p:cNvSpPr>
              <a:spLocks/>
            </p:cNvSpPr>
            <p:nvPr/>
          </p:nvSpPr>
          <p:spPr bwMode="auto">
            <a:xfrm flipH="1">
              <a:off x="871538" y="336287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8" name="Freeform 170"/>
            <p:cNvSpPr>
              <a:spLocks/>
            </p:cNvSpPr>
            <p:nvPr/>
          </p:nvSpPr>
          <p:spPr bwMode="auto">
            <a:xfrm flipH="1">
              <a:off x="696913" y="2948533"/>
              <a:ext cx="174625"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69" name="Freeform 171"/>
            <p:cNvSpPr>
              <a:spLocks/>
            </p:cNvSpPr>
            <p:nvPr/>
          </p:nvSpPr>
          <p:spPr bwMode="auto">
            <a:xfrm flipH="1">
              <a:off x="852488" y="308505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0" name="Freeform 172"/>
            <p:cNvSpPr>
              <a:spLocks/>
            </p:cNvSpPr>
            <p:nvPr/>
          </p:nvSpPr>
          <p:spPr bwMode="auto">
            <a:xfrm flipH="1">
              <a:off x="849313" y="307712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1" name="Freeform 173"/>
            <p:cNvSpPr>
              <a:spLocks/>
            </p:cNvSpPr>
            <p:nvPr/>
          </p:nvSpPr>
          <p:spPr bwMode="auto">
            <a:xfrm flipH="1">
              <a:off x="841375" y="3048545"/>
              <a:ext cx="4763" cy="15875"/>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2" name="Freeform 174"/>
            <p:cNvSpPr>
              <a:spLocks/>
            </p:cNvSpPr>
            <p:nvPr/>
          </p:nvSpPr>
          <p:spPr bwMode="auto">
            <a:xfrm flipH="1">
              <a:off x="825500" y="3032670"/>
              <a:ext cx="17463"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3" name="Freeform 175"/>
            <p:cNvSpPr>
              <a:spLocks/>
            </p:cNvSpPr>
            <p:nvPr/>
          </p:nvSpPr>
          <p:spPr bwMode="auto">
            <a:xfrm flipH="1">
              <a:off x="815975" y="301203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4" name="Freeform 176"/>
            <p:cNvSpPr>
              <a:spLocks/>
            </p:cNvSpPr>
            <p:nvPr/>
          </p:nvSpPr>
          <p:spPr bwMode="auto">
            <a:xfrm flipH="1">
              <a:off x="757238" y="302949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5" name="Freeform 177"/>
            <p:cNvSpPr>
              <a:spLocks/>
            </p:cNvSpPr>
            <p:nvPr/>
          </p:nvSpPr>
          <p:spPr bwMode="auto">
            <a:xfrm flipH="1">
              <a:off x="750888" y="302155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6" name="Freeform 178"/>
            <p:cNvSpPr>
              <a:spLocks/>
            </p:cNvSpPr>
            <p:nvPr/>
          </p:nvSpPr>
          <p:spPr bwMode="auto">
            <a:xfrm flipH="1">
              <a:off x="769938" y="308823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7" name="Freeform 179"/>
            <p:cNvSpPr>
              <a:spLocks/>
            </p:cNvSpPr>
            <p:nvPr/>
          </p:nvSpPr>
          <p:spPr bwMode="auto">
            <a:xfrm flipH="1">
              <a:off x="685800" y="291837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578" name="Freeform 180"/>
            <p:cNvSpPr>
              <a:spLocks/>
            </p:cNvSpPr>
            <p:nvPr/>
          </p:nvSpPr>
          <p:spPr bwMode="auto">
            <a:xfrm flipH="1">
              <a:off x="688975" y="2919958"/>
              <a:ext cx="149225"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9" name="Freeform 181"/>
            <p:cNvSpPr>
              <a:spLocks/>
            </p:cNvSpPr>
            <p:nvPr/>
          </p:nvSpPr>
          <p:spPr bwMode="auto">
            <a:xfrm flipH="1">
              <a:off x="989013" y="337080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80" name="Freeform 182"/>
            <p:cNvSpPr>
              <a:spLocks/>
            </p:cNvSpPr>
            <p:nvPr/>
          </p:nvSpPr>
          <p:spPr bwMode="auto">
            <a:xfrm flipH="1">
              <a:off x="1093788" y="339144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1" name="Freeform 183"/>
            <p:cNvSpPr>
              <a:spLocks/>
            </p:cNvSpPr>
            <p:nvPr/>
          </p:nvSpPr>
          <p:spPr bwMode="auto">
            <a:xfrm flipH="1">
              <a:off x="1073150" y="337715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2" name="Freeform 184"/>
            <p:cNvSpPr>
              <a:spLocks/>
            </p:cNvSpPr>
            <p:nvPr/>
          </p:nvSpPr>
          <p:spPr bwMode="auto">
            <a:xfrm flipH="1">
              <a:off x="1092200" y="341208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3" name="Freeform 185"/>
            <p:cNvSpPr>
              <a:spLocks/>
            </p:cNvSpPr>
            <p:nvPr/>
          </p:nvSpPr>
          <p:spPr bwMode="auto">
            <a:xfrm flipH="1">
              <a:off x="1143000" y="3407320"/>
              <a:ext cx="4763" cy="9525"/>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4" name="Freeform 186"/>
            <p:cNvSpPr>
              <a:spLocks/>
            </p:cNvSpPr>
            <p:nvPr/>
          </p:nvSpPr>
          <p:spPr bwMode="auto">
            <a:xfrm flipH="1">
              <a:off x="1066800" y="3397795"/>
              <a:ext cx="9525" cy="11113"/>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5" name="Freeform 187"/>
            <p:cNvSpPr>
              <a:spLocks/>
            </p:cNvSpPr>
            <p:nvPr/>
          </p:nvSpPr>
          <p:spPr bwMode="auto">
            <a:xfrm flipH="1">
              <a:off x="1035050" y="3397795"/>
              <a:ext cx="25400" cy="33338"/>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6" name="Freeform 188"/>
            <p:cNvSpPr>
              <a:spLocks/>
            </p:cNvSpPr>
            <p:nvPr/>
          </p:nvSpPr>
          <p:spPr bwMode="auto">
            <a:xfrm flipH="1">
              <a:off x="1020763" y="3443833"/>
              <a:ext cx="6350" cy="20637"/>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7" name="Freeform 189"/>
            <p:cNvSpPr>
              <a:spLocks/>
            </p:cNvSpPr>
            <p:nvPr/>
          </p:nvSpPr>
          <p:spPr bwMode="auto">
            <a:xfrm flipH="1">
              <a:off x="1082675" y="342002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8" name="Freeform 190"/>
            <p:cNvSpPr>
              <a:spLocks/>
            </p:cNvSpPr>
            <p:nvPr/>
          </p:nvSpPr>
          <p:spPr bwMode="auto">
            <a:xfrm flipH="1">
              <a:off x="842963" y="311204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9" name="Freeform 191"/>
            <p:cNvSpPr>
              <a:spLocks/>
            </p:cNvSpPr>
            <p:nvPr/>
          </p:nvSpPr>
          <p:spPr bwMode="auto">
            <a:xfrm flipH="1">
              <a:off x="849313" y="3126333"/>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0" name="Freeform 192"/>
            <p:cNvSpPr>
              <a:spLocks/>
            </p:cNvSpPr>
            <p:nvPr/>
          </p:nvSpPr>
          <p:spPr bwMode="auto">
            <a:xfrm flipH="1">
              <a:off x="801688" y="3178720"/>
              <a:ext cx="96837" cy="298450"/>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91" name="Freeform 193"/>
            <p:cNvSpPr>
              <a:spLocks/>
            </p:cNvSpPr>
            <p:nvPr/>
          </p:nvSpPr>
          <p:spPr bwMode="auto">
            <a:xfrm flipH="1">
              <a:off x="639763" y="312157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92" name="Freeform 194"/>
            <p:cNvSpPr>
              <a:spLocks/>
            </p:cNvSpPr>
            <p:nvPr/>
          </p:nvSpPr>
          <p:spPr bwMode="auto">
            <a:xfrm flipH="1">
              <a:off x="646113" y="315173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3" name="Freeform 195"/>
            <p:cNvSpPr>
              <a:spLocks/>
            </p:cNvSpPr>
            <p:nvPr/>
          </p:nvSpPr>
          <p:spPr bwMode="auto">
            <a:xfrm flipH="1">
              <a:off x="663575" y="338033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4" name="Freeform 196"/>
            <p:cNvSpPr>
              <a:spLocks/>
            </p:cNvSpPr>
            <p:nvPr/>
          </p:nvSpPr>
          <p:spPr bwMode="auto">
            <a:xfrm flipH="1">
              <a:off x="735013" y="3207295"/>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5" name="Freeform 197"/>
            <p:cNvSpPr>
              <a:spLocks/>
            </p:cNvSpPr>
            <p:nvPr/>
          </p:nvSpPr>
          <p:spPr bwMode="auto">
            <a:xfrm flipH="1">
              <a:off x="752475" y="332794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6" name="Freeform 198"/>
            <p:cNvSpPr>
              <a:spLocks/>
            </p:cNvSpPr>
            <p:nvPr/>
          </p:nvSpPr>
          <p:spPr bwMode="auto">
            <a:xfrm flipH="1">
              <a:off x="755650" y="326762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7" name="Freeform 199"/>
            <p:cNvSpPr>
              <a:spLocks/>
            </p:cNvSpPr>
            <p:nvPr/>
          </p:nvSpPr>
          <p:spPr bwMode="auto">
            <a:xfrm flipH="1">
              <a:off x="763588" y="3173958"/>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8" name="Freeform 200"/>
            <p:cNvSpPr>
              <a:spLocks/>
            </p:cNvSpPr>
            <p:nvPr/>
          </p:nvSpPr>
          <p:spPr bwMode="auto">
            <a:xfrm flipH="1">
              <a:off x="842963" y="327555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9" name="Freeform 201"/>
            <p:cNvSpPr>
              <a:spLocks/>
            </p:cNvSpPr>
            <p:nvPr/>
          </p:nvSpPr>
          <p:spPr bwMode="auto">
            <a:xfrm flipH="1">
              <a:off x="757238" y="3429545"/>
              <a:ext cx="68262"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0" name="Freeform 202"/>
            <p:cNvSpPr>
              <a:spLocks/>
            </p:cNvSpPr>
            <p:nvPr/>
          </p:nvSpPr>
          <p:spPr bwMode="auto">
            <a:xfrm flipH="1">
              <a:off x="838200" y="344065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1" name="Freeform 203"/>
            <p:cNvSpPr>
              <a:spLocks/>
            </p:cNvSpPr>
            <p:nvPr/>
          </p:nvSpPr>
          <p:spPr bwMode="auto">
            <a:xfrm flipH="1">
              <a:off x="715963" y="3124745"/>
              <a:ext cx="98425" cy="76200"/>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2" name="Freeform 204"/>
            <p:cNvSpPr>
              <a:spLocks/>
            </p:cNvSpPr>
            <p:nvPr/>
          </p:nvSpPr>
          <p:spPr bwMode="auto">
            <a:xfrm flipH="1">
              <a:off x="604838" y="346288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3" name="Freeform 205"/>
            <p:cNvSpPr>
              <a:spLocks/>
            </p:cNvSpPr>
            <p:nvPr/>
          </p:nvSpPr>
          <p:spPr bwMode="auto">
            <a:xfrm flipH="1">
              <a:off x="609600" y="3480345"/>
              <a:ext cx="174625"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4" name="Freeform 207"/>
            <p:cNvSpPr>
              <a:spLocks/>
            </p:cNvSpPr>
            <p:nvPr/>
          </p:nvSpPr>
          <p:spPr bwMode="auto">
            <a:xfrm flipH="1">
              <a:off x="1365250" y="4347120"/>
              <a:ext cx="277813" cy="204788"/>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5" name="Freeform 208"/>
            <p:cNvSpPr>
              <a:spLocks/>
            </p:cNvSpPr>
            <p:nvPr/>
          </p:nvSpPr>
          <p:spPr bwMode="auto">
            <a:xfrm flipH="1">
              <a:off x="1643063" y="4396333"/>
              <a:ext cx="204787"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6" name="Freeform 209"/>
            <p:cNvSpPr>
              <a:spLocks/>
            </p:cNvSpPr>
            <p:nvPr/>
          </p:nvSpPr>
          <p:spPr bwMode="auto">
            <a:xfrm flipH="1">
              <a:off x="1365250" y="4347120"/>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7" name="Freeform 210"/>
            <p:cNvSpPr>
              <a:spLocks/>
            </p:cNvSpPr>
            <p:nvPr/>
          </p:nvSpPr>
          <p:spPr bwMode="auto">
            <a:xfrm flipH="1">
              <a:off x="1512888" y="4331245"/>
              <a:ext cx="177800"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8" name="Freeform 211"/>
            <p:cNvSpPr>
              <a:spLocks/>
            </p:cNvSpPr>
            <p:nvPr/>
          </p:nvSpPr>
          <p:spPr bwMode="auto">
            <a:xfrm flipH="1">
              <a:off x="1419225" y="4083595"/>
              <a:ext cx="225425" cy="282575"/>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9" name="Freeform 212"/>
            <p:cNvSpPr>
              <a:spLocks/>
            </p:cNvSpPr>
            <p:nvPr/>
          </p:nvSpPr>
          <p:spPr bwMode="auto">
            <a:xfrm flipH="1">
              <a:off x="1612900" y="4091533"/>
              <a:ext cx="198438"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0" name="Freeform 213"/>
            <p:cNvSpPr>
              <a:spLocks/>
            </p:cNvSpPr>
            <p:nvPr/>
          </p:nvSpPr>
          <p:spPr bwMode="auto">
            <a:xfrm flipH="1">
              <a:off x="1444625" y="4112170"/>
              <a:ext cx="161925"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1" name="Freeform 214"/>
            <p:cNvSpPr>
              <a:spLocks/>
            </p:cNvSpPr>
            <p:nvPr/>
          </p:nvSpPr>
          <p:spPr bwMode="auto">
            <a:xfrm flipH="1">
              <a:off x="1384300" y="4369345"/>
              <a:ext cx="157163" cy="131763"/>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2" name="Line 215"/>
            <p:cNvSpPr>
              <a:spLocks noChangeShapeType="1"/>
            </p:cNvSpPr>
            <p:nvPr/>
          </p:nvSpPr>
          <p:spPr bwMode="auto">
            <a:xfrm flipH="1" flipV="1">
              <a:off x="1395413" y="4402683"/>
              <a:ext cx="42862"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3" name="Line 216"/>
            <p:cNvSpPr>
              <a:spLocks noChangeShapeType="1"/>
            </p:cNvSpPr>
            <p:nvPr/>
          </p:nvSpPr>
          <p:spPr bwMode="auto">
            <a:xfrm>
              <a:off x="1460500" y="4416970"/>
              <a:ext cx="52388" cy="17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4" name="Line 217"/>
            <p:cNvSpPr>
              <a:spLocks noChangeShapeType="1"/>
            </p:cNvSpPr>
            <p:nvPr/>
          </p:nvSpPr>
          <p:spPr bwMode="auto">
            <a:xfrm flipH="1">
              <a:off x="1447800" y="4385220"/>
              <a:ext cx="0" cy="8731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5" name="Line 218"/>
            <p:cNvSpPr>
              <a:spLocks noChangeShapeType="1"/>
            </p:cNvSpPr>
            <p:nvPr/>
          </p:nvSpPr>
          <p:spPr bwMode="auto">
            <a:xfrm flipH="1">
              <a:off x="1524000" y="4405858"/>
              <a:ext cx="1588" cy="920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6" name="Line 219"/>
            <p:cNvSpPr>
              <a:spLocks noChangeShapeType="1"/>
            </p:cNvSpPr>
            <p:nvPr/>
          </p:nvSpPr>
          <p:spPr bwMode="auto">
            <a:xfrm>
              <a:off x="1381125" y="4402683"/>
              <a:ext cx="144463" cy="4286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7" name="Line 220"/>
            <p:cNvSpPr>
              <a:spLocks noChangeShapeType="1"/>
            </p:cNvSpPr>
            <p:nvPr/>
          </p:nvSpPr>
          <p:spPr bwMode="auto">
            <a:xfrm flipH="1" flipV="1">
              <a:off x="1381125" y="4391570"/>
              <a:ext cx="144463" cy="3810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8" name="Freeform 221"/>
            <p:cNvSpPr>
              <a:spLocks/>
            </p:cNvSpPr>
            <p:nvPr/>
          </p:nvSpPr>
          <p:spPr bwMode="auto">
            <a:xfrm flipH="1">
              <a:off x="1558925" y="4497933"/>
              <a:ext cx="14288" cy="52387"/>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9" name="Freeform 222"/>
            <p:cNvSpPr>
              <a:spLocks/>
            </p:cNvSpPr>
            <p:nvPr/>
          </p:nvSpPr>
          <p:spPr bwMode="auto">
            <a:xfrm flipH="1">
              <a:off x="1512888" y="4504283"/>
              <a:ext cx="50800" cy="46037"/>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0" name="Freeform 223"/>
            <p:cNvSpPr>
              <a:spLocks/>
            </p:cNvSpPr>
            <p:nvPr/>
          </p:nvSpPr>
          <p:spPr bwMode="auto">
            <a:xfrm flipH="1">
              <a:off x="1223963" y="4370933"/>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1" name="Freeform 224"/>
            <p:cNvSpPr>
              <a:spLocks/>
            </p:cNvSpPr>
            <p:nvPr/>
          </p:nvSpPr>
          <p:spPr bwMode="auto">
            <a:xfrm flipH="1">
              <a:off x="1414463" y="4456658"/>
              <a:ext cx="185737" cy="144462"/>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2" name="Freeform 225"/>
            <p:cNvSpPr>
              <a:spLocks/>
            </p:cNvSpPr>
            <p:nvPr/>
          </p:nvSpPr>
          <p:spPr bwMode="auto">
            <a:xfrm flipH="1">
              <a:off x="1220788" y="4459833"/>
              <a:ext cx="198437" cy="141287"/>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3" name="Freeform 226"/>
            <p:cNvSpPr>
              <a:spLocks/>
            </p:cNvSpPr>
            <p:nvPr/>
          </p:nvSpPr>
          <p:spPr bwMode="auto">
            <a:xfrm flipH="1">
              <a:off x="1373188" y="4466183"/>
              <a:ext cx="147637" cy="90487"/>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4" name="Freeform 227"/>
            <p:cNvSpPr>
              <a:spLocks/>
            </p:cNvSpPr>
            <p:nvPr/>
          </p:nvSpPr>
          <p:spPr bwMode="auto">
            <a:xfrm flipH="1">
              <a:off x="1239838" y="4405858"/>
              <a:ext cx="220662"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5" name="Freeform 228"/>
            <p:cNvSpPr>
              <a:spLocks/>
            </p:cNvSpPr>
            <p:nvPr/>
          </p:nvSpPr>
          <p:spPr bwMode="auto">
            <a:xfrm flipH="1">
              <a:off x="1333500" y="4378870"/>
              <a:ext cx="239713"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6" name="Line 229"/>
            <p:cNvSpPr>
              <a:spLocks noChangeShapeType="1"/>
            </p:cNvSpPr>
            <p:nvPr/>
          </p:nvSpPr>
          <p:spPr bwMode="auto">
            <a:xfrm flipH="1" flipV="1">
              <a:off x="1360488" y="4383633"/>
              <a:ext cx="206375" cy="841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7" name="Line 230"/>
            <p:cNvSpPr>
              <a:spLocks noChangeShapeType="1"/>
            </p:cNvSpPr>
            <p:nvPr/>
          </p:nvSpPr>
          <p:spPr bwMode="auto">
            <a:xfrm flipH="1" flipV="1">
              <a:off x="1349375" y="4388395"/>
              <a:ext cx="201613"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8" name="Line 231"/>
            <p:cNvSpPr>
              <a:spLocks noChangeShapeType="1"/>
            </p:cNvSpPr>
            <p:nvPr/>
          </p:nvSpPr>
          <p:spPr bwMode="auto">
            <a:xfrm flipH="1" flipV="1">
              <a:off x="1339850" y="4396333"/>
              <a:ext cx="198438"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9" name="Line 232"/>
            <p:cNvSpPr>
              <a:spLocks noChangeShapeType="1"/>
            </p:cNvSpPr>
            <p:nvPr/>
          </p:nvSpPr>
          <p:spPr bwMode="auto">
            <a:xfrm flipH="1" flipV="1">
              <a:off x="1314450" y="4410620"/>
              <a:ext cx="195263"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0" name="Line 233"/>
            <p:cNvSpPr>
              <a:spLocks noChangeShapeType="1"/>
            </p:cNvSpPr>
            <p:nvPr/>
          </p:nvSpPr>
          <p:spPr bwMode="auto">
            <a:xfrm flipH="1" flipV="1">
              <a:off x="1300163" y="4420145"/>
              <a:ext cx="192087" cy="936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1" name="Line 234"/>
            <p:cNvSpPr>
              <a:spLocks noChangeShapeType="1"/>
            </p:cNvSpPr>
            <p:nvPr/>
          </p:nvSpPr>
          <p:spPr bwMode="auto">
            <a:xfrm flipH="1" flipV="1">
              <a:off x="1296988" y="4434433"/>
              <a:ext cx="174625"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2" name="Line 235"/>
            <p:cNvSpPr>
              <a:spLocks noChangeShapeType="1"/>
            </p:cNvSpPr>
            <p:nvPr/>
          </p:nvSpPr>
          <p:spPr bwMode="auto">
            <a:xfrm flipH="1" flipV="1">
              <a:off x="1287463" y="4440783"/>
              <a:ext cx="16668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3" name="Line 236"/>
            <p:cNvSpPr>
              <a:spLocks noChangeShapeType="1"/>
            </p:cNvSpPr>
            <p:nvPr/>
          </p:nvSpPr>
          <p:spPr bwMode="auto">
            <a:xfrm flipH="1" flipV="1">
              <a:off x="1270000" y="4453483"/>
              <a:ext cx="161925" cy="873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4" name="Line 237"/>
            <p:cNvSpPr>
              <a:spLocks noChangeShapeType="1"/>
            </p:cNvSpPr>
            <p:nvPr/>
          </p:nvSpPr>
          <p:spPr bwMode="auto">
            <a:xfrm flipH="1">
              <a:off x="1401763" y="4483645"/>
              <a:ext cx="100012" cy="666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5" name="Line 238"/>
            <p:cNvSpPr>
              <a:spLocks noChangeShapeType="1"/>
            </p:cNvSpPr>
            <p:nvPr/>
          </p:nvSpPr>
          <p:spPr bwMode="auto">
            <a:xfrm flipH="1">
              <a:off x="1384300" y="4475708"/>
              <a:ext cx="96838" cy="619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6" name="Line 239"/>
            <p:cNvSpPr>
              <a:spLocks noChangeShapeType="1"/>
            </p:cNvSpPr>
            <p:nvPr/>
          </p:nvSpPr>
          <p:spPr bwMode="auto">
            <a:xfrm flipH="1">
              <a:off x="1341438" y="4453483"/>
              <a:ext cx="9842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7" name="Line 240"/>
            <p:cNvSpPr>
              <a:spLocks noChangeShapeType="1"/>
            </p:cNvSpPr>
            <p:nvPr/>
          </p:nvSpPr>
          <p:spPr bwMode="auto">
            <a:xfrm flipH="1">
              <a:off x="1320800" y="4443958"/>
              <a:ext cx="95250"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8" name="Line 241"/>
            <p:cNvSpPr>
              <a:spLocks noChangeShapeType="1"/>
            </p:cNvSpPr>
            <p:nvPr/>
          </p:nvSpPr>
          <p:spPr bwMode="auto">
            <a:xfrm flipH="1">
              <a:off x="1300163" y="4434433"/>
              <a:ext cx="93662"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9" name="Line 242"/>
            <p:cNvSpPr>
              <a:spLocks noChangeShapeType="1"/>
            </p:cNvSpPr>
            <p:nvPr/>
          </p:nvSpPr>
          <p:spPr bwMode="auto">
            <a:xfrm flipH="1">
              <a:off x="1281113" y="4424908"/>
              <a:ext cx="92075" cy="587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0" name="Line 243"/>
            <p:cNvSpPr>
              <a:spLocks noChangeShapeType="1"/>
            </p:cNvSpPr>
            <p:nvPr/>
          </p:nvSpPr>
          <p:spPr bwMode="auto">
            <a:xfrm flipH="1">
              <a:off x="1262063" y="4415383"/>
              <a:ext cx="92075" cy="539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1" name="Line 244"/>
            <p:cNvSpPr>
              <a:spLocks noChangeShapeType="1"/>
            </p:cNvSpPr>
            <p:nvPr/>
          </p:nvSpPr>
          <p:spPr bwMode="auto">
            <a:xfrm flipH="1">
              <a:off x="1495425" y="4443958"/>
              <a:ext cx="49213" cy="317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2" name="Line 245"/>
            <p:cNvSpPr>
              <a:spLocks noChangeShapeType="1"/>
            </p:cNvSpPr>
            <p:nvPr/>
          </p:nvSpPr>
          <p:spPr bwMode="auto">
            <a:xfrm flipH="1">
              <a:off x="1466850" y="4434433"/>
              <a:ext cx="4603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3" name="Line 246"/>
            <p:cNvSpPr>
              <a:spLocks noChangeShapeType="1"/>
            </p:cNvSpPr>
            <p:nvPr/>
          </p:nvSpPr>
          <p:spPr bwMode="auto">
            <a:xfrm flipH="1">
              <a:off x="1439863" y="4423320"/>
              <a:ext cx="46037"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4" name="Line 247"/>
            <p:cNvSpPr>
              <a:spLocks noChangeShapeType="1"/>
            </p:cNvSpPr>
            <p:nvPr/>
          </p:nvSpPr>
          <p:spPr bwMode="auto">
            <a:xfrm flipH="1">
              <a:off x="1412875" y="441220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5" name="Line 248"/>
            <p:cNvSpPr>
              <a:spLocks noChangeShapeType="1"/>
            </p:cNvSpPr>
            <p:nvPr/>
          </p:nvSpPr>
          <p:spPr bwMode="auto">
            <a:xfrm flipH="1">
              <a:off x="1385888" y="4399508"/>
              <a:ext cx="41275"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6" name="Line 249"/>
            <p:cNvSpPr>
              <a:spLocks noChangeShapeType="1"/>
            </p:cNvSpPr>
            <p:nvPr/>
          </p:nvSpPr>
          <p:spPr bwMode="auto">
            <a:xfrm flipH="1">
              <a:off x="1355725" y="4388395"/>
              <a:ext cx="3968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7" name="Freeform 250"/>
            <p:cNvSpPr>
              <a:spLocks/>
            </p:cNvSpPr>
            <p:nvPr/>
          </p:nvSpPr>
          <p:spPr bwMode="auto">
            <a:xfrm flipH="1">
              <a:off x="977900" y="4670970"/>
              <a:ext cx="487363"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48" name="Freeform 251"/>
            <p:cNvSpPr>
              <a:spLocks/>
            </p:cNvSpPr>
            <p:nvPr/>
          </p:nvSpPr>
          <p:spPr bwMode="auto">
            <a:xfrm flipH="1">
              <a:off x="982663" y="4697958"/>
              <a:ext cx="479425"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49" name="Freeform 252"/>
            <p:cNvSpPr>
              <a:spLocks/>
            </p:cNvSpPr>
            <p:nvPr/>
          </p:nvSpPr>
          <p:spPr bwMode="auto">
            <a:xfrm flipH="1">
              <a:off x="1049338" y="4778920"/>
              <a:ext cx="66675" cy="12700"/>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0" name="Freeform 253"/>
            <p:cNvSpPr>
              <a:spLocks/>
            </p:cNvSpPr>
            <p:nvPr/>
          </p:nvSpPr>
          <p:spPr bwMode="auto">
            <a:xfrm flipH="1">
              <a:off x="984250" y="4756695"/>
              <a:ext cx="39688" cy="17463"/>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1" name="Freeform 254"/>
            <p:cNvSpPr>
              <a:spLocks/>
            </p:cNvSpPr>
            <p:nvPr/>
          </p:nvSpPr>
          <p:spPr bwMode="auto">
            <a:xfrm flipH="1">
              <a:off x="1150938" y="4745583"/>
              <a:ext cx="63500" cy="3968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2" name="Freeform 255"/>
            <p:cNvSpPr>
              <a:spLocks/>
            </p:cNvSpPr>
            <p:nvPr/>
          </p:nvSpPr>
          <p:spPr bwMode="auto">
            <a:xfrm flipH="1">
              <a:off x="1214438" y="4836070"/>
              <a:ext cx="200025" cy="58738"/>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3" name="Freeform 256"/>
            <p:cNvSpPr>
              <a:spLocks/>
            </p:cNvSpPr>
            <p:nvPr/>
          </p:nvSpPr>
          <p:spPr bwMode="auto">
            <a:xfrm flipH="1">
              <a:off x="1208088" y="4391570"/>
              <a:ext cx="173037"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54" name="Freeform 257"/>
            <p:cNvSpPr>
              <a:spLocks/>
            </p:cNvSpPr>
            <p:nvPr/>
          </p:nvSpPr>
          <p:spPr bwMode="auto">
            <a:xfrm flipH="1">
              <a:off x="1273175" y="4439195"/>
              <a:ext cx="41275" cy="12700"/>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5" name="Freeform 258"/>
            <p:cNvSpPr>
              <a:spLocks/>
            </p:cNvSpPr>
            <p:nvPr/>
          </p:nvSpPr>
          <p:spPr bwMode="auto">
            <a:xfrm flipH="1">
              <a:off x="1325563" y="4448720"/>
              <a:ext cx="4762" cy="7938"/>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6" name="Freeform 259"/>
            <p:cNvSpPr>
              <a:spLocks/>
            </p:cNvSpPr>
            <p:nvPr/>
          </p:nvSpPr>
          <p:spPr bwMode="auto">
            <a:xfrm flipH="1">
              <a:off x="1349375" y="4407445"/>
              <a:ext cx="25400" cy="12700"/>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7" name="Freeform 260"/>
            <p:cNvSpPr>
              <a:spLocks/>
            </p:cNvSpPr>
            <p:nvPr/>
          </p:nvSpPr>
          <p:spPr bwMode="auto">
            <a:xfrm flipH="1">
              <a:off x="1300163" y="4402683"/>
              <a:ext cx="36512"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8" name="Freeform 261"/>
            <p:cNvSpPr>
              <a:spLocks/>
            </p:cNvSpPr>
            <p:nvPr/>
          </p:nvSpPr>
          <p:spPr bwMode="auto">
            <a:xfrm flipH="1">
              <a:off x="1360488" y="4415383"/>
              <a:ext cx="6350" cy="7937"/>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9" name="Freeform 262"/>
            <p:cNvSpPr>
              <a:spLocks/>
            </p:cNvSpPr>
            <p:nvPr/>
          </p:nvSpPr>
          <p:spPr bwMode="auto">
            <a:xfrm flipH="1">
              <a:off x="1366838" y="4407445"/>
              <a:ext cx="9525" cy="7938"/>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0" name="Freeform 263"/>
            <p:cNvSpPr>
              <a:spLocks/>
            </p:cNvSpPr>
            <p:nvPr/>
          </p:nvSpPr>
          <p:spPr bwMode="auto">
            <a:xfrm flipH="1">
              <a:off x="1270000" y="4416970"/>
              <a:ext cx="9525"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1" name="Freeform 264"/>
            <p:cNvSpPr>
              <a:spLocks/>
            </p:cNvSpPr>
            <p:nvPr/>
          </p:nvSpPr>
          <p:spPr bwMode="auto">
            <a:xfrm flipH="1">
              <a:off x="1236663" y="4469358"/>
              <a:ext cx="12700" cy="11112"/>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2" name="Freeform 265"/>
            <p:cNvSpPr>
              <a:spLocks/>
            </p:cNvSpPr>
            <p:nvPr/>
          </p:nvSpPr>
          <p:spPr bwMode="auto">
            <a:xfrm flipH="1">
              <a:off x="1177925" y="4448720"/>
              <a:ext cx="55563" cy="74613"/>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63" name="Freeform 266"/>
            <p:cNvSpPr>
              <a:spLocks/>
            </p:cNvSpPr>
            <p:nvPr/>
          </p:nvSpPr>
          <p:spPr bwMode="auto">
            <a:xfrm flipH="1">
              <a:off x="1187450" y="4456658"/>
              <a:ext cx="39688"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4" name="Freeform 267"/>
            <p:cNvSpPr>
              <a:spLocks/>
            </p:cNvSpPr>
            <p:nvPr/>
          </p:nvSpPr>
          <p:spPr bwMode="auto">
            <a:xfrm flipH="1">
              <a:off x="1011238" y="4043908"/>
              <a:ext cx="176212"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65" name="Freeform 268"/>
            <p:cNvSpPr>
              <a:spLocks/>
            </p:cNvSpPr>
            <p:nvPr/>
          </p:nvSpPr>
          <p:spPr bwMode="auto">
            <a:xfrm flipH="1">
              <a:off x="1168400" y="4180433"/>
              <a:ext cx="7938"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6" name="Freeform 269"/>
            <p:cNvSpPr>
              <a:spLocks/>
            </p:cNvSpPr>
            <p:nvPr/>
          </p:nvSpPr>
          <p:spPr bwMode="auto">
            <a:xfrm flipH="1">
              <a:off x="1163638" y="4172495"/>
              <a:ext cx="4762"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7" name="Freeform 270"/>
            <p:cNvSpPr>
              <a:spLocks/>
            </p:cNvSpPr>
            <p:nvPr/>
          </p:nvSpPr>
          <p:spPr bwMode="auto">
            <a:xfrm flipH="1">
              <a:off x="1155700" y="4143920"/>
              <a:ext cx="6350" cy="14288"/>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8" name="Freeform 271"/>
            <p:cNvSpPr>
              <a:spLocks/>
            </p:cNvSpPr>
            <p:nvPr/>
          </p:nvSpPr>
          <p:spPr bwMode="auto">
            <a:xfrm flipH="1">
              <a:off x="1139825" y="4124870"/>
              <a:ext cx="17463" cy="15875"/>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9" name="Freeform 272"/>
            <p:cNvSpPr>
              <a:spLocks/>
            </p:cNvSpPr>
            <p:nvPr/>
          </p:nvSpPr>
          <p:spPr bwMode="auto">
            <a:xfrm flipH="1">
              <a:off x="1130300" y="4107408"/>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0" name="Freeform 273"/>
            <p:cNvSpPr>
              <a:spLocks/>
            </p:cNvSpPr>
            <p:nvPr/>
          </p:nvSpPr>
          <p:spPr bwMode="auto">
            <a:xfrm flipH="1">
              <a:off x="1071563" y="4123283"/>
              <a:ext cx="19050" cy="44450"/>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1" name="Freeform 274"/>
            <p:cNvSpPr>
              <a:spLocks/>
            </p:cNvSpPr>
            <p:nvPr/>
          </p:nvSpPr>
          <p:spPr bwMode="auto">
            <a:xfrm flipH="1">
              <a:off x="1065213" y="4116933"/>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2" name="Freeform 275"/>
            <p:cNvSpPr>
              <a:spLocks/>
            </p:cNvSpPr>
            <p:nvPr/>
          </p:nvSpPr>
          <p:spPr bwMode="auto">
            <a:xfrm flipH="1">
              <a:off x="1084263" y="4183608"/>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3" name="Freeform 276"/>
            <p:cNvSpPr>
              <a:spLocks/>
            </p:cNvSpPr>
            <p:nvPr/>
          </p:nvSpPr>
          <p:spPr bwMode="auto">
            <a:xfrm flipH="1">
              <a:off x="1000125" y="4012158"/>
              <a:ext cx="157163" cy="18573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674" name="Freeform 277"/>
            <p:cNvSpPr>
              <a:spLocks/>
            </p:cNvSpPr>
            <p:nvPr/>
          </p:nvSpPr>
          <p:spPr bwMode="auto">
            <a:xfrm flipH="1">
              <a:off x="1003300" y="4015333"/>
              <a:ext cx="150813"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5" name="Freeform 278"/>
            <p:cNvSpPr>
              <a:spLocks/>
            </p:cNvSpPr>
            <p:nvPr/>
          </p:nvSpPr>
          <p:spPr bwMode="auto">
            <a:xfrm flipH="1">
              <a:off x="1306513" y="4466183"/>
              <a:ext cx="160337" cy="117475"/>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76" name="Freeform 279"/>
            <p:cNvSpPr>
              <a:spLocks/>
            </p:cNvSpPr>
            <p:nvPr/>
          </p:nvSpPr>
          <p:spPr bwMode="auto">
            <a:xfrm flipH="1">
              <a:off x="1408113" y="4485233"/>
              <a:ext cx="52387" cy="12700"/>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7" name="Freeform 280"/>
            <p:cNvSpPr>
              <a:spLocks/>
            </p:cNvSpPr>
            <p:nvPr/>
          </p:nvSpPr>
          <p:spPr bwMode="auto">
            <a:xfrm flipH="1">
              <a:off x="1387475" y="4469358"/>
              <a:ext cx="46038" cy="11112"/>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8" name="Freeform 281"/>
            <p:cNvSpPr>
              <a:spLocks/>
            </p:cNvSpPr>
            <p:nvPr/>
          </p:nvSpPr>
          <p:spPr bwMode="auto">
            <a:xfrm flipH="1">
              <a:off x="1406525" y="4505870"/>
              <a:ext cx="19050" cy="6350"/>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9" name="Freeform 282"/>
            <p:cNvSpPr>
              <a:spLocks/>
            </p:cNvSpPr>
            <p:nvPr/>
          </p:nvSpPr>
          <p:spPr bwMode="auto">
            <a:xfrm flipH="1">
              <a:off x="1458913" y="4501108"/>
              <a:ext cx="3175" cy="11112"/>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0" name="Freeform 283"/>
            <p:cNvSpPr>
              <a:spLocks/>
            </p:cNvSpPr>
            <p:nvPr/>
          </p:nvSpPr>
          <p:spPr bwMode="auto">
            <a:xfrm flipH="1">
              <a:off x="1381125" y="4491583"/>
              <a:ext cx="11113" cy="12700"/>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1" name="Freeform 284"/>
            <p:cNvSpPr>
              <a:spLocks/>
            </p:cNvSpPr>
            <p:nvPr/>
          </p:nvSpPr>
          <p:spPr bwMode="auto">
            <a:xfrm flipH="1">
              <a:off x="1349375" y="4491583"/>
              <a:ext cx="25400" cy="34925"/>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2" name="Freeform 285"/>
            <p:cNvSpPr>
              <a:spLocks/>
            </p:cNvSpPr>
            <p:nvPr/>
          </p:nvSpPr>
          <p:spPr bwMode="auto">
            <a:xfrm flipH="1">
              <a:off x="1335088" y="4537620"/>
              <a:ext cx="6350" cy="20638"/>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3" name="Freeform 286"/>
            <p:cNvSpPr>
              <a:spLocks/>
            </p:cNvSpPr>
            <p:nvPr/>
          </p:nvSpPr>
          <p:spPr bwMode="auto">
            <a:xfrm flipH="1">
              <a:off x="1398588" y="4513808"/>
              <a:ext cx="1587"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4" name="Freeform 287"/>
            <p:cNvSpPr>
              <a:spLocks/>
            </p:cNvSpPr>
            <p:nvPr/>
          </p:nvSpPr>
          <p:spPr bwMode="auto">
            <a:xfrm flipH="1">
              <a:off x="1157288" y="4205833"/>
              <a:ext cx="12700" cy="7937"/>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5" name="Freeform 288"/>
            <p:cNvSpPr>
              <a:spLocks/>
            </p:cNvSpPr>
            <p:nvPr/>
          </p:nvSpPr>
          <p:spPr bwMode="auto">
            <a:xfrm flipH="1">
              <a:off x="1163638" y="4221708"/>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6" name="Freeform 289"/>
            <p:cNvSpPr>
              <a:spLocks/>
            </p:cNvSpPr>
            <p:nvPr/>
          </p:nvSpPr>
          <p:spPr bwMode="auto">
            <a:xfrm flipH="1">
              <a:off x="1116013" y="4272508"/>
              <a:ext cx="98425" cy="300037"/>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87" name="Freeform 290"/>
            <p:cNvSpPr>
              <a:spLocks/>
            </p:cNvSpPr>
            <p:nvPr/>
          </p:nvSpPr>
          <p:spPr bwMode="auto">
            <a:xfrm flipH="1">
              <a:off x="954088" y="4213770"/>
              <a:ext cx="376237" cy="500063"/>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88" name="Freeform 291"/>
            <p:cNvSpPr>
              <a:spLocks/>
            </p:cNvSpPr>
            <p:nvPr/>
          </p:nvSpPr>
          <p:spPr bwMode="auto">
            <a:xfrm flipH="1">
              <a:off x="960438" y="4245520"/>
              <a:ext cx="236537" cy="461963"/>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9" name="Freeform 292"/>
            <p:cNvSpPr>
              <a:spLocks/>
            </p:cNvSpPr>
            <p:nvPr/>
          </p:nvSpPr>
          <p:spPr bwMode="auto">
            <a:xfrm flipH="1">
              <a:off x="977900" y="4475708"/>
              <a:ext cx="71438" cy="214312"/>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0" name="Freeform 293"/>
            <p:cNvSpPr>
              <a:spLocks/>
            </p:cNvSpPr>
            <p:nvPr/>
          </p:nvSpPr>
          <p:spPr bwMode="auto">
            <a:xfrm flipH="1">
              <a:off x="1049338" y="4302670"/>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1" name="Freeform 294"/>
            <p:cNvSpPr>
              <a:spLocks/>
            </p:cNvSpPr>
            <p:nvPr/>
          </p:nvSpPr>
          <p:spPr bwMode="auto">
            <a:xfrm flipH="1">
              <a:off x="1068388" y="4423320"/>
              <a:ext cx="68262"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2" name="Freeform 295"/>
            <p:cNvSpPr>
              <a:spLocks/>
            </p:cNvSpPr>
            <p:nvPr/>
          </p:nvSpPr>
          <p:spPr bwMode="auto">
            <a:xfrm flipH="1">
              <a:off x="1069975" y="4362995"/>
              <a:ext cx="61913" cy="93663"/>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3" name="Freeform 296"/>
            <p:cNvSpPr>
              <a:spLocks/>
            </p:cNvSpPr>
            <p:nvPr/>
          </p:nvSpPr>
          <p:spPr bwMode="auto">
            <a:xfrm flipH="1">
              <a:off x="1077913" y="4269333"/>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4" name="Freeform 297"/>
            <p:cNvSpPr>
              <a:spLocks/>
            </p:cNvSpPr>
            <p:nvPr/>
          </p:nvSpPr>
          <p:spPr bwMode="auto">
            <a:xfrm flipH="1">
              <a:off x="1157288" y="4369345"/>
              <a:ext cx="38100" cy="142875"/>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5" name="Freeform 298"/>
            <p:cNvSpPr>
              <a:spLocks/>
            </p:cNvSpPr>
            <p:nvPr/>
          </p:nvSpPr>
          <p:spPr bwMode="auto">
            <a:xfrm flipH="1">
              <a:off x="1071563" y="4523333"/>
              <a:ext cx="68262" cy="26987"/>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6" name="Freeform 299"/>
            <p:cNvSpPr>
              <a:spLocks/>
            </p:cNvSpPr>
            <p:nvPr/>
          </p:nvSpPr>
          <p:spPr bwMode="auto">
            <a:xfrm flipH="1">
              <a:off x="1154113" y="4536033"/>
              <a:ext cx="41275"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7" name="Freeform 300"/>
            <p:cNvSpPr>
              <a:spLocks/>
            </p:cNvSpPr>
            <p:nvPr/>
          </p:nvSpPr>
          <p:spPr bwMode="auto">
            <a:xfrm flipH="1">
              <a:off x="1030288" y="4218533"/>
              <a:ext cx="98425" cy="77787"/>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8" name="Freeform 301"/>
            <p:cNvSpPr>
              <a:spLocks/>
            </p:cNvSpPr>
            <p:nvPr/>
          </p:nvSpPr>
          <p:spPr bwMode="auto">
            <a:xfrm flipH="1">
              <a:off x="919163" y="4556670"/>
              <a:ext cx="203200"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99" name="Freeform 302"/>
            <p:cNvSpPr>
              <a:spLocks/>
            </p:cNvSpPr>
            <p:nvPr/>
          </p:nvSpPr>
          <p:spPr bwMode="auto">
            <a:xfrm flipH="1">
              <a:off x="923925" y="4574133"/>
              <a:ext cx="174625" cy="293687"/>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700" name="Text Box 303"/>
            <p:cNvSpPr txBox="1">
              <a:spLocks noChangeArrowheads="1"/>
            </p:cNvSpPr>
            <p:nvPr/>
          </p:nvSpPr>
          <p:spPr bwMode="auto">
            <a:xfrm>
              <a:off x="5959411" y="2821043"/>
              <a:ext cx="1810157" cy="68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3200" b="1" dirty="0" smtClean="0">
                  <a:latin typeface="+mn-lt"/>
                  <a:ea typeface="+mn-ea"/>
                </a:rPr>
                <a:t>Internet</a:t>
              </a:r>
              <a:endParaRPr kumimoji="0" lang="zh-CN" altLang="en-US" sz="3200" b="1" dirty="0" smtClean="0">
                <a:latin typeface="+mn-lt"/>
                <a:ea typeface="+mn-ea"/>
              </a:endParaRPr>
            </a:p>
          </p:txBody>
        </p:sp>
        <p:sp>
          <p:nvSpPr>
            <p:cNvPr id="701" name="Line 304"/>
            <p:cNvSpPr>
              <a:spLocks noChangeShapeType="1"/>
            </p:cNvSpPr>
            <p:nvPr/>
          </p:nvSpPr>
          <p:spPr bwMode="auto">
            <a:xfrm flipV="1">
              <a:off x="2519363" y="2918370"/>
              <a:ext cx="0" cy="2190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2" name="Line 305"/>
            <p:cNvSpPr>
              <a:spLocks noChangeShapeType="1"/>
            </p:cNvSpPr>
            <p:nvPr/>
          </p:nvSpPr>
          <p:spPr bwMode="auto">
            <a:xfrm flipH="1">
              <a:off x="2625725" y="3245395"/>
              <a:ext cx="1047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3" name="Oval 307"/>
            <p:cNvSpPr>
              <a:spLocks noChangeArrowheads="1"/>
            </p:cNvSpPr>
            <p:nvPr/>
          </p:nvSpPr>
          <p:spPr bwMode="auto">
            <a:xfrm>
              <a:off x="2520950" y="2483395"/>
              <a:ext cx="1893888" cy="981075"/>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4" name="Text Box 308"/>
            <p:cNvSpPr txBox="1">
              <a:spLocks noChangeArrowheads="1"/>
            </p:cNvSpPr>
            <p:nvPr/>
          </p:nvSpPr>
          <p:spPr bwMode="auto">
            <a:xfrm>
              <a:off x="3052763" y="2737395"/>
              <a:ext cx="851919"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400" b="1" smtClean="0">
                  <a:latin typeface="+mn-lt"/>
                  <a:ea typeface="+mn-ea"/>
                </a:rPr>
                <a:t>ISP</a:t>
              </a:r>
              <a:r>
                <a:rPr kumimoji="0" lang="en-US" altLang="zh-CN" sz="2400" b="1" baseline="-25000" smtClean="0">
                  <a:latin typeface="+mn-lt"/>
                  <a:ea typeface="+mn-ea"/>
                </a:rPr>
                <a:t>1</a:t>
              </a:r>
            </a:p>
          </p:txBody>
        </p:sp>
        <p:sp>
          <p:nvSpPr>
            <p:cNvPr id="705" name="Oval 310"/>
            <p:cNvSpPr>
              <a:spLocks noChangeArrowheads="1"/>
            </p:cNvSpPr>
            <p:nvPr/>
          </p:nvSpPr>
          <p:spPr bwMode="auto">
            <a:xfrm>
              <a:off x="3671888" y="4002633"/>
              <a:ext cx="1893887" cy="98266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6" name="Text Box 311"/>
            <p:cNvSpPr txBox="1">
              <a:spLocks noChangeArrowheads="1"/>
            </p:cNvSpPr>
            <p:nvPr/>
          </p:nvSpPr>
          <p:spPr bwMode="auto">
            <a:xfrm>
              <a:off x="4205288" y="4258220"/>
              <a:ext cx="851919"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400" b="1" smtClean="0">
                  <a:latin typeface="+mn-lt"/>
                  <a:ea typeface="+mn-ea"/>
                </a:rPr>
                <a:t>ISP</a:t>
              </a:r>
              <a:r>
                <a:rPr kumimoji="0" lang="en-US" altLang="zh-CN" sz="2400" b="1" baseline="-25000" smtClean="0">
                  <a:latin typeface="+mn-lt"/>
                  <a:ea typeface="+mn-ea"/>
                </a:rPr>
                <a:t>2</a:t>
              </a:r>
            </a:p>
          </p:txBody>
        </p:sp>
        <p:grpSp>
          <p:nvGrpSpPr>
            <p:cNvPr id="708" name="Group 936"/>
            <p:cNvGrpSpPr>
              <a:grpSpLocks/>
            </p:cNvGrpSpPr>
            <p:nvPr/>
          </p:nvGrpSpPr>
          <p:grpSpPr bwMode="auto">
            <a:xfrm>
              <a:off x="1979613" y="4250283"/>
              <a:ext cx="1785937" cy="1050925"/>
              <a:chOff x="1165" y="2587"/>
              <a:chExt cx="944" cy="526"/>
            </a:xfrm>
          </p:grpSpPr>
          <p:grpSp>
            <p:nvGrpSpPr>
              <p:cNvPr id="709" name="Group 416"/>
              <p:cNvGrpSpPr>
                <a:grpSpLocks/>
              </p:cNvGrpSpPr>
              <p:nvPr/>
            </p:nvGrpSpPr>
            <p:grpSpPr bwMode="auto">
              <a:xfrm>
                <a:off x="1259" y="2699"/>
                <a:ext cx="363" cy="288"/>
                <a:chOff x="624" y="2968"/>
                <a:chExt cx="1331" cy="920"/>
              </a:xfrm>
            </p:grpSpPr>
            <p:sp>
              <p:nvSpPr>
                <p:cNvPr id="777" name="Freeform 417"/>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8" name="Freeform 418"/>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9" name="Freeform 419"/>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0" name="Freeform 420"/>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1" name="Freeform 421"/>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2" name="Freeform 422"/>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3" name="Freeform 423"/>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4" name="Freeform 424"/>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5" name="Freeform 425"/>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6" name="Freeform 426"/>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7" name="Freeform 427"/>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8" name="Freeform 428"/>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789" name="Group 429"/>
                <p:cNvGrpSpPr>
                  <a:grpSpLocks/>
                </p:cNvGrpSpPr>
                <p:nvPr/>
              </p:nvGrpSpPr>
              <p:grpSpPr bwMode="auto">
                <a:xfrm>
                  <a:off x="700" y="3526"/>
                  <a:ext cx="515" cy="270"/>
                  <a:chOff x="700" y="3526"/>
                  <a:chExt cx="515" cy="270"/>
                </a:xfrm>
              </p:grpSpPr>
              <p:grpSp>
                <p:nvGrpSpPr>
                  <p:cNvPr id="815" name="Group 430"/>
                  <p:cNvGrpSpPr>
                    <a:grpSpLocks/>
                  </p:cNvGrpSpPr>
                  <p:nvPr/>
                </p:nvGrpSpPr>
                <p:grpSpPr bwMode="auto">
                  <a:xfrm>
                    <a:off x="737" y="3534"/>
                    <a:ext cx="49" cy="23"/>
                    <a:chOff x="737" y="3534"/>
                    <a:chExt cx="49" cy="23"/>
                  </a:xfrm>
                </p:grpSpPr>
                <p:sp>
                  <p:nvSpPr>
                    <p:cNvPr id="1226" name="Freeform 431"/>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7" name="Freeform 432"/>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8" name="Freeform 433"/>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16" name="Group 434"/>
                  <p:cNvGrpSpPr>
                    <a:grpSpLocks/>
                  </p:cNvGrpSpPr>
                  <p:nvPr/>
                </p:nvGrpSpPr>
                <p:grpSpPr bwMode="auto">
                  <a:xfrm>
                    <a:off x="748" y="3547"/>
                    <a:ext cx="50" cy="23"/>
                    <a:chOff x="748" y="3547"/>
                    <a:chExt cx="50" cy="23"/>
                  </a:xfrm>
                </p:grpSpPr>
                <p:sp>
                  <p:nvSpPr>
                    <p:cNvPr id="1223" name="Freeform 435"/>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4" name="Freeform 436"/>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5" name="Freeform 437"/>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17" name="Freeform 438"/>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8" name="Freeform 439"/>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9" name="Freeform 440"/>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20" name="Freeform 441"/>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21" name="Group 442"/>
                  <p:cNvGrpSpPr>
                    <a:grpSpLocks/>
                  </p:cNvGrpSpPr>
                  <p:nvPr/>
                </p:nvGrpSpPr>
                <p:grpSpPr bwMode="auto">
                  <a:xfrm>
                    <a:off x="872" y="3547"/>
                    <a:ext cx="50" cy="23"/>
                    <a:chOff x="872" y="3547"/>
                    <a:chExt cx="50" cy="23"/>
                  </a:xfrm>
                </p:grpSpPr>
                <p:sp>
                  <p:nvSpPr>
                    <p:cNvPr id="1220" name="Freeform 443"/>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1" name="Freeform 444"/>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2" name="Freeform 445"/>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2" name="Group 446"/>
                  <p:cNvGrpSpPr>
                    <a:grpSpLocks/>
                  </p:cNvGrpSpPr>
                  <p:nvPr/>
                </p:nvGrpSpPr>
                <p:grpSpPr bwMode="auto">
                  <a:xfrm>
                    <a:off x="885" y="3559"/>
                    <a:ext cx="50" cy="23"/>
                    <a:chOff x="885" y="3559"/>
                    <a:chExt cx="50" cy="23"/>
                  </a:xfrm>
                </p:grpSpPr>
                <p:sp>
                  <p:nvSpPr>
                    <p:cNvPr id="1217" name="Freeform 447"/>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8" name="Freeform 448"/>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9" name="Freeform 449"/>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3" name="Group 450"/>
                  <p:cNvGrpSpPr>
                    <a:grpSpLocks/>
                  </p:cNvGrpSpPr>
                  <p:nvPr/>
                </p:nvGrpSpPr>
                <p:grpSpPr bwMode="auto">
                  <a:xfrm>
                    <a:off x="898" y="3571"/>
                    <a:ext cx="49" cy="23"/>
                    <a:chOff x="898" y="3571"/>
                    <a:chExt cx="49" cy="23"/>
                  </a:xfrm>
                </p:grpSpPr>
                <p:sp>
                  <p:nvSpPr>
                    <p:cNvPr id="1214" name="Freeform 451"/>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5" name="Freeform 452"/>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6" name="Freeform 453"/>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4" name="Group 454"/>
                  <p:cNvGrpSpPr>
                    <a:grpSpLocks/>
                  </p:cNvGrpSpPr>
                  <p:nvPr/>
                </p:nvGrpSpPr>
                <p:grpSpPr bwMode="auto">
                  <a:xfrm>
                    <a:off x="911" y="3585"/>
                    <a:ext cx="49" cy="23"/>
                    <a:chOff x="911" y="3585"/>
                    <a:chExt cx="49" cy="23"/>
                  </a:xfrm>
                </p:grpSpPr>
                <p:sp>
                  <p:nvSpPr>
                    <p:cNvPr id="1211" name="Freeform 455"/>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2" name="Freeform 456"/>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3" name="Freeform 457"/>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5" name="Group 458"/>
                  <p:cNvGrpSpPr>
                    <a:grpSpLocks/>
                  </p:cNvGrpSpPr>
                  <p:nvPr/>
                </p:nvGrpSpPr>
                <p:grpSpPr bwMode="auto">
                  <a:xfrm>
                    <a:off x="923" y="3600"/>
                    <a:ext cx="99" cy="73"/>
                    <a:chOff x="923" y="3600"/>
                    <a:chExt cx="99" cy="73"/>
                  </a:xfrm>
                </p:grpSpPr>
                <p:grpSp>
                  <p:nvGrpSpPr>
                    <p:cNvPr id="1191" name="Group 459"/>
                    <p:cNvGrpSpPr>
                      <a:grpSpLocks/>
                    </p:cNvGrpSpPr>
                    <p:nvPr/>
                  </p:nvGrpSpPr>
                  <p:grpSpPr bwMode="auto">
                    <a:xfrm>
                      <a:off x="923" y="3600"/>
                      <a:ext cx="49" cy="23"/>
                      <a:chOff x="923" y="3600"/>
                      <a:chExt cx="49" cy="23"/>
                    </a:xfrm>
                  </p:grpSpPr>
                  <p:sp>
                    <p:nvSpPr>
                      <p:cNvPr id="1208" name="Freeform 460"/>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9" name="Freeform 461"/>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0" name="Freeform 462"/>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2" name="Group 463"/>
                    <p:cNvGrpSpPr>
                      <a:grpSpLocks/>
                    </p:cNvGrpSpPr>
                    <p:nvPr/>
                  </p:nvGrpSpPr>
                  <p:grpSpPr bwMode="auto">
                    <a:xfrm>
                      <a:off x="935" y="3612"/>
                      <a:ext cx="48" cy="23"/>
                      <a:chOff x="935" y="3612"/>
                      <a:chExt cx="48" cy="23"/>
                    </a:xfrm>
                  </p:grpSpPr>
                  <p:sp>
                    <p:nvSpPr>
                      <p:cNvPr id="1205" name="Freeform 464"/>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6" name="Freeform 465"/>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7" name="Freeform 466"/>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3" name="Group 467"/>
                    <p:cNvGrpSpPr>
                      <a:grpSpLocks/>
                    </p:cNvGrpSpPr>
                    <p:nvPr/>
                  </p:nvGrpSpPr>
                  <p:grpSpPr bwMode="auto">
                    <a:xfrm>
                      <a:off x="947" y="3625"/>
                      <a:ext cx="50" cy="22"/>
                      <a:chOff x="947" y="3625"/>
                      <a:chExt cx="50" cy="22"/>
                    </a:xfrm>
                  </p:grpSpPr>
                  <p:sp>
                    <p:nvSpPr>
                      <p:cNvPr id="1202" name="Freeform 468"/>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3" name="Freeform 469"/>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4" name="Freeform 470"/>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4" name="Group 471"/>
                    <p:cNvGrpSpPr>
                      <a:grpSpLocks/>
                    </p:cNvGrpSpPr>
                    <p:nvPr/>
                  </p:nvGrpSpPr>
                  <p:grpSpPr bwMode="auto">
                    <a:xfrm>
                      <a:off x="960" y="3637"/>
                      <a:ext cx="50" cy="23"/>
                      <a:chOff x="960" y="3637"/>
                      <a:chExt cx="50" cy="23"/>
                    </a:xfrm>
                  </p:grpSpPr>
                  <p:sp>
                    <p:nvSpPr>
                      <p:cNvPr id="1199" name="Freeform 472"/>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0" name="Freeform 473"/>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1" name="Freeform 474"/>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5" name="Group 475"/>
                    <p:cNvGrpSpPr>
                      <a:grpSpLocks/>
                    </p:cNvGrpSpPr>
                    <p:nvPr/>
                  </p:nvGrpSpPr>
                  <p:grpSpPr bwMode="auto">
                    <a:xfrm>
                      <a:off x="973" y="3650"/>
                      <a:ext cx="49" cy="23"/>
                      <a:chOff x="973" y="3650"/>
                      <a:chExt cx="49" cy="23"/>
                    </a:xfrm>
                  </p:grpSpPr>
                  <p:sp>
                    <p:nvSpPr>
                      <p:cNvPr id="1196" name="Freeform 476"/>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7" name="Freeform 477"/>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8" name="Freeform 478"/>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26" name="Group 479"/>
                  <p:cNvGrpSpPr>
                    <a:grpSpLocks/>
                  </p:cNvGrpSpPr>
                  <p:nvPr/>
                </p:nvGrpSpPr>
                <p:grpSpPr bwMode="auto">
                  <a:xfrm>
                    <a:off x="985" y="3665"/>
                    <a:ext cx="100" cy="73"/>
                    <a:chOff x="985" y="3665"/>
                    <a:chExt cx="100" cy="73"/>
                  </a:xfrm>
                </p:grpSpPr>
                <p:grpSp>
                  <p:nvGrpSpPr>
                    <p:cNvPr id="1171" name="Group 480"/>
                    <p:cNvGrpSpPr>
                      <a:grpSpLocks/>
                    </p:cNvGrpSpPr>
                    <p:nvPr/>
                  </p:nvGrpSpPr>
                  <p:grpSpPr bwMode="auto">
                    <a:xfrm>
                      <a:off x="985" y="3665"/>
                      <a:ext cx="50" cy="23"/>
                      <a:chOff x="985" y="3665"/>
                      <a:chExt cx="50" cy="23"/>
                    </a:xfrm>
                  </p:grpSpPr>
                  <p:sp>
                    <p:nvSpPr>
                      <p:cNvPr id="1188" name="Freeform 481"/>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9" name="Freeform 482"/>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0" name="Freeform 483"/>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2" name="Group 484"/>
                    <p:cNvGrpSpPr>
                      <a:grpSpLocks/>
                    </p:cNvGrpSpPr>
                    <p:nvPr/>
                  </p:nvGrpSpPr>
                  <p:grpSpPr bwMode="auto">
                    <a:xfrm>
                      <a:off x="997" y="3677"/>
                      <a:ext cx="49" cy="23"/>
                      <a:chOff x="997" y="3677"/>
                      <a:chExt cx="49" cy="23"/>
                    </a:xfrm>
                  </p:grpSpPr>
                  <p:sp>
                    <p:nvSpPr>
                      <p:cNvPr id="1185" name="Freeform 485"/>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6" name="Freeform 486"/>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7" name="Freeform 487"/>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3" name="Group 488"/>
                    <p:cNvGrpSpPr>
                      <a:grpSpLocks/>
                    </p:cNvGrpSpPr>
                    <p:nvPr/>
                  </p:nvGrpSpPr>
                  <p:grpSpPr bwMode="auto">
                    <a:xfrm>
                      <a:off x="1010" y="3690"/>
                      <a:ext cx="48" cy="23"/>
                      <a:chOff x="1010" y="3690"/>
                      <a:chExt cx="48" cy="23"/>
                    </a:xfrm>
                  </p:grpSpPr>
                  <p:sp>
                    <p:nvSpPr>
                      <p:cNvPr id="1182" name="Freeform 489"/>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3" name="Freeform 490"/>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4" name="Freeform 491"/>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4" name="Group 492"/>
                    <p:cNvGrpSpPr>
                      <a:grpSpLocks/>
                    </p:cNvGrpSpPr>
                    <p:nvPr/>
                  </p:nvGrpSpPr>
                  <p:grpSpPr bwMode="auto">
                    <a:xfrm>
                      <a:off x="1023" y="3703"/>
                      <a:ext cx="49" cy="22"/>
                      <a:chOff x="1023" y="3703"/>
                      <a:chExt cx="49" cy="22"/>
                    </a:xfrm>
                  </p:grpSpPr>
                  <p:sp>
                    <p:nvSpPr>
                      <p:cNvPr id="1179" name="Freeform 493"/>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0" name="Freeform 494"/>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1" name="Freeform 495"/>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5" name="Group 496"/>
                    <p:cNvGrpSpPr>
                      <a:grpSpLocks/>
                    </p:cNvGrpSpPr>
                    <p:nvPr/>
                  </p:nvGrpSpPr>
                  <p:grpSpPr bwMode="auto">
                    <a:xfrm>
                      <a:off x="1036" y="3716"/>
                      <a:ext cx="49" cy="22"/>
                      <a:chOff x="1036" y="3716"/>
                      <a:chExt cx="49" cy="22"/>
                    </a:xfrm>
                  </p:grpSpPr>
                  <p:sp>
                    <p:nvSpPr>
                      <p:cNvPr id="1176" name="Freeform 497"/>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7" name="Freeform 498"/>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8" name="Freeform 499"/>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27" name="Group 500"/>
                  <p:cNvGrpSpPr>
                    <a:grpSpLocks/>
                  </p:cNvGrpSpPr>
                  <p:nvPr/>
                </p:nvGrpSpPr>
                <p:grpSpPr bwMode="auto">
                  <a:xfrm>
                    <a:off x="1046" y="3727"/>
                    <a:ext cx="49" cy="23"/>
                    <a:chOff x="1046" y="3727"/>
                    <a:chExt cx="49" cy="23"/>
                  </a:xfrm>
                </p:grpSpPr>
                <p:sp>
                  <p:nvSpPr>
                    <p:cNvPr id="1168" name="Freeform 501"/>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9" name="Freeform 502"/>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0" name="Freeform 503"/>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8" name="Group 504"/>
                  <p:cNvGrpSpPr>
                    <a:grpSpLocks/>
                  </p:cNvGrpSpPr>
                  <p:nvPr/>
                </p:nvGrpSpPr>
                <p:grpSpPr bwMode="auto">
                  <a:xfrm>
                    <a:off x="1058" y="3739"/>
                    <a:ext cx="50" cy="23"/>
                    <a:chOff x="1058" y="3739"/>
                    <a:chExt cx="50" cy="23"/>
                  </a:xfrm>
                </p:grpSpPr>
                <p:sp>
                  <p:nvSpPr>
                    <p:cNvPr id="1165" name="Freeform 505"/>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6" name="Freeform 506"/>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7" name="Freeform 507"/>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9" name="Group 508"/>
                  <p:cNvGrpSpPr>
                    <a:grpSpLocks/>
                  </p:cNvGrpSpPr>
                  <p:nvPr/>
                </p:nvGrpSpPr>
                <p:grpSpPr bwMode="auto">
                  <a:xfrm>
                    <a:off x="1072" y="3753"/>
                    <a:ext cx="48" cy="22"/>
                    <a:chOff x="1072" y="3753"/>
                    <a:chExt cx="48" cy="22"/>
                  </a:xfrm>
                </p:grpSpPr>
                <p:sp>
                  <p:nvSpPr>
                    <p:cNvPr id="1162" name="Freeform 509"/>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3" name="Freeform 510"/>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4" name="Freeform 511"/>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30" name="Freeform 512"/>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31" name="Freeform 513"/>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32" name="Freeform 514"/>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33" name="Group 515"/>
                  <p:cNvGrpSpPr>
                    <a:grpSpLocks/>
                  </p:cNvGrpSpPr>
                  <p:nvPr/>
                </p:nvGrpSpPr>
                <p:grpSpPr bwMode="auto">
                  <a:xfrm>
                    <a:off x="832" y="3547"/>
                    <a:ext cx="49" cy="23"/>
                    <a:chOff x="832" y="3547"/>
                    <a:chExt cx="49" cy="23"/>
                  </a:xfrm>
                </p:grpSpPr>
                <p:sp>
                  <p:nvSpPr>
                    <p:cNvPr id="1159" name="Freeform 516"/>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0" name="Freeform 517"/>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1" name="Freeform 518"/>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4" name="Group 519"/>
                  <p:cNvGrpSpPr>
                    <a:grpSpLocks/>
                  </p:cNvGrpSpPr>
                  <p:nvPr/>
                </p:nvGrpSpPr>
                <p:grpSpPr bwMode="auto">
                  <a:xfrm>
                    <a:off x="844" y="3560"/>
                    <a:ext cx="49" cy="22"/>
                    <a:chOff x="844" y="3560"/>
                    <a:chExt cx="49" cy="22"/>
                  </a:xfrm>
                </p:grpSpPr>
                <p:sp>
                  <p:nvSpPr>
                    <p:cNvPr id="1156" name="Freeform 520"/>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7" name="Freeform 521"/>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8" name="Freeform 522"/>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5" name="Group 523"/>
                  <p:cNvGrpSpPr>
                    <a:grpSpLocks/>
                  </p:cNvGrpSpPr>
                  <p:nvPr/>
                </p:nvGrpSpPr>
                <p:grpSpPr bwMode="auto">
                  <a:xfrm>
                    <a:off x="857" y="3572"/>
                    <a:ext cx="50" cy="23"/>
                    <a:chOff x="857" y="3572"/>
                    <a:chExt cx="50" cy="23"/>
                  </a:xfrm>
                </p:grpSpPr>
                <p:sp>
                  <p:nvSpPr>
                    <p:cNvPr id="1153" name="Freeform 524"/>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4" name="Freeform 525"/>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5" name="Freeform 526"/>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6" name="Group 527"/>
                  <p:cNvGrpSpPr>
                    <a:grpSpLocks/>
                  </p:cNvGrpSpPr>
                  <p:nvPr/>
                </p:nvGrpSpPr>
                <p:grpSpPr bwMode="auto">
                  <a:xfrm>
                    <a:off x="870" y="3585"/>
                    <a:ext cx="48" cy="23"/>
                    <a:chOff x="870" y="3585"/>
                    <a:chExt cx="48" cy="23"/>
                  </a:xfrm>
                </p:grpSpPr>
                <p:sp>
                  <p:nvSpPr>
                    <p:cNvPr id="1150" name="Freeform 528"/>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1" name="Freeform 529"/>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2" name="Freeform 530"/>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7" name="Group 531"/>
                  <p:cNvGrpSpPr>
                    <a:grpSpLocks/>
                  </p:cNvGrpSpPr>
                  <p:nvPr/>
                </p:nvGrpSpPr>
                <p:grpSpPr bwMode="auto">
                  <a:xfrm>
                    <a:off x="882" y="3600"/>
                    <a:ext cx="100" cy="73"/>
                    <a:chOff x="882" y="3600"/>
                    <a:chExt cx="100" cy="73"/>
                  </a:xfrm>
                </p:grpSpPr>
                <p:grpSp>
                  <p:nvGrpSpPr>
                    <p:cNvPr id="1130" name="Group 532"/>
                    <p:cNvGrpSpPr>
                      <a:grpSpLocks/>
                    </p:cNvGrpSpPr>
                    <p:nvPr/>
                  </p:nvGrpSpPr>
                  <p:grpSpPr bwMode="auto">
                    <a:xfrm>
                      <a:off x="882" y="3600"/>
                      <a:ext cx="49" cy="23"/>
                      <a:chOff x="882" y="3600"/>
                      <a:chExt cx="49" cy="23"/>
                    </a:xfrm>
                  </p:grpSpPr>
                  <p:sp>
                    <p:nvSpPr>
                      <p:cNvPr id="1147" name="Freeform 533"/>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8" name="Freeform 534"/>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9" name="Freeform 535"/>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1" name="Group 536"/>
                    <p:cNvGrpSpPr>
                      <a:grpSpLocks/>
                    </p:cNvGrpSpPr>
                    <p:nvPr/>
                  </p:nvGrpSpPr>
                  <p:grpSpPr bwMode="auto">
                    <a:xfrm>
                      <a:off x="894" y="3612"/>
                      <a:ext cx="49" cy="23"/>
                      <a:chOff x="894" y="3612"/>
                      <a:chExt cx="49" cy="23"/>
                    </a:xfrm>
                  </p:grpSpPr>
                  <p:sp>
                    <p:nvSpPr>
                      <p:cNvPr id="1144" name="Freeform 537"/>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5" name="Freeform 538"/>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6" name="Freeform 539"/>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2" name="Group 540"/>
                    <p:cNvGrpSpPr>
                      <a:grpSpLocks/>
                    </p:cNvGrpSpPr>
                    <p:nvPr/>
                  </p:nvGrpSpPr>
                  <p:grpSpPr bwMode="auto">
                    <a:xfrm>
                      <a:off x="907" y="3625"/>
                      <a:ext cx="49" cy="23"/>
                      <a:chOff x="907" y="3625"/>
                      <a:chExt cx="49" cy="23"/>
                    </a:xfrm>
                  </p:grpSpPr>
                  <p:sp>
                    <p:nvSpPr>
                      <p:cNvPr id="1141" name="Freeform 541"/>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2" name="Freeform 542"/>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3" name="Freeform 543"/>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3" name="Group 544"/>
                    <p:cNvGrpSpPr>
                      <a:grpSpLocks/>
                    </p:cNvGrpSpPr>
                    <p:nvPr/>
                  </p:nvGrpSpPr>
                  <p:grpSpPr bwMode="auto">
                    <a:xfrm>
                      <a:off x="919" y="3638"/>
                      <a:ext cx="49" cy="22"/>
                      <a:chOff x="919" y="3638"/>
                      <a:chExt cx="49" cy="22"/>
                    </a:xfrm>
                  </p:grpSpPr>
                  <p:sp>
                    <p:nvSpPr>
                      <p:cNvPr id="1138" name="Freeform 545"/>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9" name="Freeform 546"/>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0" name="Freeform 547"/>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4" name="Group 548"/>
                    <p:cNvGrpSpPr>
                      <a:grpSpLocks/>
                    </p:cNvGrpSpPr>
                    <p:nvPr/>
                  </p:nvGrpSpPr>
                  <p:grpSpPr bwMode="auto">
                    <a:xfrm>
                      <a:off x="932" y="3651"/>
                      <a:ext cx="50" cy="22"/>
                      <a:chOff x="932" y="3651"/>
                      <a:chExt cx="50" cy="22"/>
                    </a:xfrm>
                  </p:grpSpPr>
                  <p:sp>
                    <p:nvSpPr>
                      <p:cNvPr id="1135" name="Freeform 549"/>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6" name="Freeform 550"/>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7" name="Freeform 551"/>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38" name="Group 552"/>
                  <p:cNvGrpSpPr>
                    <a:grpSpLocks/>
                  </p:cNvGrpSpPr>
                  <p:nvPr/>
                </p:nvGrpSpPr>
                <p:grpSpPr bwMode="auto">
                  <a:xfrm>
                    <a:off x="944" y="3665"/>
                    <a:ext cx="99" cy="74"/>
                    <a:chOff x="944" y="3665"/>
                    <a:chExt cx="99" cy="74"/>
                  </a:xfrm>
                </p:grpSpPr>
                <p:grpSp>
                  <p:nvGrpSpPr>
                    <p:cNvPr id="1110" name="Group 553"/>
                    <p:cNvGrpSpPr>
                      <a:grpSpLocks/>
                    </p:cNvGrpSpPr>
                    <p:nvPr/>
                  </p:nvGrpSpPr>
                  <p:grpSpPr bwMode="auto">
                    <a:xfrm>
                      <a:off x="944" y="3665"/>
                      <a:ext cx="49" cy="23"/>
                      <a:chOff x="944" y="3665"/>
                      <a:chExt cx="49" cy="23"/>
                    </a:xfrm>
                  </p:grpSpPr>
                  <p:sp>
                    <p:nvSpPr>
                      <p:cNvPr id="1127" name="Freeform 554"/>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8" name="Freeform 555"/>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9" name="Freeform 556"/>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1" name="Group 557"/>
                    <p:cNvGrpSpPr>
                      <a:grpSpLocks/>
                    </p:cNvGrpSpPr>
                    <p:nvPr/>
                  </p:nvGrpSpPr>
                  <p:grpSpPr bwMode="auto">
                    <a:xfrm>
                      <a:off x="957" y="3678"/>
                      <a:ext cx="48" cy="23"/>
                      <a:chOff x="957" y="3678"/>
                      <a:chExt cx="48" cy="23"/>
                    </a:xfrm>
                  </p:grpSpPr>
                  <p:sp>
                    <p:nvSpPr>
                      <p:cNvPr id="1124" name="Freeform 558"/>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5" name="Freeform 559"/>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6" name="Freeform 560"/>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2" name="Group 561"/>
                    <p:cNvGrpSpPr>
                      <a:grpSpLocks/>
                    </p:cNvGrpSpPr>
                    <p:nvPr/>
                  </p:nvGrpSpPr>
                  <p:grpSpPr bwMode="auto">
                    <a:xfrm>
                      <a:off x="969" y="3690"/>
                      <a:ext cx="49" cy="23"/>
                      <a:chOff x="969" y="3690"/>
                      <a:chExt cx="49" cy="23"/>
                    </a:xfrm>
                  </p:grpSpPr>
                  <p:sp>
                    <p:nvSpPr>
                      <p:cNvPr id="1121" name="Freeform 562"/>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2" name="Freeform 563"/>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3" name="Freeform 564"/>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3" name="Group 565"/>
                    <p:cNvGrpSpPr>
                      <a:grpSpLocks/>
                    </p:cNvGrpSpPr>
                    <p:nvPr/>
                  </p:nvGrpSpPr>
                  <p:grpSpPr bwMode="auto">
                    <a:xfrm>
                      <a:off x="982" y="3703"/>
                      <a:ext cx="49" cy="23"/>
                      <a:chOff x="982" y="3703"/>
                      <a:chExt cx="49" cy="23"/>
                    </a:xfrm>
                  </p:grpSpPr>
                  <p:sp>
                    <p:nvSpPr>
                      <p:cNvPr id="1118" name="Freeform 566"/>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9" name="Freeform 567"/>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0" name="Freeform 568"/>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4" name="Group 569"/>
                    <p:cNvGrpSpPr>
                      <a:grpSpLocks/>
                    </p:cNvGrpSpPr>
                    <p:nvPr/>
                  </p:nvGrpSpPr>
                  <p:grpSpPr bwMode="auto">
                    <a:xfrm>
                      <a:off x="995" y="3716"/>
                      <a:ext cx="48" cy="23"/>
                      <a:chOff x="995" y="3716"/>
                      <a:chExt cx="48" cy="23"/>
                    </a:xfrm>
                  </p:grpSpPr>
                  <p:sp>
                    <p:nvSpPr>
                      <p:cNvPr id="1115" name="Freeform 570"/>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6" name="Freeform 571"/>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7" name="Freeform 572"/>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39" name="Group 573"/>
                  <p:cNvGrpSpPr>
                    <a:grpSpLocks/>
                  </p:cNvGrpSpPr>
                  <p:nvPr/>
                </p:nvGrpSpPr>
                <p:grpSpPr bwMode="auto">
                  <a:xfrm>
                    <a:off x="1005" y="3727"/>
                    <a:ext cx="49" cy="23"/>
                    <a:chOff x="1005" y="3727"/>
                    <a:chExt cx="49" cy="23"/>
                  </a:xfrm>
                </p:grpSpPr>
                <p:sp>
                  <p:nvSpPr>
                    <p:cNvPr id="1107" name="Freeform 574"/>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8" name="Freeform 575"/>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9" name="Freeform 576"/>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0" name="Group 577"/>
                  <p:cNvGrpSpPr>
                    <a:grpSpLocks/>
                  </p:cNvGrpSpPr>
                  <p:nvPr/>
                </p:nvGrpSpPr>
                <p:grpSpPr bwMode="auto">
                  <a:xfrm>
                    <a:off x="1018" y="3740"/>
                    <a:ext cx="49" cy="22"/>
                    <a:chOff x="1018" y="3740"/>
                    <a:chExt cx="49" cy="22"/>
                  </a:xfrm>
                </p:grpSpPr>
                <p:sp>
                  <p:nvSpPr>
                    <p:cNvPr id="1104" name="Freeform 578"/>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5" name="Freeform 579"/>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6" name="Freeform 580"/>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1" name="Group 581"/>
                  <p:cNvGrpSpPr>
                    <a:grpSpLocks/>
                  </p:cNvGrpSpPr>
                  <p:nvPr/>
                </p:nvGrpSpPr>
                <p:grpSpPr bwMode="auto">
                  <a:xfrm>
                    <a:off x="1030" y="3753"/>
                    <a:ext cx="49" cy="23"/>
                    <a:chOff x="1030" y="3753"/>
                    <a:chExt cx="49" cy="23"/>
                  </a:xfrm>
                </p:grpSpPr>
                <p:sp>
                  <p:nvSpPr>
                    <p:cNvPr id="1101" name="Freeform 582"/>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2" name="Freeform 583"/>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3" name="Freeform 584"/>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42" name="Freeform 585"/>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43" name="Freeform 586"/>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44" name="Freeform 587"/>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45" name="Group 588"/>
                  <p:cNvGrpSpPr>
                    <a:grpSpLocks/>
                  </p:cNvGrpSpPr>
                  <p:nvPr/>
                </p:nvGrpSpPr>
                <p:grpSpPr bwMode="auto">
                  <a:xfrm>
                    <a:off x="790" y="3547"/>
                    <a:ext cx="49" cy="23"/>
                    <a:chOff x="790" y="3547"/>
                    <a:chExt cx="49" cy="23"/>
                  </a:xfrm>
                </p:grpSpPr>
                <p:sp>
                  <p:nvSpPr>
                    <p:cNvPr id="1098" name="Freeform 589"/>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9" name="Freeform 590"/>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0" name="Freeform 591"/>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6" name="Group 592"/>
                  <p:cNvGrpSpPr>
                    <a:grpSpLocks/>
                  </p:cNvGrpSpPr>
                  <p:nvPr/>
                </p:nvGrpSpPr>
                <p:grpSpPr bwMode="auto">
                  <a:xfrm>
                    <a:off x="803" y="3560"/>
                    <a:ext cx="49" cy="22"/>
                    <a:chOff x="803" y="3560"/>
                    <a:chExt cx="49" cy="22"/>
                  </a:xfrm>
                </p:grpSpPr>
                <p:sp>
                  <p:nvSpPr>
                    <p:cNvPr id="1095" name="Freeform 593"/>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6" name="Freeform 594"/>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7" name="Freeform 595"/>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7" name="Group 596"/>
                  <p:cNvGrpSpPr>
                    <a:grpSpLocks/>
                  </p:cNvGrpSpPr>
                  <p:nvPr/>
                </p:nvGrpSpPr>
                <p:grpSpPr bwMode="auto">
                  <a:xfrm>
                    <a:off x="815" y="3572"/>
                    <a:ext cx="50" cy="23"/>
                    <a:chOff x="815" y="3572"/>
                    <a:chExt cx="50" cy="23"/>
                  </a:xfrm>
                </p:grpSpPr>
                <p:sp>
                  <p:nvSpPr>
                    <p:cNvPr id="1092" name="Freeform 597"/>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3" name="Freeform 598"/>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4" name="Freeform 599"/>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8" name="Group 600"/>
                  <p:cNvGrpSpPr>
                    <a:grpSpLocks/>
                  </p:cNvGrpSpPr>
                  <p:nvPr/>
                </p:nvGrpSpPr>
                <p:grpSpPr bwMode="auto">
                  <a:xfrm>
                    <a:off x="828" y="3585"/>
                    <a:ext cx="49" cy="23"/>
                    <a:chOff x="828" y="3585"/>
                    <a:chExt cx="49" cy="23"/>
                  </a:xfrm>
                </p:grpSpPr>
                <p:sp>
                  <p:nvSpPr>
                    <p:cNvPr id="1089" name="Freeform 601"/>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0" name="Freeform 602"/>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1" name="Freeform 603"/>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9" name="Group 604"/>
                  <p:cNvGrpSpPr>
                    <a:grpSpLocks/>
                  </p:cNvGrpSpPr>
                  <p:nvPr/>
                </p:nvGrpSpPr>
                <p:grpSpPr bwMode="auto">
                  <a:xfrm>
                    <a:off x="840" y="3600"/>
                    <a:ext cx="100" cy="73"/>
                    <a:chOff x="840" y="3600"/>
                    <a:chExt cx="100" cy="73"/>
                  </a:xfrm>
                </p:grpSpPr>
                <p:grpSp>
                  <p:nvGrpSpPr>
                    <p:cNvPr id="1069" name="Group 605"/>
                    <p:cNvGrpSpPr>
                      <a:grpSpLocks/>
                    </p:cNvGrpSpPr>
                    <p:nvPr/>
                  </p:nvGrpSpPr>
                  <p:grpSpPr bwMode="auto">
                    <a:xfrm>
                      <a:off x="840" y="3600"/>
                      <a:ext cx="49" cy="23"/>
                      <a:chOff x="840" y="3600"/>
                      <a:chExt cx="49" cy="23"/>
                    </a:xfrm>
                  </p:grpSpPr>
                  <p:sp>
                    <p:nvSpPr>
                      <p:cNvPr id="1086" name="Freeform 606"/>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7" name="Freeform 607"/>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8" name="Freeform 608"/>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0" name="Group 609"/>
                    <p:cNvGrpSpPr>
                      <a:grpSpLocks/>
                    </p:cNvGrpSpPr>
                    <p:nvPr/>
                  </p:nvGrpSpPr>
                  <p:grpSpPr bwMode="auto">
                    <a:xfrm>
                      <a:off x="853" y="3612"/>
                      <a:ext cx="48" cy="23"/>
                      <a:chOff x="853" y="3612"/>
                      <a:chExt cx="48" cy="23"/>
                    </a:xfrm>
                  </p:grpSpPr>
                  <p:sp>
                    <p:nvSpPr>
                      <p:cNvPr id="1083" name="Freeform 610"/>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4" name="Freeform 611"/>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5" name="Freeform 612"/>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1" name="Group 613"/>
                    <p:cNvGrpSpPr>
                      <a:grpSpLocks/>
                    </p:cNvGrpSpPr>
                    <p:nvPr/>
                  </p:nvGrpSpPr>
                  <p:grpSpPr bwMode="auto">
                    <a:xfrm>
                      <a:off x="865" y="3625"/>
                      <a:ext cx="49" cy="23"/>
                      <a:chOff x="865" y="3625"/>
                      <a:chExt cx="49" cy="23"/>
                    </a:xfrm>
                  </p:grpSpPr>
                  <p:sp>
                    <p:nvSpPr>
                      <p:cNvPr id="1080" name="Freeform 614"/>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1" name="Freeform 615"/>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2" name="Freeform 616"/>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2" name="Group 617"/>
                    <p:cNvGrpSpPr>
                      <a:grpSpLocks/>
                    </p:cNvGrpSpPr>
                    <p:nvPr/>
                  </p:nvGrpSpPr>
                  <p:grpSpPr bwMode="auto">
                    <a:xfrm>
                      <a:off x="878" y="3638"/>
                      <a:ext cx="49" cy="22"/>
                      <a:chOff x="878" y="3638"/>
                      <a:chExt cx="49" cy="22"/>
                    </a:xfrm>
                  </p:grpSpPr>
                  <p:sp>
                    <p:nvSpPr>
                      <p:cNvPr id="1077" name="Freeform 618"/>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8" name="Freeform 619"/>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9" name="Freeform 620"/>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3" name="Group 621"/>
                    <p:cNvGrpSpPr>
                      <a:grpSpLocks/>
                    </p:cNvGrpSpPr>
                    <p:nvPr/>
                  </p:nvGrpSpPr>
                  <p:grpSpPr bwMode="auto">
                    <a:xfrm>
                      <a:off x="890" y="3651"/>
                      <a:ext cx="50" cy="22"/>
                      <a:chOff x="890" y="3651"/>
                      <a:chExt cx="50" cy="22"/>
                    </a:xfrm>
                  </p:grpSpPr>
                  <p:sp>
                    <p:nvSpPr>
                      <p:cNvPr id="1074" name="Freeform 622"/>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5" name="Freeform 623"/>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6" name="Freeform 624"/>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0" name="Group 625"/>
                  <p:cNvGrpSpPr>
                    <a:grpSpLocks/>
                  </p:cNvGrpSpPr>
                  <p:nvPr/>
                </p:nvGrpSpPr>
                <p:grpSpPr bwMode="auto">
                  <a:xfrm>
                    <a:off x="903" y="3665"/>
                    <a:ext cx="99" cy="74"/>
                    <a:chOff x="903" y="3665"/>
                    <a:chExt cx="99" cy="74"/>
                  </a:xfrm>
                </p:grpSpPr>
                <p:grpSp>
                  <p:nvGrpSpPr>
                    <p:cNvPr id="1049" name="Group 626"/>
                    <p:cNvGrpSpPr>
                      <a:grpSpLocks/>
                    </p:cNvGrpSpPr>
                    <p:nvPr/>
                  </p:nvGrpSpPr>
                  <p:grpSpPr bwMode="auto">
                    <a:xfrm>
                      <a:off x="903" y="3665"/>
                      <a:ext cx="49" cy="23"/>
                      <a:chOff x="903" y="3665"/>
                      <a:chExt cx="49" cy="23"/>
                    </a:xfrm>
                  </p:grpSpPr>
                  <p:sp>
                    <p:nvSpPr>
                      <p:cNvPr id="1066" name="Freeform 627"/>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7" name="Freeform 628"/>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8" name="Freeform 629"/>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0" name="Group 630"/>
                    <p:cNvGrpSpPr>
                      <a:grpSpLocks/>
                    </p:cNvGrpSpPr>
                    <p:nvPr/>
                  </p:nvGrpSpPr>
                  <p:grpSpPr bwMode="auto">
                    <a:xfrm>
                      <a:off x="914" y="3678"/>
                      <a:ext cx="49" cy="23"/>
                      <a:chOff x="914" y="3678"/>
                      <a:chExt cx="49" cy="23"/>
                    </a:xfrm>
                  </p:grpSpPr>
                  <p:sp>
                    <p:nvSpPr>
                      <p:cNvPr id="1063" name="Freeform 631"/>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4" name="Freeform 632"/>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5" name="Freeform 633"/>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1" name="Group 634"/>
                    <p:cNvGrpSpPr>
                      <a:grpSpLocks/>
                    </p:cNvGrpSpPr>
                    <p:nvPr/>
                  </p:nvGrpSpPr>
                  <p:grpSpPr bwMode="auto">
                    <a:xfrm>
                      <a:off x="928" y="3690"/>
                      <a:ext cx="48" cy="23"/>
                      <a:chOff x="928" y="3690"/>
                      <a:chExt cx="48" cy="23"/>
                    </a:xfrm>
                  </p:grpSpPr>
                  <p:sp>
                    <p:nvSpPr>
                      <p:cNvPr id="1060" name="Freeform 635"/>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1" name="Freeform 636"/>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2" name="Freeform 637"/>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2" name="Group 638"/>
                    <p:cNvGrpSpPr>
                      <a:grpSpLocks/>
                    </p:cNvGrpSpPr>
                    <p:nvPr/>
                  </p:nvGrpSpPr>
                  <p:grpSpPr bwMode="auto">
                    <a:xfrm>
                      <a:off x="940" y="3703"/>
                      <a:ext cx="49" cy="23"/>
                      <a:chOff x="940" y="3703"/>
                      <a:chExt cx="49" cy="23"/>
                    </a:xfrm>
                  </p:grpSpPr>
                  <p:sp>
                    <p:nvSpPr>
                      <p:cNvPr id="1057" name="Freeform 639"/>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8" name="Freeform 640"/>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9" name="Freeform 641"/>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3" name="Group 642"/>
                    <p:cNvGrpSpPr>
                      <a:grpSpLocks/>
                    </p:cNvGrpSpPr>
                    <p:nvPr/>
                  </p:nvGrpSpPr>
                  <p:grpSpPr bwMode="auto">
                    <a:xfrm>
                      <a:off x="953" y="3716"/>
                      <a:ext cx="49" cy="23"/>
                      <a:chOff x="953" y="3716"/>
                      <a:chExt cx="49" cy="23"/>
                    </a:xfrm>
                  </p:grpSpPr>
                  <p:sp>
                    <p:nvSpPr>
                      <p:cNvPr id="1054" name="Freeform 643"/>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5" name="Freeform 644"/>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6" name="Freeform 645"/>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1" name="Group 646"/>
                  <p:cNvGrpSpPr>
                    <a:grpSpLocks/>
                  </p:cNvGrpSpPr>
                  <p:nvPr/>
                </p:nvGrpSpPr>
                <p:grpSpPr bwMode="auto">
                  <a:xfrm>
                    <a:off x="963" y="3727"/>
                    <a:ext cx="49" cy="23"/>
                    <a:chOff x="963" y="3727"/>
                    <a:chExt cx="49" cy="23"/>
                  </a:xfrm>
                </p:grpSpPr>
                <p:sp>
                  <p:nvSpPr>
                    <p:cNvPr id="1046" name="Freeform 647"/>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7" name="Freeform 648"/>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8" name="Freeform 649"/>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2" name="Group 650"/>
                  <p:cNvGrpSpPr>
                    <a:grpSpLocks/>
                  </p:cNvGrpSpPr>
                  <p:nvPr/>
                </p:nvGrpSpPr>
                <p:grpSpPr bwMode="auto">
                  <a:xfrm>
                    <a:off x="976" y="3740"/>
                    <a:ext cx="50" cy="22"/>
                    <a:chOff x="976" y="3740"/>
                    <a:chExt cx="50" cy="22"/>
                  </a:xfrm>
                </p:grpSpPr>
                <p:sp>
                  <p:nvSpPr>
                    <p:cNvPr id="1043" name="Freeform 651"/>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4" name="Freeform 652"/>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5" name="Freeform 653"/>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3" name="Group 654"/>
                  <p:cNvGrpSpPr>
                    <a:grpSpLocks/>
                  </p:cNvGrpSpPr>
                  <p:nvPr/>
                </p:nvGrpSpPr>
                <p:grpSpPr bwMode="auto">
                  <a:xfrm>
                    <a:off x="761" y="3560"/>
                    <a:ext cx="50" cy="22"/>
                    <a:chOff x="761" y="3560"/>
                    <a:chExt cx="50" cy="22"/>
                  </a:xfrm>
                </p:grpSpPr>
                <p:sp>
                  <p:nvSpPr>
                    <p:cNvPr id="1040" name="Freeform 655"/>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1" name="Freeform 656"/>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2" name="Freeform 657"/>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4" name="Group 658"/>
                  <p:cNvGrpSpPr>
                    <a:grpSpLocks/>
                  </p:cNvGrpSpPr>
                  <p:nvPr/>
                </p:nvGrpSpPr>
                <p:grpSpPr bwMode="auto">
                  <a:xfrm>
                    <a:off x="774" y="3572"/>
                    <a:ext cx="49" cy="23"/>
                    <a:chOff x="774" y="3572"/>
                    <a:chExt cx="49" cy="23"/>
                  </a:xfrm>
                </p:grpSpPr>
                <p:sp>
                  <p:nvSpPr>
                    <p:cNvPr id="1037" name="Freeform 659"/>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8" name="Freeform 660"/>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9" name="Freeform 661"/>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5" name="Group 662"/>
                  <p:cNvGrpSpPr>
                    <a:grpSpLocks/>
                  </p:cNvGrpSpPr>
                  <p:nvPr/>
                </p:nvGrpSpPr>
                <p:grpSpPr bwMode="auto">
                  <a:xfrm>
                    <a:off x="787" y="3585"/>
                    <a:ext cx="49" cy="23"/>
                    <a:chOff x="787" y="3585"/>
                    <a:chExt cx="49" cy="23"/>
                  </a:xfrm>
                </p:grpSpPr>
                <p:sp>
                  <p:nvSpPr>
                    <p:cNvPr id="1034" name="Freeform 663"/>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5" name="Freeform 664"/>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6" name="Freeform 665"/>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6" name="Group 666"/>
                  <p:cNvGrpSpPr>
                    <a:grpSpLocks/>
                  </p:cNvGrpSpPr>
                  <p:nvPr/>
                </p:nvGrpSpPr>
                <p:grpSpPr bwMode="auto">
                  <a:xfrm>
                    <a:off x="799" y="3600"/>
                    <a:ext cx="99" cy="73"/>
                    <a:chOff x="799" y="3600"/>
                    <a:chExt cx="99" cy="73"/>
                  </a:xfrm>
                </p:grpSpPr>
                <p:grpSp>
                  <p:nvGrpSpPr>
                    <p:cNvPr id="1014" name="Group 667"/>
                    <p:cNvGrpSpPr>
                      <a:grpSpLocks/>
                    </p:cNvGrpSpPr>
                    <p:nvPr/>
                  </p:nvGrpSpPr>
                  <p:grpSpPr bwMode="auto">
                    <a:xfrm>
                      <a:off x="799" y="3600"/>
                      <a:ext cx="48" cy="23"/>
                      <a:chOff x="799" y="3600"/>
                      <a:chExt cx="48" cy="23"/>
                    </a:xfrm>
                  </p:grpSpPr>
                  <p:sp>
                    <p:nvSpPr>
                      <p:cNvPr id="1031" name="Freeform 668"/>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2" name="Freeform 669"/>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3" name="Freeform 670"/>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5" name="Group 671"/>
                    <p:cNvGrpSpPr>
                      <a:grpSpLocks/>
                    </p:cNvGrpSpPr>
                    <p:nvPr/>
                  </p:nvGrpSpPr>
                  <p:grpSpPr bwMode="auto">
                    <a:xfrm>
                      <a:off x="811" y="3612"/>
                      <a:ext cx="48" cy="23"/>
                      <a:chOff x="811" y="3612"/>
                      <a:chExt cx="48" cy="23"/>
                    </a:xfrm>
                  </p:grpSpPr>
                  <p:sp>
                    <p:nvSpPr>
                      <p:cNvPr id="1028" name="Freeform 672"/>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9" name="Freeform 673"/>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0" name="Freeform 674"/>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6" name="Group 675"/>
                    <p:cNvGrpSpPr>
                      <a:grpSpLocks/>
                    </p:cNvGrpSpPr>
                    <p:nvPr/>
                  </p:nvGrpSpPr>
                  <p:grpSpPr bwMode="auto">
                    <a:xfrm>
                      <a:off x="823" y="3625"/>
                      <a:ext cx="49" cy="23"/>
                      <a:chOff x="823" y="3625"/>
                      <a:chExt cx="49" cy="23"/>
                    </a:xfrm>
                  </p:grpSpPr>
                  <p:sp>
                    <p:nvSpPr>
                      <p:cNvPr id="1025" name="Freeform 676"/>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6" name="Freeform 677"/>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7" name="Freeform 678"/>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7" name="Group 679"/>
                    <p:cNvGrpSpPr>
                      <a:grpSpLocks/>
                    </p:cNvGrpSpPr>
                    <p:nvPr/>
                  </p:nvGrpSpPr>
                  <p:grpSpPr bwMode="auto">
                    <a:xfrm>
                      <a:off x="836" y="3638"/>
                      <a:ext cx="50" cy="22"/>
                      <a:chOff x="836" y="3638"/>
                      <a:chExt cx="50" cy="22"/>
                    </a:xfrm>
                  </p:grpSpPr>
                  <p:sp>
                    <p:nvSpPr>
                      <p:cNvPr id="1022" name="Freeform 680"/>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3" name="Freeform 681"/>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4" name="Freeform 682"/>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8" name="Group 683"/>
                    <p:cNvGrpSpPr>
                      <a:grpSpLocks/>
                    </p:cNvGrpSpPr>
                    <p:nvPr/>
                  </p:nvGrpSpPr>
                  <p:grpSpPr bwMode="auto">
                    <a:xfrm>
                      <a:off x="849" y="3651"/>
                      <a:ext cx="49" cy="22"/>
                      <a:chOff x="849" y="3651"/>
                      <a:chExt cx="49" cy="22"/>
                    </a:xfrm>
                  </p:grpSpPr>
                  <p:sp>
                    <p:nvSpPr>
                      <p:cNvPr id="1019" name="Freeform 684"/>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0" name="Freeform 685"/>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1" name="Freeform 686"/>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7" name="Group 687"/>
                  <p:cNvGrpSpPr>
                    <a:grpSpLocks/>
                  </p:cNvGrpSpPr>
                  <p:nvPr/>
                </p:nvGrpSpPr>
                <p:grpSpPr bwMode="auto">
                  <a:xfrm>
                    <a:off x="861" y="3665"/>
                    <a:ext cx="99" cy="74"/>
                    <a:chOff x="861" y="3665"/>
                    <a:chExt cx="99" cy="74"/>
                  </a:xfrm>
                </p:grpSpPr>
                <p:grpSp>
                  <p:nvGrpSpPr>
                    <p:cNvPr id="994" name="Group 688"/>
                    <p:cNvGrpSpPr>
                      <a:grpSpLocks/>
                    </p:cNvGrpSpPr>
                    <p:nvPr/>
                  </p:nvGrpSpPr>
                  <p:grpSpPr bwMode="auto">
                    <a:xfrm>
                      <a:off x="861" y="3665"/>
                      <a:ext cx="50" cy="23"/>
                      <a:chOff x="861" y="3665"/>
                      <a:chExt cx="50" cy="23"/>
                    </a:xfrm>
                  </p:grpSpPr>
                  <p:sp>
                    <p:nvSpPr>
                      <p:cNvPr id="1011" name="Freeform 689"/>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2" name="Freeform 690"/>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3" name="Freeform 691"/>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5" name="Group 692"/>
                    <p:cNvGrpSpPr>
                      <a:grpSpLocks/>
                    </p:cNvGrpSpPr>
                    <p:nvPr/>
                  </p:nvGrpSpPr>
                  <p:grpSpPr bwMode="auto">
                    <a:xfrm>
                      <a:off x="873" y="3678"/>
                      <a:ext cx="49" cy="23"/>
                      <a:chOff x="873" y="3678"/>
                      <a:chExt cx="49" cy="23"/>
                    </a:xfrm>
                  </p:grpSpPr>
                  <p:sp>
                    <p:nvSpPr>
                      <p:cNvPr id="1008" name="Freeform 693"/>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9" name="Freeform 694"/>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0" name="Freeform 695"/>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6" name="Group 696"/>
                    <p:cNvGrpSpPr>
                      <a:grpSpLocks/>
                    </p:cNvGrpSpPr>
                    <p:nvPr/>
                  </p:nvGrpSpPr>
                  <p:grpSpPr bwMode="auto">
                    <a:xfrm>
                      <a:off x="886" y="3690"/>
                      <a:ext cx="49" cy="23"/>
                      <a:chOff x="886" y="3690"/>
                      <a:chExt cx="49" cy="23"/>
                    </a:xfrm>
                  </p:grpSpPr>
                  <p:sp>
                    <p:nvSpPr>
                      <p:cNvPr id="1005" name="Freeform 697"/>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6" name="Freeform 698"/>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7" name="Freeform 699"/>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7" name="Group 700"/>
                    <p:cNvGrpSpPr>
                      <a:grpSpLocks/>
                    </p:cNvGrpSpPr>
                    <p:nvPr/>
                  </p:nvGrpSpPr>
                  <p:grpSpPr bwMode="auto">
                    <a:xfrm>
                      <a:off x="899" y="3703"/>
                      <a:ext cx="48" cy="23"/>
                      <a:chOff x="899" y="3703"/>
                      <a:chExt cx="48" cy="23"/>
                    </a:xfrm>
                  </p:grpSpPr>
                  <p:sp>
                    <p:nvSpPr>
                      <p:cNvPr id="1002" name="Freeform 701"/>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3" name="Freeform 702"/>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4" name="Freeform 703"/>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8" name="Group 704"/>
                    <p:cNvGrpSpPr>
                      <a:grpSpLocks/>
                    </p:cNvGrpSpPr>
                    <p:nvPr/>
                  </p:nvGrpSpPr>
                  <p:grpSpPr bwMode="auto">
                    <a:xfrm>
                      <a:off x="912" y="3716"/>
                      <a:ext cx="48" cy="23"/>
                      <a:chOff x="912" y="3716"/>
                      <a:chExt cx="48" cy="23"/>
                    </a:xfrm>
                  </p:grpSpPr>
                  <p:sp>
                    <p:nvSpPr>
                      <p:cNvPr id="999" name="Freeform 705"/>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0" name="Freeform 706"/>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1" name="Freeform 707"/>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8" name="Group 708"/>
                  <p:cNvGrpSpPr>
                    <a:grpSpLocks/>
                  </p:cNvGrpSpPr>
                  <p:nvPr/>
                </p:nvGrpSpPr>
                <p:grpSpPr bwMode="auto">
                  <a:xfrm>
                    <a:off x="922" y="3727"/>
                    <a:ext cx="49" cy="23"/>
                    <a:chOff x="922" y="3727"/>
                    <a:chExt cx="49" cy="23"/>
                  </a:xfrm>
                </p:grpSpPr>
                <p:sp>
                  <p:nvSpPr>
                    <p:cNvPr id="991" name="Freeform 709"/>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2" name="Freeform 710"/>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3" name="Freeform 711"/>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9" name="Group 712"/>
                  <p:cNvGrpSpPr>
                    <a:grpSpLocks/>
                  </p:cNvGrpSpPr>
                  <p:nvPr/>
                </p:nvGrpSpPr>
                <p:grpSpPr bwMode="auto">
                  <a:xfrm>
                    <a:off x="895" y="3526"/>
                    <a:ext cx="44" cy="23"/>
                    <a:chOff x="895" y="3526"/>
                    <a:chExt cx="44" cy="23"/>
                  </a:xfrm>
                </p:grpSpPr>
                <p:sp>
                  <p:nvSpPr>
                    <p:cNvPr id="988" name="Freeform 713"/>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9" name="Freeform 714"/>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0" name="Freeform 715"/>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0" name="Group 716"/>
                  <p:cNvGrpSpPr>
                    <a:grpSpLocks/>
                  </p:cNvGrpSpPr>
                  <p:nvPr/>
                </p:nvGrpSpPr>
                <p:grpSpPr bwMode="auto">
                  <a:xfrm>
                    <a:off x="907" y="3540"/>
                    <a:ext cx="45" cy="22"/>
                    <a:chOff x="907" y="3540"/>
                    <a:chExt cx="45" cy="22"/>
                  </a:xfrm>
                </p:grpSpPr>
                <p:sp>
                  <p:nvSpPr>
                    <p:cNvPr id="985" name="Freeform 717"/>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6" name="Freeform 718"/>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7" name="Freeform 719"/>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1" name="Group 720"/>
                  <p:cNvGrpSpPr>
                    <a:grpSpLocks/>
                  </p:cNvGrpSpPr>
                  <p:nvPr/>
                </p:nvGrpSpPr>
                <p:grpSpPr bwMode="auto">
                  <a:xfrm>
                    <a:off x="920" y="3553"/>
                    <a:ext cx="45" cy="23"/>
                    <a:chOff x="920" y="3553"/>
                    <a:chExt cx="45" cy="23"/>
                  </a:xfrm>
                </p:grpSpPr>
                <p:sp>
                  <p:nvSpPr>
                    <p:cNvPr id="982" name="Freeform 721"/>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3" name="Freeform 722"/>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4" name="Freeform 723"/>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2" name="Group 724"/>
                  <p:cNvGrpSpPr>
                    <a:grpSpLocks/>
                  </p:cNvGrpSpPr>
                  <p:nvPr/>
                </p:nvGrpSpPr>
                <p:grpSpPr bwMode="auto">
                  <a:xfrm>
                    <a:off x="934" y="3566"/>
                    <a:ext cx="44" cy="23"/>
                    <a:chOff x="934" y="3566"/>
                    <a:chExt cx="44" cy="23"/>
                  </a:xfrm>
                </p:grpSpPr>
                <p:sp>
                  <p:nvSpPr>
                    <p:cNvPr id="979" name="Freeform 725"/>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0" name="Freeform 726"/>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1" name="Freeform 727"/>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3" name="Group 728"/>
                  <p:cNvGrpSpPr>
                    <a:grpSpLocks/>
                  </p:cNvGrpSpPr>
                  <p:nvPr/>
                </p:nvGrpSpPr>
                <p:grpSpPr bwMode="auto">
                  <a:xfrm>
                    <a:off x="949" y="3579"/>
                    <a:ext cx="83" cy="63"/>
                    <a:chOff x="949" y="3579"/>
                    <a:chExt cx="83" cy="63"/>
                  </a:xfrm>
                </p:grpSpPr>
                <p:grpSp>
                  <p:nvGrpSpPr>
                    <p:cNvPr id="963" name="Group 729"/>
                    <p:cNvGrpSpPr>
                      <a:grpSpLocks/>
                    </p:cNvGrpSpPr>
                    <p:nvPr/>
                  </p:nvGrpSpPr>
                  <p:grpSpPr bwMode="auto">
                    <a:xfrm>
                      <a:off x="949" y="3579"/>
                      <a:ext cx="44" cy="23"/>
                      <a:chOff x="949" y="3579"/>
                      <a:chExt cx="44" cy="23"/>
                    </a:xfrm>
                  </p:grpSpPr>
                  <p:sp>
                    <p:nvSpPr>
                      <p:cNvPr id="976" name="Freeform 730"/>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7" name="Freeform 731"/>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8" name="Freeform 732"/>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4" name="Group 733"/>
                    <p:cNvGrpSpPr>
                      <a:grpSpLocks/>
                    </p:cNvGrpSpPr>
                    <p:nvPr/>
                  </p:nvGrpSpPr>
                  <p:grpSpPr bwMode="auto">
                    <a:xfrm>
                      <a:off x="961" y="3592"/>
                      <a:ext cx="45" cy="23"/>
                      <a:chOff x="961" y="3592"/>
                      <a:chExt cx="45" cy="23"/>
                    </a:xfrm>
                  </p:grpSpPr>
                  <p:sp>
                    <p:nvSpPr>
                      <p:cNvPr id="973" name="Freeform 734"/>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4" name="Freeform 735"/>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5" name="Freeform 736"/>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5" name="Group 737"/>
                    <p:cNvGrpSpPr>
                      <a:grpSpLocks/>
                    </p:cNvGrpSpPr>
                    <p:nvPr/>
                  </p:nvGrpSpPr>
                  <p:grpSpPr bwMode="auto">
                    <a:xfrm>
                      <a:off x="974" y="3606"/>
                      <a:ext cx="44" cy="23"/>
                      <a:chOff x="974" y="3606"/>
                      <a:chExt cx="44" cy="23"/>
                    </a:xfrm>
                  </p:grpSpPr>
                  <p:sp>
                    <p:nvSpPr>
                      <p:cNvPr id="970" name="Freeform 738"/>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1" name="Freeform 739"/>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2" name="Freeform 740"/>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6" name="Group 741"/>
                    <p:cNvGrpSpPr>
                      <a:grpSpLocks/>
                    </p:cNvGrpSpPr>
                    <p:nvPr/>
                  </p:nvGrpSpPr>
                  <p:grpSpPr bwMode="auto">
                    <a:xfrm>
                      <a:off x="987" y="3619"/>
                      <a:ext cx="45" cy="23"/>
                      <a:chOff x="987" y="3619"/>
                      <a:chExt cx="45" cy="23"/>
                    </a:xfrm>
                  </p:grpSpPr>
                  <p:sp>
                    <p:nvSpPr>
                      <p:cNvPr id="967" name="Freeform 742"/>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8" name="Freeform 743"/>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9" name="Freeform 744"/>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64" name="Group 745"/>
                  <p:cNvGrpSpPr>
                    <a:grpSpLocks/>
                  </p:cNvGrpSpPr>
                  <p:nvPr/>
                </p:nvGrpSpPr>
                <p:grpSpPr bwMode="auto">
                  <a:xfrm>
                    <a:off x="1002" y="3632"/>
                    <a:ext cx="83" cy="63"/>
                    <a:chOff x="1002" y="3632"/>
                    <a:chExt cx="83" cy="63"/>
                  </a:xfrm>
                </p:grpSpPr>
                <p:grpSp>
                  <p:nvGrpSpPr>
                    <p:cNvPr id="947" name="Group 746"/>
                    <p:cNvGrpSpPr>
                      <a:grpSpLocks/>
                    </p:cNvGrpSpPr>
                    <p:nvPr/>
                  </p:nvGrpSpPr>
                  <p:grpSpPr bwMode="auto">
                    <a:xfrm>
                      <a:off x="1002" y="3632"/>
                      <a:ext cx="44" cy="22"/>
                      <a:chOff x="1002" y="3632"/>
                      <a:chExt cx="44" cy="22"/>
                    </a:xfrm>
                  </p:grpSpPr>
                  <p:sp>
                    <p:nvSpPr>
                      <p:cNvPr id="960" name="Freeform 747"/>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1" name="Freeform 748"/>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2" name="Freeform 749"/>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48" name="Group 750"/>
                    <p:cNvGrpSpPr>
                      <a:grpSpLocks/>
                    </p:cNvGrpSpPr>
                    <p:nvPr/>
                  </p:nvGrpSpPr>
                  <p:grpSpPr bwMode="auto">
                    <a:xfrm>
                      <a:off x="1014" y="3645"/>
                      <a:ext cx="44" cy="23"/>
                      <a:chOff x="1014" y="3645"/>
                      <a:chExt cx="44" cy="23"/>
                    </a:xfrm>
                  </p:grpSpPr>
                  <p:sp>
                    <p:nvSpPr>
                      <p:cNvPr id="957" name="Freeform 751"/>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8" name="Freeform 752"/>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9" name="Freeform 753"/>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49" name="Group 754"/>
                    <p:cNvGrpSpPr>
                      <a:grpSpLocks/>
                    </p:cNvGrpSpPr>
                    <p:nvPr/>
                  </p:nvGrpSpPr>
                  <p:grpSpPr bwMode="auto">
                    <a:xfrm>
                      <a:off x="1027" y="3659"/>
                      <a:ext cx="45" cy="23"/>
                      <a:chOff x="1027" y="3659"/>
                      <a:chExt cx="45" cy="23"/>
                    </a:xfrm>
                  </p:grpSpPr>
                  <p:sp>
                    <p:nvSpPr>
                      <p:cNvPr id="954" name="Freeform 755"/>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5" name="Freeform 756"/>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6" name="Freeform 757"/>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50" name="Group 758"/>
                    <p:cNvGrpSpPr>
                      <a:grpSpLocks/>
                    </p:cNvGrpSpPr>
                    <p:nvPr/>
                  </p:nvGrpSpPr>
                  <p:grpSpPr bwMode="auto">
                    <a:xfrm>
                      <a:off x="1040" y="3672"/>
                      <a:ext cx="45" cy="23"/>
                      <a:chOff x="1040" y="3672"/>
                      <a:chExt cx="45" cy="23"/>
                    </a:xfrm>
                  </p:grpSpPr>
                  <p:sp>
                    <p:nvSpPr>
                      <p:cNvPr id="951" name="Freeform 759"/>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2" name="Freeform 760"/>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3" name="Freeform 761"/>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65" name="Group 762"/>
                  <p:cNvGrpSpPr>
                    <a:grpSpLocks/>
                  </p:cNvGrpSpPr>
                  <p:nvPr/>
                </p:nvGrpSpPr>
                <p:grpSpPr bwMode="auto">
                  <a:xfrm>
                    <a:off x="1054" y="3685"/>
                    <a:ext cx="45" cy="23"/>
                    <a:chOff x="1054" y="3685"/>
                    <a:chExt cx="45" cy="23"/>
                  </a:xfrm>
                </p:grpSpPr>
                <p:sp>
                  <p:nvSpPr>
                    <p:cNvPr id="944" name="Freeform 763"/>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5" name="Freeform 764"/>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6" name="Freeform 765"/>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6" name="Group 766"/>
                  <p:cNvGrpSpPr>
                    <a:grpSpLocks/>
                  </p:cNvGrpSpPr>
                  <p:nvPr/>
                </p:nvGrpSpPr>
                <p:grpSpPr bwMode="auto">
                  <a:xfrm>
                    <a:off x="1067" y="3698"/>
                    <a:ext cx="45" cy="23"/>
                    <a:chOff x="1067" y="3698"/>
                    <a:chExt cx="45" cy="23"/>
                  </a:xfrm>
                </p:grpSpPr>
                <p:sp>
                  <p:nvSpPr>
                    <p:cNvPr id="941" name="Freeform 767"/>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2" name="Freeform 768"/>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3" name="Freeform 769"/>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7" name="Group 770"/>
                  <p:cNvGrpSpPr>
                    <a:grpSpLocks/>
                  </p:cNvGrpSpPr>
                  <p:nvPr/>
                </p:nvGrpSpPr>
                <p:grpSpPr bwMode="auto">
                  <a:xfrm>
                    <a:off x="1079" y="3712"/>
                    <a:ext cx="44" cy="23"/>
                    <a:chOff x="1079" y="3712"/>
                    <a:chExt cx="44" cy="23"/>
                  </a:xfrm>
                </p:grpSpPr>
                <p:sp>
                  <p:nvSpPr>
                    <p:cNvPr id="938" name="Freeform 771"/>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9" name="Freeform 772"/>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0" name="Freeform 773"/>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8" name="Group 774"/>
                  <p:cNvGrpSpPr>
                    <a:grpSpLocks/>
                  </p:cNvGrpSpPr>
                  <p:nvPr/>
                </p:nvGrpSpPr>
                <p:grpSpPr bwMode="auto">
                  <a:xfrm>
                    <a:off x="1093" y="3725"/>
                    <a:ext cx="45" cy="23"/>
                    <a:chOff x="1093" y="3725"/>
                    <a:chExt cx="45" cy="23"/>
                  </a:xfrm>
                </p:grpSpPr>
                <p:sp>
                  <p:nvSpPr>
                    <p:cNvPr id="935" name="Freeform 775"/>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6" name="Freeform 776"/>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7" name="Freeform 777"/>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9" name="Group 778"/>
                  <p:cNvGrpSpPr>
                    <a:grpSpLocks/>
                  </p:cNvGrpSpPr>
                  <p:nvPr/>
                </p:nvGrpSpPr>
                <p:grpSpPr bwMode="auto">
                  <a:xfrm>
                    <a:off x="1108" y="3739"/>
                    <a:ext cx="44" cy="23"/>
                    <a:chOff x="1108" y="3739"/>
                    <a:chExt cx="44" cy="23"/>
                  </a:xfrm>
                </p:grpSpPr>
                <p:sp>
                  <p:nvSpPr>
                    <p:cNvPr id="932" name="Freeform 779"/>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3" name="Freeform 780"/>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4" name="Freeform 781"/>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70" name="Group 782"/>
                  <p:cNvGrpSpPr>
                    <a:grpSpLocks/>
                  </p:cNvGrpSpPr>
                  <p:nvPr/>
                </p:nvGrpSpPr>
                <p:grpSpPr bwMode="auto">
                  <a:xfrm>
                    <a:off x="1121" y="3753"/>
                    <a:ext cx="45" cy="23"/>
                    <a:chOff x="1121" y="3753"/>
                    <a:chExt cx="45" cy="23"/>
                  </a:xfrm>
                </p:grpSpPr>
                <p:sp>
                  <p:nvSpPr>
                    <p:cNvPr id="929" name="Freeform 783"/>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0" name="Freeform 784"/>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1" name="Freeform 785"/>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71" name="Group 786"/>
                  <p:cNvGrpSpPr>
                    <a:grpSpLocks/>
                  </p:cNvGrpSpPr>
                  <p:nvPr/>
                </p:nvGrpSpPr>
                <p:grpSpPr bwMode="auto">
                  <a:xfrm>
                    <a:off x="1133" y="3767"/>
                    <a:ext cx="44" cy="23"/>
                    <a:chOff x="1133" y="3767"/>
                    <a:chExt cx="44" cy="23"/>
                  </a:xfrm>
                </p:grpSpPr>
                <p:sp>
                  <p:nvSpPr>
                    <p:cNvPr id="926" name="Freeform 787"/>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7" name="Freeform 788"/>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8" name="Freeform 789"/>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72" name="Freeform 790"/>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3" name="Freeform 791"/>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4" name="Freeform 792"/>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5" name="Freeform 793"/>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6" name="Freeform 794"/>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7" name="Freeform 795"/>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8" name="Freeform 796"/>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9" name="Freeform 797"/>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0" name="Freeform 798"/>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1" name="Freeform 799"/>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2" name="Freeform 800"/>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83" name="Group 801"/>
                  <p:cNvGrpSpPr>
                    <a:grpSpLocks/>
                  </p:cNvGrpSpPr>
                  <p:nvPr/>
                </p:nvGrpSpPr>
                <p:grpSpPr bwMode="auto">
                  <a:xfrm>
                    <a:off x="700" y="3535"/>
                    <a:ext cx="49" cy="24"/>
                    <a:chOff x="700" y="3535"/>
                    <a:chExt cx="49" cy="24"/>
                  </a:xfrm>
                </p:grpSpPr>
                <p:sp>
                  <p:nvSpPr>
                    <p:cNvPr id="923" name="Freeform 802"/>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4" name="Freeform 803"/>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5" name="Freeform 804"/>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4" name="Group 805"/>
                  <p:cNvGrpSpPr>
                    <a:grpSpLocks/>
                  </p:cNvGrpSpPr>
                  <p:nvPr/>
                </p:nvGrpSpPr>
                <p:grpSpPr bwMode="auto">
                  <a:xfrm>
                    <a:off x="714" y="3551"/>
                    <a:ext cx="49" cy="22"/>
                    <a:chOff x="714" y="3551"/>
                    <a:chExt cx="49" cy="22"/>
                  </a:xfrm>
                </p:grpSpPr>
                <p:sp>
                  <p:nvSpPr>
                    <p:cNvPr id="920" name="Freeform 806"/>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1" name="Freeform 807"/>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2" name="Freeform 808"/>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5" name="Group 809"/>
                  <p:cNvGrpSpPr>
                    <a:grpSpLocks/>
                  </p:cNvGrpSpPr>
                  <p:nvPr/>
                </p:nvGrpSpPr>
                <p:grpSpPr bwMode="auto">
                  <a:xfrm>
                    <a:off x="728" y="3564"/>
                    <a:ext cx="48" cy="23"/>
                    <a:chOff x="728" y="3564"/>
                    <a:chExt cx="48" cy="23"/>
                  </a:xfrm>
                </p:grpSpPr>
                <p:sp>
                  <p:nvSpPr>
                    <p:cNvPr id="917" name="Freeform 810"/>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8" name="Freeform 811"/>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9" name="Freeform 812"/>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6" name="Group 813"/>
                  <p:cNvGrpSpPr>
                    <a:grpSpLocks/>
                  </p:cNvGrpSpPr>
                  <p:nvPr/>
                </p:nvGrpSpPr>
                <p:grpSpPr bwMode="auto">
                  <a:xfrm>
                    <a:off x="742" y="3582"/>
                    <a:ext cx="49" cy="23"/>
                    <a:chOff x="742" y="3582"/>
                    <a:chExt cx="49" cy="23"/>
                  </a:xfrm>
                </p:grpSpPr>
                <p:sp>
                  <p:nvSpPr>
                    <p:cNvPr id="914" name="Freeform 814"/>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5" name="Freeform 815"/>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6" name="Freeform 816"/>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7" name="Group 817"/>
                  <p:cNvGrpSpPr>
                    <a:grpSpLocks/>
                  </p:cNvGrpSpPr>
                  <p:nvPr/>
                </p:nvGrpSpPr>
                <p:grpSpPr bwMode="auto">
                  <a:xfrm>
                    <a:off x="752" y="3597"/>
                    <a:ext cx="133" cy="106"/>
                    <a:chOff x="752" y="3597"/>
                    <a:chExt cx="133" cy="106"/>
                  </a:xfrm>
                </p:grpSpPr>
                <p:sp>
                  <p:nvSpPr>
                    <p:cNvPr id="911" name="Freeform 818"/>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2" name="Freeform 819"/>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3" name="Freeform 820"/>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8" name="Group 821"/>
                  <p:cNvGrpSpPr>
                    <a:grpSpLocks/>
                  </p:cNvGrpSpPr>
                  <p:nvPr/>
                </p:nvGrpSpPr>
                <p:grpSpPr bwMode="auto">
                  <a:xfrm>
                    <a:off x="844" y="3694"/>
                    <a:ext cx="48" cy="23"/>
                    <a:chOff x="844" y="3694"/>
                    <a:chExt cx="48" cy="23"/>
                  </a:xfrm>
                </p:grpSpPr>
                <p:sp>
                  <p:nvSpPr>
                    <p:cNvPr id="908" name="Freeform 822"/>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9" name="Freeform 823"/>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0" name="Freeform 824"/>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9" name="Group 825"/>
                  <p:cNvGrpSpPr>
                    <a:grpSpLocks/>
                  </p:cNvGrpSpPr>
                  <p:nvPr/>
                </p:nvGrpSpPr>
                <p:grpSpPr bwMode="auto">
                  <a:xfrm>
                    <a:off x="857" y="3710"/>
                    <a:ext cx="49" cy="22"/>
                    <a:chOff x="857" y="3710"/>
                    <a:chExt cx="49" cy="22"/>
                  </a:xfrm>
                </p:grpSpPr>
                <p:sp>
                  <p:nvSpPr>
                    <p:cNvPr id="905" name="Freeform 826"/>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6" name="Freeform 827"/>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7" name="Freeform 828"/>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0" name="Group 829"/>
                  <p:cNvGrpSpPr>
                    <a:grpSpLocks/>
                  </p:cNvGrpSpPr>
                  <p:nvPr/>
                </p:nvGrpSpPr>
                <p:grpSpPr bwMode="auto">
                  <a:xfrm>
                    <a:off x="1086" y="3766"/>
                    <a:ext cx="49" cy="23"/>
                    <a:chOff x="1086" y="3766"/>
                    <a:chExt cx="49" cy="23"/>
                  </a:xfrm>
                </p:grpSpPr>
                <p:sp>
                  <p:nvSpPr>
                    <p:cNvPr id="902" name="Freeform 830"/>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3" name="Freeform 831"/>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4" name="Freeform 832"/>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1" name="Group 833"/>
                  <p:cNvGrpSpPr>
                    <a:grpSpLocks/>
                  </p:cNvGrpSpPr>
                  <p:nvPr/>
                </p:nvGrpSpPr>
                <p:grpSpPr bwMode="auto">
                  <a:xfrm>
                    <a:off x="934" y="3740"/>
                    <a:ext cx="48" cy="23"/>
                    <a:chOff x="934" y="3740"/>
                    <a:chExt cx="48" cy="23"/>
                  </a:xfrm>
                </p:grpSpPr>
                <p:sp>
                  <p:nvSpPr>
                    <p:cNvPr id="899" name="Freeform 834"/>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0" name="Freeform 835"/>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1" name="Freeform 836"/>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2" name="Group 837"/>
                  <p:cNvGrpSpPr>
                    <a:grpSpLocks/>
                  </p:cNvGrpSpPr>
                  <p:nvPr/>
                </p:nvGrpSpPr>
                <p:grpSpPr bwMode="auto">
                  <a:xfrm>
                    <a:off x="943" y="3754"/>
                    <a:ext cx="49" cy="23"/>
                    <a:chOff x="943" y="3754"/>
                    <a:chExt cx="49" cy="23"/>
                  </a:xfrm>
                </p:grpSpPr>
                <p:sp>
                  <p:nvSpPr>
                    <p:cNvPr id="896" name="Freeform 838"/>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7" name="Freeform 839"/>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8" name="Freeform 840"/>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93" name="Freeform 841"/>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4" name="Freeform 842"/>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5" name="Freeform 843"/>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790" name="Group 844"/>
                <p:cNvGrpSpPr>
                  <a:grpSpLocks/>
                </p:cNvGrpSpPr>
                <p:nvPr/>
              </p:nvGrpSpPr>
              <p:grpSpPr bwMode="auto">
                <a:xfrm>
                  <a:off x="920" y="3821"/>
                  <a:ext cx="413" cy="50"/>
                  <a:chOff x="920" y="3821"/>
                  <a:chExt cx="413" cy="50"/>
                </a:xfrm>
              </p:grpSpPr>
              <p:sp>
                <p:nvSpPr>
                  <p:cNvPr id="811" name="Freeform 845"/>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2" name="Freeform 846"/>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3" name="Rectangle 847"/>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4" name="Rectangle 848"/>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791" name="Group 849"/>
                <p:cNvGrpSpPr>
                  <a:grpSpLocks/>
                </p:cNvGrpSpPr>
                <p:nvPr/>
              </p:nvGrpSpPr>
              <p:grpSpPr bwMode="auto">
                <a:xfrm>
                  <a:off x="1227" y="3477"/>
                  <a:ext cx="508" cy="321"/>
                  <a:chOff x="1227" y="3477"/>
                  <a:chExt cx="508" cy="321"/>
                </a:xfrm>
              </p:grpSpPr>
              <p:sp>
                <p:nvSpPr>
                  <p:cNvPr id="792" name="Freeform 850"/>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rgbClr val="1C1C1C"/>
                  </a:solidFill>
                  <a:ln w="7938">
                    <a:solidFill>
                      <a:srgbClr val="40404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3" name="Freeform 851"/>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4" name="Freeform 852"/>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5" name="Line 853"/>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6" name="Freeform 854"/>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7" name="Freeform 855"/>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8" name="Freeform 856"/>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9" name="Freeform 857"/>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0" name="Freeform 858"/>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1" name="Freeform 859"/>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2" name="Freeform 860"/>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3" name="Freeform 861"/>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4" name="Freeform 862"/>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5" name="Freeform 863"/>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6" name="Oval 864"/>
                  <p:cNvSpPr>
                    <a:spLocks noChangeArrowheads="1"/>
                  </p:cNvSpPr>
                  <p:nvPr/>
                </p:nvSpPr>
                <p:spPr bwMode="auto">
                  <a:xfrm>
                    <a:off x="1339" y="3772"/>
                    <a:ext cx="78" cy="26"/>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7" name="Oval 865"/>
                  <p:cNvSpPr>
                    <a:spLocks noChangeArrowheads="1"/>
                  </p:cNvSpPr>
                  <p:nvPr/>
                </p:nvSpPr>
                <p:spPr bwMode="auto">
                  <a:xfrm>
                    <a:off x="1432" y="3771"/>
                    <a:ext cx="78" cy="25"/>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8" name="Freeform 866"/>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9" name="Oval 867"/>
                  <p:cNvSpPr>
                    <a:spLocks noChangeArrowheads="1"/>
                  </p:cNvSpPr>
                  <p:nvPr/>
                </p:nvSpPr>
                <p:spPr bwMode="auto">
                  <a:xfrm>
                    <a:off x="1338" y="3767"/>
                    <a:ext cx="78" cy="27"/>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0" name="Oval 868"/>
                  <p:cNvSpPr>
                    <a:spLocks noChangeArrowheads="1"/>
                  </p:cNvSpPr>
                  <p:nvPr/>
                </p:nvSpPr>
                <p:spPr bwMode="auto">
                  <a:xfrm>
                    <a:off x="1431" y="3766"/>
                    <a:ext cx="77" cy="25"/>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710" name="Group 869"/>
              <p:cNvGrpSpPr>
                <a:grpSpLocks/>
              </p:cNvGrpSpPr>
              <p:nvPr/>
            </p:nvGrpSpPr>
            <p:grpSpPr bwMode="auto">
              <a:xfrm>
                <a:off x="1165" y="2732"/>
                <a:ext cx="236" cy="381"/>
                <a:chOff x="1165" y="1525"/>
                <a:chExt cx="236" cy="381"/>
              </a:xfrm>
            </p:grpSpPr>
            <p:sp>
              <p:nvSpPr>
                <p:cNvPr id="722" name="Line 870"/>
                <p:cNvSpPr>
                  <a:spLocks noChangeShapeType="1"/>
                </p:cNvSpPr>
                <p:nvPr/>
              </p:nvSpPr>
              <p:spPr bwMode="auto">
                <a:xfrm flipH="1">
                  <a:off x="1321" y="1696"/>
                  <a:ext cx="39" cy="2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3" name="Line 871"/>
                <p:cNvSpPr>
                  <a:spLocks noChangeShapeType="1"/>
                </p:cNvSpPr>
                <p:nvPr/>
              </p:nvSpPr>
              <p:spPr bwMode="auto">
                <a:xfrm flipH="1">
                  <a:off x="1313" y="1692"/>
                  <a:ext cx="39" cy="2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4" name="Freeform 872"/>
                <p:cNvSpPr>
                  <a:spLocks/>
                </p:cNvSpPr>
                <p:nvPr/>
              </p:nvSpPr>
              <p:spPr bwMode="auto">
                <a:xfrm flipH="1">
                  <a:off x="1190" y="1799"/>
                  <a:ext cx="210" cy="107"/>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5" name="Freeform 873"/>
                <p:cNvSpPr>
                  <a:spLocks/>
                </p:cNvSpPr>
                <p:nvPr/>
              </p:nvSpPr>
              <p:spPr bwMode="auto">
                <a:xfrm flipH="1">
                  <a:off x="1192" y="1809"/>
                  <a:ext cx="207" cy="95"/>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6" name="Freeform 874"/>
                <p:cNvSpPr>
                  <a:spLocks/>
                </p:cNvSpPr>
                <p:nvPr/>
              </p:nvSpPr>
              <p:spPr bwMode="auto">
                <a:xfrm flipH="1">
                  <a:off x="1221" y="1843"/>
                  <a:ext cx="29" cy="6"/>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7" name="Freeform 875"/>
                <p:cNvSpPr>
                  <a:spLocks/>
                </p:cNvSpPr>
                <p:nvPr/>
              </p:nvSpPr>
              <p:spPr bwMode="auto">
                <a:xfrm flipH="1">
                  <a:off x="1193" y="1834"/>
                  <a:ext cx="17" cy="7"/>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8" name="Freeform 876"/>
                <p:cNvSpPr>
                  <a:spLocks/>
                </p:cNvSpPr>
                <p:nvPr/>
              </p:nvSpPr>
              <p:spPr bwMode="auto">
                <a:xfrm flipH="1">
                  <a:off x="1265" y="1829"/>
                  <a:ext cx="27" cy="1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9" name="Freeform 877"/>
                <p:cNvSpPr>
                  <a:spLocks/>
                </p:cNvSpPr>
                <p:nvPr/>
              </p:nvSpPr>
              <p:spPr bwMode="auto">
                <a:xfrm flipH="1">
                  <a:off x="1292" y="1867"/>
                  <a:ext cx="86" cy="24"/>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0" name="Freeform 878"/>
                <p:cNvSpPr>
                  <a:spLocks/>
                </p:cNvSpPr>
                <p:nvPr/>
              </p:nvSpPr>
              <p:spPr bwMode="auto">
                <a:xfrm flipH="1">
                  <a:off x="1289" y="1682"/>
                  <a:ext cx="75" cy="44"/>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1" name="Freeform 879"/>
                <p:cNvSpPr>
                  <a:spLocks/>
                </p:cNvSpPr>
                <p:nvPr/>
              </p:nvSpPr>
              <p:spPr bwMode="auto">
                <a:xfrm flipH="1">
                  <a:off x="1317" y="1702"/>
                  <a:ext cx="18" cy="5"/>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2" name="Freeform 880"/>
                <p:cNvSpPr>
                  <a:spLocks/>
                </p:cNvSpPr>
                <p:nvPr/>
              </p:nvSpPr>
              <p:spPr bwMode="auto">
                <a:xfrm flipH="1">
                  <a:off x="1340" y="1706"/>
                  <a:ext cx="2" cy="3"/>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3" name="Freeform 881"/>
                <p:cNvSpPr>
                  <a:spLocks/>
                </p:cNvSpPr>
                <p:nvPr/>
              </p:nvSpPr>
              <p:spPr bwMode="auto">
                <a:xfrm flipH="1">
                  <a:off x="1350" y="1689"/>
                  <a:ext cx="11" cy="5"/>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4" name="Freeform 882"/>
                <p:cNvSpPr>
                  <a:spLocks/>
                </p:cNvSpPr>
                <p:nvPr/>
              </p:nvSpPr>
              <p:spPr bwMode="auto">
                <a:xfrm flipH="1">
                  <a:off x="1329" y="1687"/>
                  <a:ext cx="16" cy="4"/>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5" name="Freeform 883"/>
                <p:cNvSpPr>
                  <a:spLocks/>
                </p:cNvSpPr>
                <p:nvPr/>
              </p:nvSpPr>
              <p:spPr bwMode="auto">
                <a:xfrm flipH="1">
                  <a:off x="1355" y="1692"/>
                  <a:ext cx="3" cy="3"/>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6" name="Freeform 884"/>
                <p:cNvSpPr>
                  <a:spLocks/>
                </p:cNvSpPr>
                <p:nvPr/>
              </p:nvSpPr>
              <p:spPr bwMode="auto">
                <a:xfrm flipH="1">
                  <a:off x="1358" y="1689"/>
                  <a:ext cx="4" cy="3"/>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7" name="Freeform 885"/>
                <p:cNvSpPr>
                  <a:spLocks/>
                </p:cNvSpPr>
                <p:nvPr/>
              </p:nvSpPr>
              <p:spPr bwMode="auto">
                <a:xfrm flipH="1">
                  <a:off x="1316" y="1693"/>
                  <a:ext cx="4" cy="5"/>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8" name="Freeform 886"/>
                <p:cNvSpPr>
                  <a:spLocks/>
                </p:cNvSpPr>
                <p:nvPr/>
              </p:nvSpPr>
              <p:spPr bwMode="auto">
                <a:xfrm flipH="1">
                  <a:off x="1302" y="1715"/>
                  <a:ext cx="5" cy="4"/>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9" name="Freeform 887"/>
                <p:cNvSpPr>
                  <a:spLocks/>
                </p:cNvSpPr>
                <p:nvPr/>
              </p:nvSpPr>
              <p:spPr bwMode="auto">
                <a:xfrm flipH="1">
                  <a:off x="1277" y="1706"/>
                  <a:ext cx="23" cy="31"/>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0" name="Freeform 888"/>
                <p:cNvSpPr>
                  <a:spLocks/>
                </p:cNvSpPr>
                <p:nvPr/>
              </p:nvSpPr>
              <p:spPr bwMode="auto">
                <a:xfrm flipH="1">
                  <a:off x="1280" y="1709"/>
                  <a:ext cx="17" cy="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1" name="Freeform 889"/>
                <p:cNvSpPr>
                  <a:spLocks/>
                </p:cNvSpPr>
                <p:nvPr/>
              </p:nvSpPr>
              <p:spPr bwMode="auto">
                <a:xfrm flipH="1">
                  <a:off x="1205" y="1538"/>
                  <a:ext cx="75" cy="93"/>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2" name="Freeform 890"/>
                <p:cNvSpPr>
                  <a:spLocks/>
                </p:cNvSpPr>
                <p:nvPr/>
              </p:nvSpPr>
              <p:spPr bwMode="auto">
                <a:xfrm flipH="1">
                  <a:off x="1272" y="1594"/>
                  <a:ext cx="4" cy="1"/>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3" name="Freeform 891"/>
                <p:cNvSpPr>
                  <a:spLocks/>
                </p:cNvSpPr>
                <p:nvPr/>
              </p:nvSpPr>
              <p:spPr bwMode="auto">
                <a:xfrm flipH="1">
                  <a:off x="1270" y="1591"/>
                  <a:ext cx="2" cy="3"/>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4" name="Freeform 892"/>
                <p:cNvSpPr>
                  <a:spLocks/>
                </p:cNvSpPr>
                <p:nvPr/>
              </p:nvSpPr>
              <p:spPr bwMode="auto">
                <a:xfrm flipH="1">
                  <a:off x="1267" y="1579"/>
                  <a:ext cx="2" cy="7"/>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5" name="Freeform 893"/>
                <p:cNvSpPr>
                  <a:spLocks/>
                </p:cNvSpPr>
                <p:nvPr/>
              </p:nvSpPr>
              <p:spPr bwMode="auto">
                <a:xfrm flipH="1">
                  <a:off x="1260" y="1572"/>
                  <a:ext cx="8" cy="6"/>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6" name="Freeform 894"/>
                <p:cNvSpPr>
                  <a:spLocks/>
                </p:cNvSpPr>
                <p:nvPr/>
              </p:nvSpPr>
              <p:spPr bwMode="auto">
                <a:xfrm flipH="1">
                  <a:off x="1256" y="1564"/>
                  <a:ext cx="14" cy="5"/>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7" name="Freeform 895"/>
                <p:cNvSpPr>
                  <a:spLocks/>
                </p:cNvSpPr>
                <p:nvPr/>
              </p:nvSpPr>
              <p:spPr bwMode="auto">
                <a:xfrm flipH="1">
                  <a:off x="1231" y="1571"/>
                  <a:ext cx="8" cy="18"/>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8" name="Freeform 896"/>
                <p:cNvSpPr>
                  <a:spLocks/>
                </p:cNvSpPr>
                <p:nvPr/>
              </p:nvSpPr>
              <p:spPr bwMode="auto">
                <a:xfrm flipH="1">
                  <a:off x="1228" y="1568"/>
                  <a:ext cx="13" cy="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9" name="Freeform 897"/>
                <p:cNvSpPr>
                  <a:spLocks/>
                </p:cNvSpPr>
                <p:nvPr/>
              </p:nvSpPr>
              <p:spPr bwMode="auto">
                <a:xfrm flipH="1">
                  <a:off x="1236" y="1595"/>
                  <a:ext cx="12" cy="20"/>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0" name="Freeform 898"/>
                <p:cNvSpPr>
                  <a:spLocks/>
                </p:cNvSpPr>
                <p:nvPr/>
              </p:nvSpPr>
              <p:spPr bwMode="auto">
                <a:xfrm flipH="1">
                  <a:off x="1200" y="1525"/>
                  <a:ext cx="68" cy="7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1" name="Freeform 899"/>
                <p:cNvSpPr>
                  <a:spLocks/>
                </p:cNvSpPr>
                <p:nvPr/>
              </p:nvSpPr>
              <p:spPr bwMode="auto">
                <a:xfrm flipH="1">
                  <a:off x="1201" y="1526"/>
                  <a:ext cx="65" cy="74"/>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2" name="Freeform 900"/>
                <p:cNvSpPr>
                  <a:spLocks/>
                </p:cNvSpPr>
                <p:nvPr/>
              </p:nvSpPr>
              <p:spPr bwMode="auto">
                <a:xfrm flipH="1">
                  <a:off x="1331" y="1713"/>
                  <a:ext cx="70" cy="49"/>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3" name="Freeform 901"/>
                <p:cNvSpPr>
                  <a:spLocks/>
                </p:cNvSpPr>
                <p:nvPr/>
              </p:nvSpPr>
              <p:spPr bwMode="auto">
                <a:xfrm flipH="1">
                  <a:off x="1376" y="1721"/>
                  <a:ext cx="22" cy="6"/>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4" name="Freeform 902"/>
                <p:cNvSpPr>
                  <a:spLocks/>
                </p:cNvSpPr>
                <p:nvPr/>
              </p:nvSpPr>
              <p:spPr bwMode="auto">
                <a:xfrm flipH="1">
                  <a:off x="1367" y="1715"/>
                  <a:ext cx="19" cy="4"/>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5" name="Freeform 903"/>
                <p:cNvSpPr>
                  <a:spLocks/>
                </p:cNvSpPr>
                <p:nvPr/>
              </p:nvSpPr>
              <p:spPr bwMode="auto">
                <a:xfrm flipH="1">
                  <a:off x="1375" y="1730"/>
                  <a:ext cx="8" cy="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6" name="Freeform 904"/>
                <p:cNvSpPr>
                  <a:spLocks/>
                </p:cNvSpPr>
                <p:nvPr/>
              </p:nvSpPr>
              <p:spPr bwMode="auto">
                <a:xfrm flipH="1">
                  <a:off x="1397" y="1728"/>
                  <a:ext cx="2" cy="4"/>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7" name="Freeform 905"/>
                <p:cNvSpPr>
                  <a:spLocks/>
                </p:cNvSpPr>
                <p:nvPr/>
              </p:nvSpPr>
              <p:spPr bwMode="auto">
                <a:xfrm flipH="1">
                  <a:off x="1364" y="1724"/>
                  <a:ext cx="4" cy="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8" name="Freeform 906"/>
                <p:cNvSpPr>
                  <a:spLocks/>
                </p:cNvSpPr>
                <p:nvPr/>
              </p:nvSpPr>
              <p:spPr bwMode="auto">
                <a:xfrm flipH="1">
                  <a:off x="1350" y="1724"/>
                  <a:ext cx="11" cy="14"/>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9" name="Freeform 907"/>
                <p:cNvSpPr>
                  <a:spLocks/>
                </p:cNvSpPr>
                <p:nvPr/>
              </p:nvSpPr>
              <p:spPr bwMode="auto">
                <a:xfrm flipH="1">
                  <a:off x="1344" y="1743"/>
                  <a:ext cx="3" cy="9"/>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0" name="Freeform 908"/>
                <p:cNvSpPr>
                  <a:spLocks/>
                </p:cNvSpPr>
                <p:nvPr/>
              </p:nvSpPr>
              <p:spPr bwMode="auto">
                <a:xfrm flipH="1">
                  <a:off x="1371" y="1733"/>
                  <a:ext cx="1" cy="4"/>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1" name="Freeform 909"/>
                <p:cNvSpPr>
                  <a:spLocks/>
                </p:cNvSpPr>
                <p:nvPr/>
              </p:nvSpPr>
              <p:spPr bwMode="auto">
                <a:xfrm flipH="1">
                  <a:off x="1268" y="1605"/>
                  <a:ext cx="5" cy="4"/>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2" name="Freeform 910"/>
                <p:cNvSpPr>
                  <a:spLocks/>
                </p:cNvSpPr>
                <p:nvPr/>
              </p:nvSpPr>
              <p:spPr bwMode="auto">
                <a:xfrm flipH="1">
                  <a:off x="1270" y="1612"/>
                  <a:ext cx="1" cy="3"/>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3" name="Freeform 911"/>
                <p:cNvSpPr>
                  <a:spLocks/>
                </p:cNvSpPr>
                <p:nvPr/>
              </p:nvSpPr>
              <p:spPr bwMode="auto">
                <a:xfrm flipH="1">
                  <a:off x="1250" y="1633"/>
                  <a:ext cx="42" cy="124"/>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4" name="Freeform 912"/>
                <p:cNvSpPr>
                  <a:spLocks/>
                </p:cNvSpPr>
                <p:nvPr/>
              </p:nvSpPr>
              <p:spPr bwMode="auto">
                <a:xfrm flipH="1">
                  <a:off x="1180" y="1609"/>
                  <a:ext cx="162" cy="207"/>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5" name="Freeform 913"/>
                <p:cNvSpPr>
                  <a:spLocks/>
                </p:cNvSpPr>
                <p:nvPr/>
              </p:nvSpPr>
              <p:spPr bwMode="auto">
                <a:xfrm flipH="1">
                  <a:off x="1183" y="1622"/>
                  <a:ext cx="102" cy="19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6" name="Freeform 914"/>
                <p:cNvSpPr>
                  <a:spLocks/>
                </p:cNvSpPr>
                <p:nvPr/>
              </p:nvSpPr>
              <p:spPr bwMode="auto">
                <a:xfrm flipH="1">
                  <a:off x="1190" y="1717"/>
                  <a:ext cx="31" cy="89"/>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7" name="Freeform 915"/>
                <p:cNvSpPr>
                  <a:spLocks/>
                </p:cNvSpPr>
                <p:nvPr/>
              </p:nvSpPr>
              <p:spPr bwMode="auto">
                <a:xfrm flipH="1">
                  <a:off x="1221" y="1645"/>
                  <a:ext cx="118" cy="134"/>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8" name="Freeform 916"/>
                <p:cNvSpPr>
                  <a:spLocks/>
                </p:cNvSpPr>
                <p:nvPr/>
              </p:nvSpPr>
              <p:spPr bwMode="auto">
                <a:xfrm flipH="1">
                  <a:off x="1229" y="1695"/>
                  <a:ext cx="30" cy="30"/>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9" name="Freeform 917"/>
                <p:cNvSpPr>
                  <a:spLocks/>
                </p:cNvSpPr>
                <p:nvPr/>
              </p:nvSpPr>
              <p:spPr bwMode="auto">
                <a:xfrm flipH="1">
                  <a:off x="1230" y="1670"/>
                  <a:ext cx="27" cy="39"/>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0" name="Freeform 918"/>
                <p:cNvSpPr>
                  <a:spLocks/>
                </p:cNvSpPr>
                <p:nvPr/>
              </p:nvSpPr>
              <p:spPr bwMode="auto">
                <a:xfrm flipH="1">
                  <a:off x="1233" y="1631"/>
                  <a:ext cx="29" cy="23"/>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1" name="Freeform 919"/>
                <p:cNvSpPr>
                  <a:spLocks/>
                </p:cNvSpPr>
                <p:nvPr/>
              </p:nvSpPr>
              <p:spPr bwMode="auto">
                <a:xfrm flipH="1">
                  <a:off x="1268" y="1673"/>
                  <a:ext cx="16" cy="59"/>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2" name="Freeform 920"/>
                <p:cNvSpPr>
                  <a:spLocks/>
                </p:cNvSpPr>
                <p:nvPr/>
              </p:nvSpPr>
              <p:spPr bwMode="auto">
                <a:xfrm flipH="1">
                  <a:off x="1231" y="1737"/>
                  <a:ext cx="29" cy="11"/>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3" name="Freeform 921"/>
                <p:cNvSpPr>
                  <a:spLocks/>
                </p:cNvSpPr>
                <p:nvPr/>
              </p:nvSpPr>
              <p:spPr bwMode="auto">
                <a:xfrm flipH="1">
                  <a:off x="1266" y="1742"/>
                  <a:ext cx="18" cy="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4" name="Freeform 922"/>
                <p:cNvSpPr>
                  <a:spLocks/>
                </p:cNvSpPr>
                <p:nvPr/>
              </p:nvSpPr>
              <p:spPr bwMode="auto">
                <a:xfrm flipH="1">
                  <a:off x="1213" y="1611"/>
                  <a:ext cx="42" cy="31"/>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5" name="Freeform 923"/>
                <p:cNvSpPr>
                  <a:spLocks/>
                </p:cNvSpPr>
                <p:nvPr/>
              </p:nvSpPr>
              <p:spPr bwMode="auto">
                <a:xfrm flipH="1">
                  <a:off x="1165" y="1751"/>
                  <a:ext cx="87" cy="134"/>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6" name="Freeform 924"/>
                <p:cNvSpPr>
                  <a:spLocks/>
                </p:cNvSpPr>
                <p:nvPr/>
              </p:nvSpPr>
              <p:spPr bwMode="auto">
                <a:xfrm flipH="1">
                  <a:off x="1167" y="1758"/>
                  <a:ext cx="75" cy="122"/>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711" name="Line 925"/>
              <p:cNvSpPr>
                <a:spLocks noChangeShapeType="1"/>
              </p:cNvSpPr>
              <p:nvPr/>
            </p:nvSpPr>
            <p:spPr bwMode="auto">
              <a:xfrm>
                <a:off x="1507" y="2636"/>
                <a:ext cx="0" cy="91"/>
              </a:xfrm>
              <a:prstGeom prst="line">
                <a:avLst/>
              </a:prstGeom>
              <a:noFill/>
              <a:ln w="381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712" name="Group 926"/>
              <p:cNvGrpSpPr>
                <a:grpSpLocks/>
              </p:cNvGrpSpPr>
              <p:nvPr/>
            </p:nvGrpSpPr>
            <p:grpSpPr bwMode="auto">
              <a:xfrm>
                <a:off x="1628" y="2587"/>
                <a:ext cx="481" cy="236"/>
                <a:chOff x="3352" y="2625"/>
                <a:chExt cx="544" cy="542"/>
              </a:xfrm>
            </p:grpSpPr>
            <p:sp>
              <p:nvSpPr>
                <p:cNvPr id="713" name="Freeform 927"/>
                <p:cNvSpPr>
                  <a:spLocks/>
                </p:cNvSpPr>
                <p:nvPr/>
              </p:nvSpPr>
              <p:spPr bwMode="auto">
                <a:xfrm>
                  <a:off x="3816" y="2625"/>
                  <a:ext cx="80" cy="542"/>
                </a:xfrm>
                <a:custGeom>
                  <a:avLst/>
                  <a:gdLst>
                    <a:gd name="T0" fmla="*/ 159 w 319"/>
                    <a:gd name="T1" fmla="*/ 0 h 2167"/>
                    <a:gd name="T2" fmla="*/ 173 w 319"/>
                    <a:gd name="T3" fmla="*/ 51 h 2167"/>
                    <a:gd name="T4" fmla="*/ 199 w 319"/>
                    <a:gd name="T5" fmla="*/ 132 h 2167"/>
                    <a:gd name="T6" fmla="*/ 220 w 319"/>
                    <a:gd name="T7" fmla="*/ 204 h 2167"/>
                    <a:gd name="T8" fmla="*/ 238 w 319"/>
                    <a:gd name="T9" fmla="*/ 280 h 2167"/>
                    <a:gd name="T10" fmla="*/ 256 w 319"/>
                    <a:gd name="T11" fmla="*/ 356 h 2167"/>
                    <a:gd name="T12" fmla="*/ 271 w 319"/>
                    <a:gd name="T13" fmla="*/ 441 h 2167"/>
                    <a:gd name="T14" fmla="*/ 285 w 319"/>
                    <a:gd name="T15" fmla="*/ 528 h 2167"/>
                    <a:gd name="T16" fmla="*/ 297 w 319"/>
                    <a:gd name="T17" fmla="*/ 629 h 2167"/>
                    <a:gd name="T18" fmla="*/ 307 w 319"/>
                    <a:gd name="T19" fmla="*/ 712 h 2167"/>
                    <a:gd name="T20" fmla="*/ 312 w 319"/>
                    <a:gd name="T21" fmla="*/ 809 h 2167"/>
                    <a:gd name="T22" fmla="*/ 317 w 319"/>
                    <a:gd name="T23" fmla="*/ 892 h 2167"/>
                    <a:gd name="T24" fmla="*/ 319 w 319"/>
                    <a:gd name="T25" fmla="*/ 998 h 2167"/>
                    <a:gd name="T26" fmla="*/ 318 w 319"/>
                    <a:gd name="T27" fmla="*/ 1103 h 2167"/>
                    <a:gd name="T28" fmla="*/ 314 w 319"/>
                    <a:gd name="T29" fmla="*/ 1212 h 2167"/>
                    <a:gd name="T30" fmla="*/ 311 w 319"/>
                    <a:gd name="T31" fmla="*/ 1297 h 2167"/>
                    <a:gd name="T32" fmla="*/ 305 w 319"/>
                    <a:gd name="T33" fmla="*/ 1372 h 2167"/>
                    <a:gd name="T34" fmla="*/ 294 w 319"/>
                    <a:gd name="T35" fmla="*/ 1466 h 2167"/>
                    <a:gd name="T36" fmla="*/ 283 w 319"/>
                    <a:gd name="T37" fmla="*/ 1552 h 2167"/>
                    <a:gd name="T38" fmla="*/ 267 w 319"/>
                    <a:gd name="T39" fmla="*/ 1648 h 2167"/>
                    <a:gd name="T40" fmla="*/ 249 w 319"/>
                    <a:gd name="T41" fmla="*/ 1738 h 2167"/>
                    <a:gd name="T42" fmla="*/ 229 w 319"/>
                    <a:gd name="T43" fmla="*/ 1825 h 2167"/>
                    <a:gd name="T44" fmla="*/ 210 w 319"/>
                    <a:gd name="T45" fmla="*/ 1904 h 2167"/>
                    <a:gd name="T46" fmla="*/ 182 w 319"/>
                    <a:gd name="T47" fmla="*/ 1988 h 2167"/>
                    <a:gd name="T48" fmla="*/ 153 w 319"/>
                    <a:gd name="T49" fmla="*/ 2066 h 2167"/>
                    <a:gd name="T50" fmla="*/ 120 w 319"/>
                    <a:gd name="T51" fmla="*/ 2147 h 2167"/>
                    <a:gd name="T52" fmla="*/ 112 w 319"/>
                    <a:gd name="T53" fmla="*/ 2167 h 2167"/>
                    <a:gd name="T54" fmla="*/ 0 w 319"/>
                    <a:gd name="T55" fmla="*/ 2117 h 2167"/>
                    <a:gd name="T56" fmla="*/ 33 w 319"/>
                    <a:gd name="T57" fmla="*/ 2055 h 2167"/>
                    <a:gd name="T58" fmla="*/ 65 w 319"/>
                    <a:gd name="T59" fmla="*/ 1980 h 2167"/>
                    <a:gd name="T60" fmla="*/ 92 w 319"/>
                    <a:gd name="T61" fmla="*/ 1901 h 2167"/>
                    <a:gd name="T62" fmla="*/ 113 w 319"/>
                    <a:gd name="T63" fmla="*/ 1815 h 2167"/>
                    <a:gd name="T64" fmla="*/ 139 w 319"/>
                    <a:gd name="T65" fmla="*/ 1718 h 2167"/>
                    <a:gd name="T66" fmla="*/ 155 w 319"/>
                    <a:gd name="T67" fmla="*/ 1628 h 2167"/>
                    <a:gd name="T68" fmla="*/ 170 w 319"/>
                    <a:gd name="T69" fmla="*/ 1540 h 2167"/>
                    <a:gd name="T70" fmla="*/ 182 w 319"/>
                    <a:gd name="T71" fmla="*/ 1437 h 2167"/>
                    <a:gd name="T72" fmla="*/ 191 w 319"/>
                    <a:gd name="T73" fmla="*/ 1344 h 2167"/>
                    <a:gd name="T74" fmla="*/ 199 w 319"/>
                    <a:gd name="T75" fmla="*/ 1251 h 2167"/>
                    <a:gd name="T76" fmla="*/ 202 w 319"/>
                    <a:gd name="T77" fmla="*/ 1156 h 2167"/>
                    <a:gd name="T78" fmla="*/ 206 w 319"/>
                    <a:gd name="T79" fmla="*/ 1082 h 2167"/>
                    <a:gd name="T80" fmla="*/ 203 w 319"/>
                    <a:gd name="T81" fmla="*/ 983 h 2167"/>
                    <a:gd name="T82" fmla="*/ 201 w 319"/>
                    <a:gd name="T83" fmla="*/ 880 h 2167"/>
                    <a:gd name="T84" fmla="*/ 195 w 319"/>
                    <a:gd name="T85" fmla="*/ 784 h 2167"/>
                    <a:gd name="T86" fmla="*/ 188 w 319"/>
                    <a:gd name="T87" fmla="*/ 687 h 2167"/>
                    <a:gd name="T88" fmla="*/ 175 w 319"/>
                    <a:gd name="T89" fmla="*/ 586 h 2167"/>
                    <a:gd name="T90" fmla="*/ 160 w 319"/>
                    <a:gd name="T91" fmla="*/ 492 h 2167"/>
                    <a:gd name="T92" fmla="*/ 145 w 319"/>
                    <a:gd name="T93" fmla="*/ 398 h 2167"/>
                    <a:gd name="T94" fmla="*/ 124 w 319"/>
                    <a:gd name="T95" fmla="*/ 311 h 2167"/>
                    <a:gd name="T96" fmla="*/ 99 w 319"/>
                    <a:gd name="T97" fmla="*/ 215 h 2167"/>
                    <a:gd name="T98" fmla="*/ 72 w 319"/>
                    <a:gd name="T99" fmla="*/ 132 h 2167"/>
                    <a:gd name="T100" fmla="*/ 43 w 319"/>
                    <a:gd name="T101" fmla="*/ 58 h 2167"/>
                    <a:gd name="T102" fmla="*/ 159 w 319"/>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9" h="2167">
                      <a:moveTo>
                        <a:pt x="159" y="0"/>
                      </a:moveTo>
                      <a:lnTo>
                        <a:pt x="173" y="51"/>
                      </a:lnTo>
                      <a:lnTo>
                        <a:pt x="199" y="132"/>
                      </a:lnTo>
                      <a:lnTo>
                        <a:pt x="220" y="204"/>
                      </a:lnTo>
                      <a:lnTo>
                        <a:pt x="238" y="280"/>
                      </a:lnTo>
                      <a:lnTo>
                        <a:pt x="256" y="356"/>
                      </a:lnTo>
                      <a:lnTo>
                        <a:pt x="271" y="441"/>
                      </a:lnTo>
                      <a:lnTo>
                        <a:pt x="285" y="528"/>
                      </a:lnTo>
                      <a:lnTo>
                        <a:pt x="297" y="629"/>
                      </a:lnTo>
                      <a:lnTo>
                        <a:pt x="307" y="712"/>
                      </a:lnTo>
                      <a:lnTo>
                        <a:pt x="312" y="809"/>
                      </a:lnTo>
                      <a:lnTo>
                        <a:pt x="317" y="892"/>
                      </a:lnTo>
                      <a:lnTo>
                        <a:pt x="319" y="998"/>
                      </a:lnTo>
                      <a:lnTo>
                        <a:pt x="318" y="1103"/>
                      </a:lnTo>
                      <a:lnTo>
                        <a:pt x="314" y="1212"/>
                      </a:lnTo>
                      <a:lnTo>
                        <a:pt x="311" y="1297"/>
                      </a:lnTo>
                      <a:lnTo>
                        <a:pt x="305" y="1372"/>
                      </a:lnTo>
                      <a:lnTo>
                        <a:pt x="294" y="1466"/>
                      </a:lnTo>
                      <a:lnTo>
                        <a:pt x="283" y="1552"/>
                      </a:lnTo>
                      <a:lnTo>
                        <a:pt x="267" y="1648"/>
                      </a:lnTo>
                      <a:lnTo>
                        <a:pt x="249" y="1738"/>
                      </a:lnTo>
                      <a:lnTo>
                        <a:pt x="229" y="1825"/>
                      </a:lnTo>
                      <a:lnTo>
                        <a:pt x="210" y="1904"/>
                      </a:lnTo>
                      <a:lnTo>
                        <a:pt x="182" y="1988"/>
                      </a:lnTo>
                      <a:lnTo>
                        <a:pt x="153" y="2066"/>
                      </a:lnTo>
                      <a:lnTo>
                        <a:pt x="120" y="2147"/>
                      </a:lnTo>
                      <a:lnTo>
                        <a:pt x="112" y="2167"/>
                      </a:lnTo>
                      <a:lnTo>
                        <a:pt x="0" y="2117"/>
                      </a:lnTo>
                      <a:lnTo>
                        <a:pt x="33" y="2055"/>
                      </a:lnTo>
                      <a:lnTo>
                        <a:pt x="65" y="1980"/>
                      </a:lnTo>
                      <a:lnTo>
                        <a:pt x="92" y="1901"/>
                      </a:lnTo>
                      <a:lnTo>
                        <a:pt x="113" y="1815"/>
                      </a:lnTo>
                      <a:lnTo>
                        <a:pt x="139" y="1718"/>
                      </a:lnTo>
                      <a:lnTo>
                        <a:pt x="155" y="1628"/>
                      </a:lnTo>
                      <a:lnTo>
                        <a:pt x="170" y="1540"/>
                      </a:lnTo>
                      <a:lnTo>
                        <a:pt x="182" y="1437"/>
                      </a:lnTo>
                      <a:lnTo>
                        <a:pt x="191" y="1344"/>
                      </a:lnTo>
                      <a:lnTo>
                        <a:pt x="199" y="1251"/>
                      </a:lnTo>
                      <a:lnTo>
                        <a:pt x="202" y="1156"/>
                      </a:lnTo>
                      <a:lnTo>
                        <a:pt x="206" y="1082"/>
                      </a:lnTo>
                      <a:lnTo>
                        <a:pt x="203" y="983"/>
                      </a:lnTo>
                      <a:lnTo>
                        <a:pt x="201" y="880"/>
                      </a:lnTo>
                      <a:lnTo>
                        <a:pt x="195" y="784"/>
                      </a:lnTo>
                      <a:lnTo>
                        <a:pt x="188" y="687"/>
                      </a:lnTo>
                      <a:lnTo>
                        <a:pt x="175" y="586"/>
                      </a:lnTo>
                      <a:lnTo>
                        <a:pt x="160" y="492"/>
                      </a:lnTo>
                      <a:lnTo>
                        <a:pt x="145" y="398"/>
                      </a:lnTo>
                      <a:lnTo>
                        <a:pt x="124" y="311"/>
                      </a:lnTo>
                      <a:lnTo>
                        <a:pt x="99" y="215"/>
                      </a:lnTo>
                      <a:lnTo>
                        <a:pt x="72" y="132"/>
                      </a:lnTo>
                      <a:lnTo>
                        <a:pt x="43" y="58"/>
                      </a:lnTo>
                      <a:lnTo>
                        <a:pt x="159"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4" name="Freeform 928"/>
                <p:cNvSpPr>
                  <a:spLocks/>
                </p:cNvSpPr>
                <p:nvPr/>
              </p:nvSpPr>
              <p:spPr bwMode="auto">
                <a:xfrm>
                  <a:off x="3757" y="2656"/>
                  <a:ext cx="67" cy="482"/>
                </a:xfrm>
                <a:custGeom>
                  <a:avLst/>
                  <a:gdLst>
                    <a:gd name="T0" fmla="*/ 144 w 268"/>
                    <a:gd name="T1" fmla="*/ 0 h 1930"/>
                    <a:gd name="T2" fmla="*/ 170 w 268"/>
                    <a:gd name="T3" fmla="*/ 81 h 1930"/>
                    <a:gd name="T4" fmla="*/ 188 w 268"/>
                    <a:gd name="T5" fmla="*/ 157 h 1930"/>
                    <a:gd name="T6" fmla="*/ 206 w 268"/>
                    <a:gd name="T7" fmla="*/ 233 h 1930"/>
                    <a:gd name="T8" fmla="*/ 220 w 268"/>
                    <a:gd name="T9" fmla="*/ 318 h 1930"/>
                    <a:gd name="T10" fmla="*/ 235 w 268"/>
                    <a:gd name="T11" fmla="*/ 405 h 1930"/>
                    <a:gd name="T12" fmla="*/ 247 w 268"/>
                    <a:gd name="T13" fmla="*/ 506 h 1930"/>
                    <a:gd name="T14" fmla="*/ 256 w 268"/>
                    <a:gd name="T15" fmla="*/ 589 h 1930"/>
                    <a:gd name="T16" fmla="*/ 261 w 268"/>
                    <a:gd name="T17" fmla="*/ 686 h 1930"/>
                    <a:gd name="T18" fmla="*/ 266 w 268"/>
                    <a:gd name="T19" fmla="*/ 769 h 1930"/>
                    <a:gd name="T20" fmla="*/ 268 w 268"/>
                    <a:gd name="T21" fmla="*/ 875 h 1930"/>
                    <a:gd name="T22" fmla="*/ 267 w 268"/>
                    <a:gd name="T23" fmla="*/ 980 h 1930"/>
                    <a:gd name="T24" fmla="*/ 263 w 268"/>
                    <a:gd name="T25" fmla="*/ 1089 h 1930"/>
                    <a:gd name="T26" fmla="*/ 260 w 268"/>
                    <a:gd name="T27" fmla="*/ 1174 h 1930"/>
                    <a:gd name="T28" fmla="*/ 254 w 268"/>
                    <a:gd name="T29" fmla="*/ 1249 h 1930"/>
                    <a:gd name="T30" fmla="*/ 243 w 268"/>
                    <a:gd name="T31" fmla="*/ 1343 h 1930"/>
                    <a:gd name="T32" fmla="*/ 232 w 268"/>
                    <a:gd name="T33" fmla="*/ 1429 h 1930"/>
                    <a:gd name="T34" fmla="*/ 216 w 268"/>
                    <a:gd name="T35" fmla="*/ 1525 h 1930"/>
                    <a:gd name="T36" fmla="*/ 198 w 268"/>
                    <a:gd name="T37" fmla="*/ 1615 h 1930"/>
                    <a:gd name="T38" fmla="*/ 178 w 268"/>
                    <a:gd name="T39" fmla="*/ 1702 h 1930"/>
                    <a:gd name="T40" fmla="*/ 159 w 268"/>
                    <a:gd name="T41" fmla="*/ 1781 h 1930"/>
                    <a:gd name="T42" fmla="*/ 131 w 268"/>
                    <a:gd name="T43" fmla="*/ 1865 h 1930"/>
                    <a:gd name="T44" fmla="*/ 108 w 268"/>
                    <a:gd name="T45" fmla="*/ 1930 h 1930"/>
                    <a:gd name="T46" fmla="*/ 0 w 268"/>
                    <a:gd name="T47" fmla="*/ 1875 h 1930"/>
                    <a:gd name="T48" fmla="*/ 14 w 268"/>
                    <a:gd name="T49" fmla="*/ 1857 h 1930"/>
                    <a:gd name="T50" fmla="*/ 41 w 268"/>
                    <a:gd name="T51" fmla="*/ 1778 h 1930"/>
                    <a:gd name="T52" fmla="*/ 62 w 268"/>
                    <a:gd name="T53" fmla="*/ 1692 h 1930"/>
                    <a:gd name="T54" fmla="*/ 88 w 268"/>
                    <a:gd name="T55" fmla="*/ 1595 h 1930"/>
                    <a:gd name="T56" fmla="*/ 105 w 268"/>
                    <a:gd name="T57" fmla="*/ 1505 h 1930"/>
                    <a:gd name="T58" fmla="*/ 119 w 268"/>
                    <a:gd name="T59" fmla="*/ 1417 h 1930"/>
                    <a:gd name="T60" fmla="*/ 131 w 268"/>
                    <a:gd name="T61" fmla="*/ 1314 h 1930"/>
                    <a:gd name="T62" fmla="*/ 141 w 268"/>
                    <a:gd name="T63" fmla="*/ 1221 h 1930"/>
                    <a:gd name="T64" fmla="*/ 148 w 268"/>
                    <a:gd name="T65" fmla="*/ 1128 h 1930"/>
                    <a:gd name="T66" fmla="*/ 152 w 268"/>
                    <a:gd name="T67" fmla="*/ 1033 h 1930"/>
                    <a:gd name="T68" fmla="*/ 155 w 268"/>
                    <a:gd name="T69" fmla="*/ 959 h 1930"/>
                    <a:gd name="T70" fmla="*/ 153 w 268"/>
                    <a:gd name="T71" fmla="*/ 860 h 1930"/>
                    <a:gd name="T72" fmla="*/ 150 w 268"/>
                    <a:gd name="T73" fmla="*/ 757 h 1930"/>
                    <a:gd name="T74" fmla="*/ 144 w 268"/>
                    <a:gd name="T75" fmla="*/ 661 h 1930"/>
                    <a:gd name="T76" fmla="*/ 137 w 268"/>
                    <a:gd name="T77" fmla="*/ 564 h 1930"/>
                    <a:gd name="T78" fmla="*/ 124 w 268"/>
                    <a:gd name="T79" fmla="*/ 463 h 1930"/>
                    <a:gd name="T80" fmla="*/ 109 w 268"/>
                    <a:gd name="T81" fmla="*/ 369 h 1930"/>
                    <a:gd name="T82" fmla="*/ 94 w 268"/>
                    <a:gd name="T83" fmla="*/ 275 h 1930"/>
                    <a:gd name="T84" fmla="*/ 73 w 268"/>
                    <a:gd name="T85" fmla="*/ 188 h 1930"/>
                    <a:gd name="T86" fmla="*/ 48 w 268"/>
                    <a:gd name="T87" fmla="*/ 92 h 1930"/>
                    <a:gd name="T88" fmla="*/ 29 w 268"/>
                    <a:gd name="T89" fmla="*/ 47 h 1930"/>
                    <a:gd name="T90" fmla="*/ 144 w 268"/>
                    <a:gd name="T91" fmla="*/ 0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1930">
                      <a:moveTo>
                        <a:pt x="144" y="0"/>
                      </a:moveTo>
                      <a:lnTo>
                        <a:pt x="170" y="81"/>
                      </a:lnTo>
                      <a:lnTo>
                        <a:pt x="188" y="157"/>
                      </a:lnTo>
                      <a:lnTo>
                        <a:pt x="206" y="233"/>
                      </a:lnTo>
                      <a:lnTo>
                        <a:pt x="220" y="318"/>
                      </a:lnTo>
                      <a:lnTo>
                        <a:pt x="235" y="405"/>
                      </a:lnTo>
                      <a:lnTo>
                        <a:pt x="247" y="506"/>
                      </a:lnTo>
                      <a:lnTo>
                        <a:pt x="256" y="589"/>
                      </a:lnTo>
                      <a:lnTo>
                        <a:pt x="261" y="686"/>
                      </a:lnTo>
                      <a:lnTo>
                        <a:pt x="266" y="769"/>
                      </a:lnTo>
                      <a:lnTo>
                        <a:pt x="268" y="875"/>
                      </a:lnTo>
                      <a:lnTo>
                        <a:pt x="267" y="980"/>
                      </a:lnTo>
                      <a:lnTo>
                        <a:pt x="263" y="1089"/>
                      </a:lnTo>
                      <a:lnTo>
                        <a:pt x="260" y="1174"/>
                      </a:lnTo>
                      <a:lnTo>
                        <a:pt x="254" y="1249"/>
                      </a:lnTo>
                      <a:lnTo>
                        <a:pt x="243" y="1343"/>
                      </a:lnTo>
                      <a:lnTo>
                        <a:pt x="232" y="1429"/>
                      </a:lnTo>
                      <a:lnTo>
                        <a:pt x="216" y="1525"/>
                      </a:lnTo>
                      <a:lnTo>
                        <a:pt x="198" y="1615"/>
                      </a:lnTo>
                      <a:lnTo>
                        <a:pt x="178" y="1702"/>
                      </a:lnTo>
                      <a:lnTo>
                        <a:pt x="159" y="1781"/>
                      </a:lnTo>
                      <a:lnTo>
                        <a:pt x="131" y="1865"/>
                      </a:lnTo>
                      <a:lnTo>
                        <a:pt x="108" y="1930"/>
                      </a:lnTo>
                      <a:lnTo>
                        <a:pt x="0" y="1875"/>
                      </a:lnTo>
                      <a:lnTo>
                        <a:pt x="14" y="1857"/>
                      </a:lnTo>
                      <a:lnTo>
                        <a:pt x="41" y="1778"/>
                      </a:lnTo>
                      <a:lnTo>
                        <a:pt x="62" y="1692"/>
                      </a:lnTo>
                      <a:lnTo>
                        <a:pt x="88" y="1595"/>
                      </a:lnTo>
                      <a:lnTo>
                        <a:pt x="105" y="1505"/>
                      </a:lnTo>
                      <a:lnTo>
                        <a:pt x="119" y="1417"/>
                      </a:lnTo>
                      <a:lnTo>
                        <a:pt x="131" y="1314"/>
                      </a:lnTo>
                      <a:lnTo>
                        <a:pt x="141" y="1221"/>
                      </a:lnTo>
                      <a:lnTo>
                        <a:pt x="148" y="1128"/>
                      </a:lnTo>
                      <a:lnTo>
                        <a:pt x="152" y="1033"/>
                      </a:lnTo>
                      <a:lnTo>
                        <a:pt x="155" y="959"/>
                      </a:lnTo>
                      <a:lnTo>
                        <a:pt x="153" y="860"/>
                      </a:lnTo>
                      <a:lnTo>
                        <a:pt x="150" y="757"/>
                      </a:lnTo>
                      <a:lnTo>
                        <a:pt x="144" y="661"/>
                      </a:lnTo>
                      <a:lnTo>
                        <a:pt x="137" y="564"/>
                      </a:lnTo>
                      <a:lnTo>
                        <a:pt x="124" y="463"/>
                      </a:lnTo>
                      <a:lnTo>
                        <a:pt x="109" y="369"/>
                      </a:lnTo>
                      <a:lnTo>
                        <a:pt x="94" y="275"/>
                      </a:lnTo>
                      <a:lnTo>
                        <a:pt x="73" y="188"/>
                      </a:lnTo>
                      <a:lnTo>
                        <a:pt x="48" y="92"/>
                      </a:lnTo>
                      <a:lnTo>
                        <a:pt x="29" y="47"/>
                      </a:lnTo>
                      <a:lnTo>
                        <a:pt x="144"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5" name="Freeform 929"/>
                <p:cNvSpPr>
                  <a:spLocks/>
                </p:cNvSpPr>
                <p:nvPr/>
              </p:nvSpPr>
              <p:spPr bwMode="auto">
                <a:xfrm>
                  <a:off x="3694" y="2684"/>
                  <a:ext cx="58" cy="424"/>
                </a:xfrm>
                <a:custGeom>
                  <a:avLst/>
                  <a:gdLst>
                    <a:gd name="T0" fmla="*/ 148 w 228"/>
                    <a:gd name="T1" fmla="*/ 46 h 1695"/>
                    <a:gd name="T2" fmla="*/ 166 w 228"/>
                    <a:gd name="T3" fmla="*/ 122 h 1695"/>
                    <a:gd name="T4" fmla="*/ 180 w 228"/>
                    <a:gd name="T5" fmla="*/ 207 h 1695"/>
                    <a:gd name="T6" fmla="*/ 195 w 228"/>
                    <a:gd name="T7" fmla="*/ 294 h 1695"/>
                    <a:gd name="T8" fmla="*/ 207 w 228"/>
                    <a:gd name="T9" fmla="*/ 395 h 1695"/>
                    <a:gd name="T10" fmla="*/ 216 w 228"/>
                    <a:gd name="T11" fmla="*/ 478 h 1695"/>
                    <a:gd name="T12" fmla="*/ 221 w 228"/>
                    <a:gd name="T13" fmla="*/ 575 h 1695"/>
                    <a:gd name="T14" fmla="*/ 226 w 228"/>
                    <a:gd name="T15" fmla="*/ 658 h 1695"/>
                    <a:gd name="T16" fmla="*/ 228 w 228"/>
                    <a:gd name="T17" fmla="*/ 764 h 1695"/>
                    <a:gd name="T18" fmla="*/ 227 w 228"/>
                    <a:gd name="T19" fmla="*/ 883 h 1695"/>
                    <a:gd name="T20" fmla="*/ 224 w 228"/>
                    <a:gd name="T21" fmla="*/ 978 h 1695"/>
                    <a:gd name="T22" fmla="*/ 220 w 228"/>
                    <a:gd name="T23" fmla="*/ 1063 h 1695"/>
                    <a:gd name="T24" fmla="*/ 214 w 228"/>
                    <a:gd name="T25" fmla="*/ 1138 h 1695"/>
                    <a:gd name="T26" fmla="*/ 203 w 228"/>
                    <a:gd name="T27" fmla="*/ 1232 h 1695"/>
                    <a:gd name="T28" fmla="*/ 192 w 228"/>
                    <a:gd name="T29" fmla="*/ 1318 h 1695"/>
                    <a:gd name="T30" fmla="*/ 177 w 228"/>
                    <a:gd name="T31" fmla="*/ 1414 h 1695"/>
                    <a:gd name="T32" fmla="*/ 159 w 228"/>
                    <a:gd name="T33" fmla="*/ 1504 h 1695"/>
                    <a:gd name="T34" fmla="*/ 138 w 228"/>
                    <a:gd name="T35" fmla="*/ 1591 h 1695"/>
                    <a:gd name="T36" fmla="*/ 119 w 228"/>
                    <a:gd name="T37" fmla="*/ 1670 h 1695"/>
                    <a:gd name="T38" fmla="*/ 108 w 228"/>
                    <a:gd name="T39" fmla="*/ 1695 h 1695"/>
                    <a:gd name="T40" fmla="*/ 0 w 228"/>
                    <a:gd name="T41" fmla="*/ 1645 h 1695"/>
                    <a:gd name="T42" fmla="*/ 23 w 228"/>
                    <a:gd name="T43" fmla="*/ 1581 h 1695"/>
                    <a:gd name="T44" fmla="*/ 48 w 228"/>
                    <a:gd name="T45" fmla="*/ 1484 h 1695"/>
                    <a:gd name="T46" fmla="*/ 65 w 228"/>
                    <a:gd name="T47" fmla="*/ 1394 h 1695"/>
                    <a:gd name="T48" fmla="*/ 79 w 228"/>
                    <a:gd name="T49" fmla="*/ 1306 h 1695"/>
                    <a:gd name="T50" fmla="*/ 91 w 228"/>
                    <a:gd name="T51" fmla="*/ 1203 h 1695"/>
                    <a:gd name="T52" fmla="*/ 101 w 228"/>
                    <a:gd name="T53" fmla="*/ 1110 h 1695"/>
                    <a:gd name="T54" fmla="*/ 108 w 228"/>
                    <a:gd name="T55" fmla="*/ 1017 h 1695"/>
                    <a:gd name="T56" fmla="*/ 112 w 228"/>
                    <a:gd name="T57" fmla="*/ 922 h 1695"/>
                    <a:gd name="T58" fmla="*/ 115 w 228"/>
                    <a:gd name="T59" fmla="*/ 848 h 1695"/>
                    <a:gd name="T60" fmla="*/ 113 w 228"/>
                    <a:gd name="T61" fmla="*/ 749 h 1695"/>
                    <a:gd name="T62" fmla="*/ 111 w 228"/>
                    <a:gd name="T63" fmla="*/ 646 h 1695"/>
                    <a:gd name="T64" fmla="*/ 105 w 228"/>
                    <a:gd name="T65" fmla="*/ 550 h 1695"/>
                    <a:gd name="T66" fmla="*/ 97 w 228"/>
                    <a:gd name="T67" fmla="*/ 453 h 1695"/>
                    <a:gd name="T68" fmla="*/ 84 w 228"/>
                    <a:gd name="T69" fmla="*/ 352 h 1695"/>
                    <a:gd name="T70" fmla="*/ 70 w 228"/>
                    <a:gd name="T71" fmla="*/ 258 h 1695"/>
                    <a:gd name="T72" fmla="*/ 54 w 228"/>
                    <a:gd name="T73" fmla="*/ 164 h 1695"/>
                    <a:gd name="T74" fmla="*/ 34 w 228"/>
                    <a:gd name="T75" fmla="*/ 77 h 1695"/>
                    <a:gd name="T76" fmla="*/ 26 w 228"/>
                    <a:gd name="T77" fmla="*/ 54 h 1695"/>
                    <a:gd name="T78" fmla="*/ 137 w 228"/>
                    <a:gd name="T79" fmla="*/ 0 h 1695"/>
                    <a:gd name="T80" fmla="*/ 148 w 228"/>
                    <a:gd name="T81" fmla="*/ 4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695">
                      <a:moveTo>
                        <a:pt x="148" y="46"/>
                      </a:moveTo>
                      <a:lnTo>
                        <a:pt x="166" y="122"/>
                      </a:lnTo>
                      <a:lnTo>
                        <a:pt x="180" y="207"/>
                      </a:lnTo>
                      <a:lnTo>
                        <a:pt x="195" y="294"/>
                      </a:lnTo>
                      <a:lnTo>
                        <a:pt x="207" y="395"/>
                      </a:lnTo>
                      <a:lnTo>
                        <a:pt x="216" y="478"/>
                      </a:lnTo>
                      <a:lnTo>
                        <a:pt x="221" y="575"/>
                      </a:lnTo>
                      <a:lnTo>
                        <a:pt x="226" y="658"/>
                      </a:lnTo>
                      <a:lnTo>
                        <a:pt x="228" y="764"/>
                      </a:lnTo>
                      <a:lnTo>
                        <a:pt x="227" y="883"/>
                      </a:lnTo>
                      <a:lnTo>
                        <a:pt x="224" y="978"/>
                      </a:lnTo>
                      <a:lnTo>
                        <a:pt x="220" y="1063"/>
                      </a:lnTo>
                      <a:lnTo>
                        <a:pt x="214" y="1138"/>
                      </a:lnTo>
                      <a:lnTo>
                        <a:pt x="203" y="1232"/>
                      </a:lnTo>
                      <a:lnTo>
                        <a:pt x="192" y="1318"/>
                      </a:lnTo>
                      <a:lnTo>
                        <a:pt x="177" y="1414"/>
                      </a:lnTo>
                      <a:lnTo>
                        <a:pt x="159" y="1504"/>
                      </a:lnTo>
                      <a:lnTo>
                        <a:pt x="138" y="1591"/>
                      </a:lnTo>
                      <a:lnTo>
                        <a:pt x="119" y="1670"/>
                      </a:lnTo>
                      <a:lnTo>
                        <a:pt x="108" y="1695"/>
                      </a:lnTo>
                      <a:lnTo>
                        <a:pt x="0" y="1645"/>
                      </a:lnTo>
                      <a:lnTo>
                        <a:pt x="23" y="1581"/>
                      </a:lnTo>
                      <a:lnTo>
                        <a:pt x="48" y="1484"/>
                      </a:lnTo>
                      <a:lnTo>
                        <a:pt x="65" y="1394"/>
                      </a:lnTo>
                      <a:lnTo>
                        <a:pt x="79" y="1306"/>
                      </a:lnTo>
                      <a:lnTo>
                        <a:pt x="91" y="1203"/>
                      </a:lnTo>
                      <a:lnTo>
                        <a:pt x="101" y="1110"/>
                      </a:lnTo>
                      <a:lnTo>
                        <a:pt x="108" y="1017"/>
                      </a:lnTo>
                      <a:lnTo>
                        <a:pt x="112" y="922"/>
                      </a:lnTo>
                      <a:lnTo>
                        <a:pt x="115" y="848"/>
                      </a:lnTo>
                      <a:lnTo>
                        <a:pt x="113" y="749"/>
                      </a:lnTo>
                      <a:lnTo>
                        <a:pt x="111" y="646"/>
                      </a:lnTo>
                      <a:lnTo>
                        <a:pt x="105" y="550"/>
                      </a:lnTo>
                      <a:lnTo>
                        <a:pt x="97" y="453"/>
                      </a:lnTo>
                      <a:lnTo>
                        <a:pt x="84" y="352"/>
                      </a:lnTo>
                      <a:lnTo>
                        <a:pt x="70" y="258"/>
                      </a:lnTo>
                      <a:lnTo>
                        <a:pt x="54" y="164"/>
                      </a:lnTo>
                      <a:lnTo>
                        <a:pt x="34" y="77"/>
                      </a:lnTo>
                      <a:lnTo>
                        <a:pt x="26" y="54"/>
                      </a:lnTo>
                      <a:lnTo>
                        <a:pt x="137" y="0"/>
                      </a:lnTo>
                      <a:lnTo>
                        <a:pt x="148" y="4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6" name="Freeform 930"/>
                <p:cNvSpPr>
                  <a:spLocks/>
                </p:cNvSpPr>
                <p:nvPr/>
              </p:nvSpPr>
              <p:spPr bwMode="auto">
                <a:xfrm>
                  <a:off x="3637" y="2712"/>
                  <a:ext cx="50" cy="368"/>
                </a:xfrm>
                <a:custGeom>
                  <a:avLst/>
                  <a:gdLst>
                    <a:gd name="T0" fmla="*/ 137 w 200"/>
                    <a:gd name="T1" fmla="*/ 0 h 1470"/>
                    <a:gd name="T2" fmla="*/ 151 w 200"/>
                    <a:gd name="T3" fmla="*/ 86 h 1470"/>
                    <a:gd name="T4" fmla="*/ 166 w 200"/>
                    <a:gd name="T5" fmla="*/ 173 h 1470"/>
                    <a:gd name="T6" fmla="*/ 178 w 200"/>
                    <a:gd name="T7" fmla="*/ 274 h 1470"/>
                    <a:gd name="T8" fmla="*/ 188 w 200"/>
                    <a:gd name="T9" fmla="*/ 357 h 1470"/>
                    <a:gd name="T10" fmla="*/ 192 w 200"/>
                    <a:gd name="T11" fmla="*/ 454 h 1470"/>
                    <a:gd name="T12" fmla="*/ 197 w 200"/>
                    <a:gd name="T13" fmla="*/ 537 h 1470"/>
                    <a:gd name="T14" fmla="*/ 200 w 200"/>
                    <a:gd name="T15" fmla="*/ 643 h 1470"/>
                    <a:gd name="T16" fmla="*/ 198 w 200"/>
                    <a:gd name="T17" fmla="*/ 748 h 1470"/>
                    <a:gd name="T18" fmla="*/ 195 w 200"/>
                    <a:gd name="T19" fmla="*/ 856 h 1470"/>
                    <a:gd name="T20" fmla="*/ 191 w 200"/>
                    <a:gd name="T21" fmla="*/ 942 h 1470"/>
                    <a:gd name="T22" fmla="*/ 185 w 200"/>
                    <a:gd name="T23" fmla="*/ 1017 h 1470"/>
                    <a:gd name="T24" fmla="*/ 174 w 200"/>
                    <a:gd name="T25" fmla="*/ 1111 h 1470"/>
                    <a:gd name="T26" fmla="*/ 163 w 200"/>
                    <a:gd name="T27" fmla="*/ 1197 h 1470"/>
                    <a:gd name="T28" fmla="*/ 148 w 200"/>
                    <a:gd name="T29" fmla="*/ 1293 h 1470"/>
                    <a:gd name="T30" fmla="*/ 130 w 200"/>
                    <a:gd name="T31" fmla="*/ 1383 h 1470"/>
                    <a:gd name="T32" fmla="*/ 109 w 200"/>
                    <a:gd name="T33" fmla="*/ 1470 h 1470"/>
                    <a:gd name="T34" fmla="*/ 0 w 200"/>
                    <a:gd name="T35" fmla="*/ 1419 h 1470"/>
                    <a:gd name="T36" fmla="*/ 19 w 200"/>
                    <a:gd name="T37" fmla="*/ 1363 h 1470"/>
                    <a:gd name="T38" fmla="*/ 36 w 200"/>
                    <a:gd name="T39" fmla="*/ 1273 h 1470"/>
                    <a:gd name="T40" fmla="*/ 50 w 200"/>
                    <a:gd name="T41" fmla="*/ 1185 h 1470"/>
                    <a:gd name="T42" fmla="*/ 62 w 200"/>
                    <a:gd name="T43" fmla="*/ 1082 h 1470"/>
                    <a:gd name="T44" fmla="*/ 72 w 200"/>
                    <a:gd name="T45" fmla="*/ 988 h 1470"/>
                    <a:gd name="T46" fmla="*/ 79 w 200"/>
                    <a:gd name="T47" fmla="*/ 896 h 1470"/>
                    <a:gd name="T48" fmla="*/ 83 w 200"/>
                    <a:gd name="T49" fmla="*/ 801 h 1470"/>
                    <a:gd name="T50" fmla="*/ 86 w 200"/>
                    <a:gd name="T51" fmla="*/ 727 h 1470"/>
                    <a:gd name="T52" fmla="*/ 84 w 200"/>
                    <a:gd name="T53" fmla="*/ 628 h 1470"/>
                    <a:gd name="T54" fmla="*/ 82 w 200"/>
                    <a:gd name="T55" fmla="*/ 525 h 1470"/>
                    <a:gd name="T56" fmla="*/ 76 w 200"/>
                    <a:gd name="T57" fmla="*/ 429 h 1470"/>
                    <a:gd name="T58" fmla="*/ 68 w 200"/>
                    <a:gd name="T59" fmla="*/ 332 h 1470"/>
                    <a:gd name="T60" fmla="*/ 55 w 200"/>
                    <a:gd name="T61" fmla="*/ 231 h 1470"/>
                    <a:gd name="T62" fmla="*/ 41 w 200"/>
                    <a:gd name="T63" fmla="*/ 137 h 1470"/>
                    <a:gd name="T64" fmla="*/ 23 w 200"/>
                    <a:gd name="T65" fmla="*/ 52 h 1470"/>
                    <a:gd name="T66" fmla="*/ 137 w 200"/>
                    <a:gd name="T6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470">
                      <a:moveTo>
                        <a:pt x="137" y="0"/>
                      </a:moveTo>
                      <a:lnTo>
                        <a:pt x="151" y="86"/>
                      </a:lnTo>
                      <a:lnTo>
                        <a:pt x="166" y="173"/>
                      </a:lnTo>
                      <a:lnTo>
                        <a:pt x="178" y="274"/>
                      </a:lnTo>
                      <a:lnTo>
                        <a:pt x="188" y="357"/>
                      </a:lnTo>
                      <a:lnTo>
                        <a:pt x="192" y="454"/>
                      </a:lnTo>
                      <a:lnTo>
                        <a:pt x="197" y="537"/>
                      </a:lnTo>
                      <a:lnTo>
                        <a:pt x="200" y="643"/>
                      </a:lnTo>
                      <a:lnTo>
                        <a:pt x="198" y="748"/>
                      </a:lnTo>
                      <a:lnTo>
                        <a:pt x="195" y="856"/>
                      </a:lnTo>
                      <a:lnTo>
                        <a:pt x="191" y="942"/>
                      </a:lnTo>
                      <a:lnTo>
                        <a:pt x="185" y="1017"/>
                      </a:lnTo>
                      <a:lnTo>
                        <a:pt x="174" y="1111"/>
                      </a:lnTo>
                      <a:lnTo>
                        <a:pt x="163" y="1197"/>
                      </a:lnTo>
                      <a:lnTo>
                        <a:pt x="148" y="1293"/>
                      </a:lnTo>
                      <a:lnTo>
                        <a:pt x="130" y="1383"/>
                      </a:lnTo>
                      <a:lnTo>
                        <a:pt x="109" y="1470"/>
                      </a:lnTo>
                      <a:lnTo>
                        <a:pt x="0" y="1419"/>
                      </a:lnTo>
                      <a:lnTo>
                        <a:pt x="19" y="1363"/>
                      </a:lnTo>
                      <a:lnTo>
                        <a:pt x="36" y="1273"/>
                      </a:lnTo>
                      <a:lnTo>
                        <a:pt x="50" y="1185"/>
                      </a:lnTo>
                      <a:lnTo>
                        <a:pt x="62" y="1082"/>
                      </a:lnTo>
                      <a:lnTo>
                        <a:pt x="72" y="988"/>
                      </a:lnTo>
                      <a:lnTo>
                        <a:pt x="79" y="896"/>
                      </a:lnTo>
                      <a:lnTo>
                        <a:pt x="83" y="801"/>
                      </a:lnTo>
                      <a:lnTo>
                        <a:pt x="86" y="727"/>
                      </a:lnTo>
                      <a:lnTo>
                        <a:pt x="84" y="628"/>
                      </a:lnTo>
                      <a:lnTo>
                        <a:pt x="82" y="525"/>
                      </a:lnTo>
                      <a:lnTo>
                        <a:pt x="76" y="429"/>
                      </a:lnTo>
                      <a:lnTo>
                        <a:pt x="68" y="332"/>
                      </a:lnTo>
                      <a:lnTo>
                        <a:pt x="55" y="231"/>
                      </a:lnTo>
                      <a:lnTo>
                        <a:pt x="41" y="137"/>
                      </a:lnTo>
                      <a:lnTo>
                        <a:pt x="23" y="52"/>
                      </a:lnTo>
                      <a:lnTo>
                        <a:pt x="137"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7" name="Freeform 931"/>
                <p:cNvSpPr>
                  <a:spLocks/>
                </p:cNvSpPr>
                <p:nvPr/>
              </p:nvSpPr>
              <p:spPr bwMode="auto">
                <a:xfrm>
                  <a:off x="3579" y="2741"/>
                  <a:ext cx="43" cy="311"/>
                </a:xfrm>
                <a:custGeom>
                  <a:avLst/>
                  <a:gdLst>
                    <a:gd name="T0" fmla="*/ 120 w 171"/>
                    <a:gd name="T1" fmla="*/ 0 h 1245"/>
                    <a:gd name="T2" fmla="*/ 137 w 171"/>
                    <a:gd name="T3" fmla="*/ 67 h 1245"/>
                    <a:gd name="T4" fmla="*/ 149 w 171"/>
                    <a:gd name="T5" fmla="*/ 168 h 1245"/>
                    <a:gd name="T6" fmla="*/ 159 w 171"/>
                    <a:gd name="T7" fmla="*/ 251 h 1245"/>
                    <a:gd name="T8" fmla="*/ 163 w 171"/>
                    <a:gd name="T9" fmla="*/ 348 h 1245"/>
                    <a:gd name="T10" fmla="*/ 168 w 171"/>
                    <a:gd name="T11" fmla="*/ 431 h 1245"/>
                    <a:gd name="T12" fmla="*/ 171 w 171"/>
                    <a:gd name="T13" fmla="*/ 537 h 1245"/>
                    <a:gd name="T14" fmla="*/ 169 w 171"/>
                    <a:gd name="T15" fmla="*/ 642 h 1245"/>
                    <a:gd name="T16" fmla="*/ 166 w 171"/>
                    <a:gd name="T17" fmla="*/ 751 h 1245"/>
                    <a:gd name="T18" fmla="*/ 162 w 171"/>
                    <a:gd name="T19" fmla="*/ 836 h 1245"/>
                    <a:gd name="T20" fmla="*/ 156 w 171"/>
                    <a:gd name="T21" fmla="*/ 911 h 1245"/>
                    <a:gd name="T22" fmla="*/ 145 w 171"/>
                    <a:gd name="T23" fmla="*/ 1005 h 1245"/>
                    <a:gd name="T24" fmla="*/ 135 w 171"/>
                    <a:gd name="T25" fmla="*/ 1091 h 1245"/>
                    <a:gd name="T26" fmla="*/ 119 w 171"/>
                    <a:gd name="T27" fmla="*/ 1187 h 1245"/>
                    <a:gd name="T28" fmla="*/ 112 w 171"/>
                    <a:gd name="T29" fmla="*/ 1245 h 1245"/>
                    <a:gd name="T30" fmla="*/ 0 w 171"/>
                    <a:gd name="T31" fmla="*/ 1195 h 1245"/>
                    <a:gd name="T32" fmla="*/ 7 w 171"/>
                    <a:gd name="T33" fmla="*/ 1167 h 1245"/>
                    <a:gd name="T34" fmla="*/ 21 w 171"/>
                    <a:gd name="T35" fmla="*/ 1079 h 1245"/>
                    <a:gd name="T36" fmla="*/ 33 w 171"/>
                    <a:gd name="T37" fmla="*/ 976 h 1245"/>
                    <a:gd name="T38" fmla="*/ 43 w 171"/>
                    <a:gd name="T39" fmla="*/ 883 h 1245"/>
                    <a:gd name="T40" fmla="*/ 50 w 171"/>
                    <a:gd name="T41" fmla="*/ 790 h 1245"/>
                    <a:gd name="T42" fmla="*/ 54 w 171"/>
                    <a:gd name="T43" fmla="*/ 695 h 1245"/>
                    <a:gd name="T44" fmla="*/ 58 w 171"/>
                    <a:gd name="T45" fmla="*/ 621 h 1245"/>
                    <a:gd name="T46" fmla="*/ 55 w 171"/>
                    <a:gd name="T47" fmla="*/ 522 h 1245"/>
                    <a:gd name="T48" fmla="*/ 53 w 171"/>
                    <a:gd name="T49" fmla="*/ 419 h 1245"/>
                    <a:gd name="T50" fmla="*/ 47 w 171"/>
                    <a:gd name="T51" fmla="*/ 323 h 1245"/>
                    <a:gd name="T52" fmla="*/ 40 w 171"/>
                    <a:gd name="T53" fmla="*/ 226 h 1245"/>
                    <a:gd name="T54" fmla="*/ 26 w 171"/>
                    <a:gd name="T55" fmla="*/ 125 h 1245"/>
                    <a:gd name="T56" fmla="*/ 5 w 171"/>
                    <a:gd name="T57" fmla="*/ 47 h 1245"/>
                    <a:gd name="T58" fmla="*/ 120 w 171"/>
                    <a:gd name="T59"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245">
                      <a:moveTo>
                        <a:pt x="120" y="0"/>
                      </a:moveTo>
                      <a:lnTo>
                        <a:pt x="137" y="67"/>
                      </a:lnTo>
                      <a:lnTo>
                        <a:pt x="149" y="168"/>
                      </a:lnTo>
                      <a:lnTo>
                        <a:pt x="159" y="251"/>
                      </a:lnTo>
                      <a:lnTo>
                        <a:pt x="163" y="348"/>
                      </a:lnTo>
                      <a:lnTo>
                        <a:pt x="168" y="431"/>
                      </a:lnTo>
                      <a:lnTo>
                        <a:pt x="171" y="537"/>
                      </a:lnTo>
                      <a:lnTo>
                        <a:pt x="169" y="642"/>
                      </a:lnTo>
                      <a:lnTo>
                        <a:pt x="166" y="751"/>
                      </a:lnTo>
                      <a:lnTo>
                        <a:pt x="162" y="836"/>
                      </a:lnTo>
                      <a:lnTo>
                        <a:pt x="156" y="911"/>
                      </a:lnTo>
                      <a:lnTo>
                        <a:pt x="145" y="1005"/>
                      </a:lnTo>
                      <a:lnTo>
                        <a:pt x="135" y="1091"/>
                      </a:lnTo>
                      <a:lnTo>
                        <a:pt x="119" y="1187"/>
                      </a:lnTo>
                      <a:lnTo>
                        <a:pt x="112" y="1245"/>
                      </a:lnTo>
                      <a:lnTo>
                        <a:pt x="0" y="1195"/>
                      </a:lnTo>
                      <a:lnTo>
                        <a:pt x="7" y="1167"/>
                      </a:lnTo>
                      <a:lnTo>
                        <a:pt x="21" y="1079"/>
                      </a:lnTo>
                      <a:lnTo>
                        <a:pt x="33" y="976"/>
                      </a:lnTo>
                      <a:lnTo>
                        <a:pt x="43" y="883"/>
                      </a:lnTo>
                      <a:lnTo>
                        <a:pt x="50" y="790"/>
                      </a:lnTo>
                      <a:lnTo>
                        <a:pt x="54" y="695"/>
                      </a:lnTo>
                      <a:lnTo>
                        <a:pt x="58" y="621"/>
                      </a:lnTo>
                      <a:lnTo>
                        <a:pt x="55" y="522"/>
                      </a:lnTo>
                      <a:lnTo>
                        <a:pt x="53" y="419"/>
                      </a:lnTo>
                      <a:lnTo>
                        <a:pt x="47" y="323"/>
                      </a:lnTo>
                      <a:lnTo>
                        <a:pt x="40" y="226"/>
                      </a:lnTo>
                      <a:lnTo>
                        <a:pt x="26" y="125"/>
                      </a:lnTo>
                      <a:lnTo>
                        <a:pt x="5" y="47"/>
                      </a:lnTo>
                      <a:lnTo>
                        <a:pt x="12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8" name="Freeform 932"/>
                <p:cNvSpPr>
                  <a:spLocks/>
                </p:cNvSpPr>
                <p:nvPr/>
              </p:nvSpPr>
              <p:spPr bwMode="auto">
                <a:xfrm>
                  <a:off x="3523" y="2761"/>
                  <a:ext cx="41" cy="266"/>
                </a:xfrm>
                <a:custGeom>
                  <a:avLst/>
                  <a:gdLst>
                    <a:gd name="T0" fmla="*/ 135 w 164"/>
                    <a:gd name="T1" fmla="*/ 0 h 1062"/>
                    <a:gd name="T2" fmla="*/ 146 w 164"/>
                    <a:gd name="T3" fmla="*/ 61 h 1062"/>
                    <a:gd name="T4" fmla="*/ 152 w 164"/>
                    <a:gd name="T5" fmla="*/ 132 h 1062"/>
                    <a:gd name="T6" fmla="*/ 160 w 164"/>
                    <a:gd name="T7" fmla="*/ 234 h 1062"/>
                    <a:gd name="T8" fmla="*/ 161 w 164"/>
                    <a:gd name="T9" fmla="*/ 312 h 1062"/>
                    <a:gd name="T10" fmla="*/ 164 w 164"/>
                    <a:gd name="T11" fmla="*/ 418 h 1062"/>
                    <a:gd name="T12" fmla="*/ 162 w 164"/>
                    <a:gd name="T13" fmla="*/ 523 h 1062"/>
                    <a:gd name="T14" fmla="*/ 159 w 164"/>
                    <a:gd name="T15" fmla="*/ 631 h 1062"/>
                    <a:gd name="T16" fmla="*/ 155 w 164"/>
                    <a:gd name="T17" fmla="*/ 717 h 1062"/>
                    <a:gd name="T18" fmla="*/ 149 w 164"/>
                    <a:gd name="T19" fmla="*/ 792 h 1062"/>
                    <a:gd name="T20" fmla="*/ 138 w 164"/>
                    <a:gd name="T21" fmla="*/ 886 h 1062"/>
                    <a:gd name="T22" fmla="*/ 128 w 164"/>
                    <a:gd name="T23" fmla="*/ 972 h 1062"/>
                    <a:gd name="T24" fmla="*/ 112 w 164"/>
                    <a:gd name="T25" fmla="*/ 1062 h 1062"/>
                    <a:gd name="T26" fmla="*/ 0 w 164"/>
                    <a:gd name="T27" fmla="*/ 1007 h 1062"/>
                    <a:gd name="T28" fmla="*/ 14 w 164"/>
                    <a:gd name="T29" fmla="*/ 960 h 1062"/>
                    <a:gd name="T30" fmla="*/ 26 w 164"/>
                    <a:gd name="T31" fmla="*/ 857 h 1062"/>
                    <a:gd name="T32" fmla="*/ 36 w 164"/>
                    <a:gd name="T33" fmla="*/ 764 h 1062"/>
                    <a:gd name="T34" fmla="*/ 43 w 164"/>
                    <a:gd name="T35" fmla="*/ 671 h 1062"/>
                    <a:gd name="T36" fmla="*/ 47 w 164"/>
                    <a:gd name="T37" fmla="*/ 576 h 1062"/>
                    <a:gd name="T38" fmla="*/ 51 w 164"/>
                    <a:gd name="T39" fmla="*/ 502 h 1062"/>
                    <a:gd name="T40" fmla="*/ 48 w 164"/>
                    <a:gd name="T41" fmla="*/ 403 h 1062"/>
                    <a:gd name="T42" fmla="*/ 48 w 164"/>
                    <a:gd name="T43" fmla="*/ 299 h 1062"/>
                    <a:gd name="T44" fmla="*/ 45 w 164"/>
                    <a:gd name="T45" fmla="*/ 202 h 1062"/>
                    <a:gd name="T46" fmla="*/ 32 w 164"/>
                    <a:gd name="T47" fmla="*/ 107 h 1062"/>
                    <a:gd name="T48" fmla="*/ 19 w 164"/>
                    <a:gd name="T49" fmla="*/ 54 h 1062"/>
                    <a:gd name="T50" fmla="*/ 135 w 164"/>
                    <a:gd name="T51"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4" h="1062">
                      <a:moveTo>
                        <a:pt x="135" y="0"/>
                      </a:moveTo>
                      <a:lnTo>
                        <a:pt x="146" y="61"/>
                      </a:lnTo>
                      <a:lnTo>
                        <a:pt x="152" y="132"/>
                      </a:lnTo>
                      <a:lnTo>
                        <a:pt x="160" y="234"/>
                      </a:lnTo>
                      <a:lnTo>
                        <a:pt x="161" y="312"/>
                      </a:lnTo>
                      <a:lnTo>
                        <a:pt x="164" y="418"/>
                      </a:lnTo>
                      <a:lnTo>
                        <a:pt x="162" y="523"/>
                      </a:lnTo>
                      <a:lnTo>
                        <a:pt x="159" y="631"/>
                      </a:lnTo>
                      <a:lnTo>
                        <a:pt x="155" y="717"/>
                      </a:lnTo>
                      <a:lnTo>
                        <a:pt x="149" y="792"/>
                      </a:lnTo>
                      <a:lnTo>
                        <a:pt x="138" y="886"/>
                      </a:lnTo>
                      <a:lnTo>
                        <a:pt x="128" y="972"/>
                      </a:lnTo>
                      <a:lnTo>
                        <a:pt x="112" y="1062"/>
                      </a:lnTo>
                      <a:lnTo>
                        <a:pt x="0" y="1007"/>
                      </a:lnTo>
                      <a:lnTo>
                        <a:pt x="14" y="960"/>
                      </a:lnTo>
                      <a:lnTo>
                        <a:pt x="26" y="857"/>
                      </a:lnTo>
                      <a:lnTo>
                        <a:pt x="36" y="764"/>
                      </a:lnTo>
                      <a:lnTo>
                        <a:pt x="43" y="671"/>
                      </a:lnTo>
                      <a:lnTo>
                        <a:pt x="47" y="576"/>
                      </a:lnTo>
                      <a:lnTo>
                        <a:pt x="51" y="502"/>
                      </a:lnTo>
                      <a:lnTo>
                        <a:pt x="48" y="403"/>
                      </a:lnTo>
                      <a:lnTo>
                        <a:pt x="48" y="299"/>
                      </a:lnTo>
                      <a:lnTo>
                        <a:pt x="45" y="202"/>
                      </a:lnTo>
                      <a:lnTo>
                        <a:pt x="32" y="107"/>
                      </a:lnTo>
                      <a:lnTo>
                        <a:pt x="19" y="54"/>
                      </a:lnTo>
                      <a:lnTo>
                        <a:pt x="135"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9" name="Freeform 933"/>
                <p:cNvSpPr>
                  <a:spLocks/>
                </p:cNvSpPr>
                <p:nvPr/>
              </p:nvSpPr>
              <p:spPr bwMode="auto">
                <a:xfrm>
                  <a:off x="3466" y="2792"/>
                  <a:ext cx="35" cy="208"/>
                </a:xfrm>
                <a:custGeom>
                  <a:avLst/>
                  <a:gdLst>
                    <a:gd name="T0" fmla="*/ 116 w 138"/>
                    <a:gd name="T1" fmla="*/ 0 h 830"/>
                    <a:gd name="T2" fmla="*/ 127 w 138"/>
                    <a:gd name="T3" fmla="*/ 72 h 830"/>
                    <a:gd name="T4" fmla="*/ 131 w 138"/>
                    <a:gd name="T5" fmla="*/ 150 h 830"/>
                    <a:gd name="T6" fmla="*/ 136 w 138"/>
                    <a:gd name="T7" fmla="*/ 232 h 830"/>
                    <a:gd name="T8" fmla="*/ 138 w 138"/>
                    <a:gd name="T9" fmla="*/ 338 h 830"/>
                    <a:gd name="T10" fmla="*/ 137 w 138"/>
                    <a:gd name="T11" fmla="*/ 444 h 830"/>
                    <a:gd name="T12" fmla="*/ 133 w 138"/>
                    <a:gd name="T13" fmla="*/ 552 h 830"/>
                    <a:gd name="T14" fmla="*/ 130 w 138"/>
                    <a:gd name="T15" fmla="*/ 637 h 830"/>
                    <a:gd name="T16" fmla="*/ 124 w 138"/>
                    <a:gd name="T17" fmla="*/ 713 h 830"/>
                    <a:gd name="T18" fmla="*/ 122 w 138"/>
                    <a:gd name="T19" fmla="*/ 788 h 830"/>
                    <a:gd name="T20" fmla="*/ 119 w 138"/>
                    <a:gd name="T21" fmla="*/ 830 h 830"/>
                    <a:gd name="T22" fmla="*/ 0 w 138"/>
                    <a:gd name="T23" fmla="*/ 769 h 830"/>
                    <a:gd name="T24" fmla="*/ 10 w 138"/>
                    <a:gd name="T25" fmla="*/ 684 h 830"/>
                    <a:gd name="T26" fmla="*/ 18 w 138"/>
                    <a:gd name="T27" fmla="*/ 591 h 830"/>
                    <a:gd name="T28" fmla="*/ 21 w 138"/>
                    <a:gd name="T29" fmla="*/ 496 h 830"/>
                    <a:gd name="T30" fmla="*/ 25 w 138"/>
                    <a:gd name="T31" fmla="*/ 422 h 830"/>
                    <a:gd name="T32" fmla="*/ 26 w 138"/>
                    <a:gd name="T33" fmla="*/ 313 h 830"/>
                    <a:gd name="T34" fmla="*/ 22 w 138"/>
                    <a:gd name="T35" fmla="*/ 219 h 830"/>
                    <a:gd name="T36" fmla="*/ 14 w 138"/>
                    <a:gd name="T37" fmla="*/ 124 h 830"/>
                    <a:gd name="T38" fmla="*/ 4 w 138"/>
                    <a:gd name="T39" fmla="*/ 50 h 830"/>
                    <a:gd name="T40" fmla="*/ 116 w 138"/>
                    <a:gd name="T41"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830">
                      <a:moveTo>
                        <a:pt x="116" y="0"/>
                      </a:moveTo>
                      <a:lnTo>
                        <a:pt x="127" y="72"/>
                      </a:lnTo>
                      <a:lnTo>
                        <a:pt x="131" y="150"/>
                      </a:lnTo>
                      <a:lnTo>
                        <a:pt x="136" y="232"/>
                      </a:lnTo>
                      <a:lnTo>
                        <a:pt x="138" y="338"/>
                      </a:lnTo>
                      <a:lnTo>
                        <a:pt x="137" y="444"/>
                      </a:lnTo>
                      <a:lnTo>
                        <a:pt x="133" y="552"/>
                      </a:lnTo>
                      <a:lnTo>
                        <a:pt x="130" y="637"/>
                      </a:lnTo>
                      <a:lnTo>
                        <a:pt x="124" y="713"/>
                      </a:lnTo>
                      <a:lnTo>
                        <a:pt x="122" y="788"/>
                      </a:lnTo>
                      <a:lnTo>
                        <a:pt x="119" y="830"/>
                      </a:lnTo>
                      <a:lnTo>
                        <a:pt x="0" y="769"/>
                      </a:lnTo>
                      <a:lnTo>
                        <a:pt x="10" y="684"/>
                      </a:lnTo>
                      <a:lnTo>
                        <a:pt x="18" y="591"/>
                      </a:lnTo>
                      <a:lnTo>
                        <a:pt x="21" y="496"/>
                      </a:lnTo>
                      <a:lnTo>
                        <a:pt x="25" y="422"/>
                      </a:lnTo>
                      <a:lnTo>
                        <a:pt x="26" y="313"/>
                      </a:lnTo>
                      <a:lnTo>
                        <a:pt x="22" y="219"/>
                      </a:lnTo>
                      <a:lnTo>
                        <a:pt x="14" y="124"/>
                      </a:lnTo>
                      <a:lnTo>
                        <a:pt x="4" y="50"/>
                      </a:lnTo>
                      <a:lnTo>
                        <a:pt x="116"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0" name="Freeform 934"/>
                <p:cNvSpPr>
                  <a:spLocks/>
                </p:cNvSpPr>
                <p:nvPr/>
              </p:nvSpPr>
              <p:spPr bwMode="auto">
                <a:xfrm>
                  <a:off x="3407" y="2819"/>
                  <a:ext cx="33" cy="151"/>
                </a:xfrm>
                <a:custGeom>
                  <a:avLst/>
                  <a:gdLst>
                    <a:gd name="T0" fmla="*/ 117 w 131"/>
                    <a:gd name="T1" fmla="*/ 0 h 603"/>
                    <a:gd name="T2" fmla="*/ 129 w 131"/>
                    <a:gd name="T3" fmla="*/ 110 h 603"/>
                    <a:gd name="T4" fmla="*/ 131 w 131"/>
                    <a:gd name="T5" fmla="*/ 216 h 603"/>
                    <a:gd name="T6" fmla="*/ 130 w 131"/>
                    <a:gd name="T7" fmla="*/ 321 h 603"/>
                    <a:gd name="T8" fmla="*/ 126 w 131"/>
                    <a:gd name="T9" fmla="*/ 429 h 603"/>
                    <a:gd name="T10" fmla="*/ 123 w 131"/>
                    <a:gd name="T11" fmla="*/ 515 h 603"/>
                    <a:gd name="T12" fmla="*/ 108 w 131"/>
                    <a:gd name="T13" fmla="*/ 603 h 603"/>
                    <a:gd name="T14" fmla="*/ 0 w 131"/>
                    <a:gd name="T15" fmla="*/ 553 h 603"/>
                    <a:gd name="T16" fmla="*/ 11 w 131"/>
                    <a:gd name="T17" fmla="*/ 469 h 603"/>
                    <a:gd name="T18" fmla="*/ 14 w 131"/>
                    <a:gd name="T19" fmla="*/ 374 h 603"/>
                    <a:gd name="T20" fmla="*/ 18 w 131"/>
                    <a:gd name="T21" fmla="*/ 300 h 603"/>
                    <a:gd name="T22" fmla="*/ 16 w 131"/>
                    <a:gd name="T23" fmla="*/ 190 h 603"/>
                    <a:gd name="T24" fmla="*/ 13 w 131"/>
                    <a:gd name="T25" fmla="*/ 98 h 603"/>
                    <a:gd name="T26" fmla="*/ 5 w 131"/>
                    <a:gd name="T27" fmla="*/ 50 h 603"/>
                    <a:gd name="T28" fmla="*/ 117 w 131"/>
                    <a:gd name="T2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03">
                      <a:moveTo>
                        <a:pt x="117" y="0"/>
                      </a:moveTo>
                      <a:lnTo>
                        <a:pt x="129" y="110"/>
                      </a:lnTo>
                      <a:lnTo>
                        <a:pt x="131" y="216"/>
                      </a:lnTo>
                      <a:lnTo>
                        <a:pt x="130" y="321"/>
                      </a:lnTo>
                      <a:lnTo>
                        <a:pt x="126" y="429"/>
                      </a:lnTo>
                      <a:lnTo>
                        <a:pt x="123" y="515"/>
                      </a:lnTo>
                      <a:lnTo>
                        <a:pt x="108" y="603"/>
                      </a:lnTo>
                      <a:lnTo>
                        <a:pt x="0" y="553"/>
                      </a:lnTo>
                      <a:lnTo>
                        <a:pt x="11" y="469"/>
                      </a:lnTo>
                      <a:lnTo>
                        <a:pt x="14" y="374"/>
                      </a:lnTo>
                      <a:lnTo>
                        <a:pt x="18" y="300"/>
                      </a:lnTo>
                      <a:lnTo>
                        <a:pt x="16" y="190"/>
                      </a:lnTo>
                      <a:lnTo>
                        <a:pt x="13" y="98"/>
                      </a:lnTo>
                      <a:lnTo>
                        <a:pt x="5" y="50"/>
                      </a:lnTo>
                      <a:lnTo>
                        <a:pt x="117"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1" name="Freeform 935"/>
                <p:cNvSpPr>
                  <a:spLocks/>
                </p:cNvSpPr>
                <p:nvPr/>
              </p:nvSpPr>
              <p:spPr bwMode="auto">
                <a:xfrm>
                  <a:off x="3352" y="2842"/>
                  <a:ext cx="31" cy="101"/>
                </a:xfrm>
                <a:custGeom>
                  <a:avLst/>
                  <a:gdLst>
                    <a:gd name="T0" fmla="*/ 121 w 124"/>
                    <a:gd name="T1" fmla="*/ 59 h 404"/>
                    <a:gd name="T2" fmla="*/ 124 w 124"/>
                    <a:gd name="T3" fmla="*/ 162 h 404"/>
                    <a:gd name="T4" fmla="*/ 123 w 124"/>
                    <a:gd name="T5" fmla="*/ 264 h 404"/>
                    <a:gd name="T6" fmla="*/ 116 w 124"/>
                    <a:gd name="T7" fmla="*/ 353 h 404"/>
                    <a:gd name="T8" fmla="*/ 109 w 124"/>
                    <a:gd name="T9" fmla="*/ 404 h 404"/>
                    <a:gd name="T10" fmla="*/ 0 w 124"/>
                    <a:gd name="T11" fmla="*/ 357 h 404"/>
                    <a:gd name="T12" fmla="*/ 7 w 124"/>
                    <a:gd name="T13" fmla="*/ 249 h 404"/>
                    <a:gd name="T14" fmla="*/ 8 w 124"/>
                    <a:gd name="T15" fmla="*/ 149 h 404"/>
                    <a:gd name="T16" fmla="*/ 8 w 124"/>
                    <a:gd name="T17" fmla="*/ 54 h 404"/>
                    <a:gd name="T18" fmla="*/ 116 w 124"/>
                    <a:gd name="T19" fmla="*/ 0 h 404"/>
                    <a:gd name="T20" fmla="*/ 121 w 124"/>
                    <a:gd name="T21" fmla="*/ 5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04">
                      <a:moveTo>
                        <a:pt x="121" y="59"/>
                      </a:moveTo>
                      <a:lnTo>
                        <a:pt x="124" y="162"/>
                      </a:lnTo>
                      <a:lnTo>
                        <a:pt x="123" y="264"/>
                      </a:lnTo>
                      <a:lnTo>
                        <a:pt x="116" y="353"/>
                      </a:lnTo>
                      <a:lnTo>
                        <a:pt x="109" y="404"/>
                      </a:lnTo>
                      <a:lnTo>
                        <a:pt x="0" y="357"/>
                      </a:lnTo>
                      <a:lnTo>
                        <a:pt x="7" y="249"/>
                      </a:lnTo>
                      <a:lnTo>
                        <a:pt x="8" y="149"/>
                      </a:lnTo>
                      <a:lnTo>
                        <a:pt x="8" y="54"/>
                      </a:lnTo>
                      <a:lnTo>
                        <a:pt x="116" y="0"/>
                      </a:lnTo>
                      <a:lnTo>
                        <a:pt x="121" y="59"/>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altLang="zh-CN"/>
              <a:t>NGI</a:t>
            </a:r>
            <a:r>
              <a:rPr lang="zh-CN" altLang="en-US"/>
              <a:t>和</a:t>
            </a:r>
            <a:r>
              <a:rPr lang="en-US" altLang="zh-CN"/>
              <a:t>Internet2</a:t>
            </a:r>
            <a:endParaRPr lang="zh-CN" altLang="en-US"/>
          </a:p>
        </p:txBody>
      </p:sp>
      <p:sp>
        <p:nvSpPr>
          <p:cNvPr id="493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93574" name="Rectangle 6"/>
          <p:cNvSpPr>
            <a:spLocks noGrp="1" noChangeArrowheads="1"/>
          </p:cNvSpPr>
          <p:nvPr>
            <p:ph type="body" idx="1"/>
          </p:nvPr>
        </p:nvSpPr>
        <p:spPr/>
        <p:txBody>
          <a:bodyPr/>
          <a:lstStyle/>
          <a:p>
            <a:pPr>
              <a:lnSpc>
                <a:spcPct val="110000"/>
              </a:lnSpc>
            </a:pPr>
            <a:r>
              <a:rPr lang="en-US" altLang="zh-CN" sz="2400" dirty="0">
                <a:solidFill>
                  <a:srgbClr val="FF3300"/>
                </a:solidFill>
              </a:rPr>
              <a:t>NGI (</a:t>
            </a:r>
            <a:r>
              <a:rPr lang="zh-CN" altLang="en-US" sz="2400" dirty="0">
                <a:solidFill>
                  <a:srgbClr val="FF3300"/>
                </a:solidFill>
              </a:rPr>
              <a:t>下一代</a:t>
            </a:r>
            <a:r>
              <a:rPr lang="en-US" altLang="zh-CN" sz="2400" dirty="0">
                <a:solidFill>
                  <a:srgbClr val="FF3300"/>
                </a:solidFill>
              </a:rPr>
              <a:t>Internet)</a:t>
            </a:r>
          </a:p>
          <a:p>
            <a:pPr lvl="1">
              <a:lnSpc>
                <a:spcPct val="110000"/>
              </a:lnSpc>
            </a:pPr>
            <a:r>
              <a:rPr lang="en-US" altLang="zh-CN" sz="2000" dirty="0"/>
              <a:t>1996</a:t>
            </a:r>
            <a:r>
              <a:rPr lang="zh-CN" altLang="en-US" sz="2000" dirty="0"/>
              <a:t>年，美国</a:t>
            </a:r>
            <a:r>
              <a:rPr lang="en-US" altLang="zh-CN" sz="2000" dirty="0"/>
              <a:t>NSF</a:t>
            </a:r>
            <a:r>
              <a:rPr lang="zh-CN" altLang="en-US" sz="2000" dirty="0"/>
              <a:t>提出</a:t>
            </a:r>
            <a:r>
              <a:rPr lang="en-US" altLang="zh-CN" sz="2000" dirty="0">
                <a:solidFill>
                  <a:srgbClr val="0000FF"/>
                </a:solidFill>
              </a:rPr>
              <a:t>NGI</a:t>
            </a:r>
            <a:r>
              <a:rPr lang="zh-CN" altLang="en-US" sz="2000" dirty="0"/>
              <a:t>研究计划，并支持大学和科研单位建立了高速网络试验床</a:t>
            </a:r>
            <a:r>
              <a:rPr lang="en-US" altLang="zh-CN" sz="2000" dirty="0" err="1">
                <a:solidFill>
                  <a:srgbClr val="0000FF"/>
                </a:solidFill>
              </a:rPr>
              <a:t>vBNS</a:t>
            </a:r>
            <a:r>
              <a:rPr lang="zh-CN" altLang="en-US" sz="2000" dirty="0"/>
              <a:t>，进行高速计算机网络及其应用的研究。</a:t>
            </a:r>
          </a:p>
          <a:p>
            <a:pPr>
              <a:lnSpc>
                <a:spcPct val="110000"/>
              </a:lnSpc>
            </a:pPr>
            <a:r>
              <a:rPr lang="en-US" altLang="zh-CN" sz="2400" dirty="0">
                <a:solidFill>
                  <a:srgbClr val="FF3300"/>
                </a:solidFill>
              </a:rPr>
              <a:t>Internet2</a:t>
            </a:r>
          </a:p>
          <a:p>
            <a:pPr lvl="1">
              <a:lnSpc>
                <a:spcPct val="110000"/>
              </a:lnSpc>
            </a:pPr>
            <a:r>
              <a:rPr lang="en-US" altLang="zh-CN" sz="2000" dirty="0"/>
              <a:t>1998</a:t>
            </a:r>
            <a:r>
              <a:rPr lang="zh-CN" altLang="en-US" sz="2000" dirty="0"/>
              <a:t>年，美国</a:t>
            </a:r>
            <a:r>
              <a:rPr lang="en-US" altLang="zh-CN" sz="2000" dirty="0"/>
              <a:t>100</a:t>
            </a:r>
            <a:r>
              <a:rPr lang="zh-CN" altLang="en-US" sz="2000" dirty="0"/>
              <a:t>多所大学联合成立</a:t>
            </a:r>
            <a:r>
              <a:rPr lang="en-US" altLang="zh-CN" sz="2000" dirty="0">
                <a:solidFill>
                  <a:srgbClr val="0000FF"/>
                </a:solidFill>
              </a:rPr>
              <a:t>UCAID</a:t>
            </a:r>
            <a:r>
              <a:rPr lang="zh-CN" altLang="en-US" sz="2000" dirty="0"/>
              <a:t>，从事</a:t>
            </a:r>
            <a:r>
              <a:rPr lang="en-US" altLang="zh-CN" sz="2000" dirty="0"/>
              <a:t>Internet2</a:t>
            </a:r>
            <a:r>
              <a:rPr lang="zh-CN" altLang="en-US" sz="2000" dirty="0"/>
              <a:t>研究计划，建设了另一个独立的高速网络试验床</a:t>
            </a:r>
            <a:r>
              <a:rPr lang="en-US" altLang="zh-CN" sz="2000" dirty="0">
                <a:solidFill>
                  <a:srgbClr val="0000FF"/>
                </a:solidFill>
              </a:rPr>
              <a:t>Abilene</a:t>
            </a:r>
            <a:r>
              <a:rPr lang="zh-CN" altLang="en-US" sz="2000" dirty="0"/>
              <a:t>，并于</a:t>
            </a:r>
            <a:r>
              <a:rPr lang="en-US" altLang="zh-CN" sz="2000" dirty="0"/>
              <a:t>1999.1</a:t>
            </a:r>
            <a:r>
              <a:rPr lang="zh-CN" altLang="en-US" sz="2000" dirty="0"/>
              <a:t>开始提供服务。 </a:t>
            </a:r>
          </a:p>
          <a:p>
            <a:pPr>
              <a:lnSpc>
                <a:spcPct val="110000"/>
              </a:lnSpc>
            </a:pPr>
            <a:r>
              <a:rPr lang="zh-CN" altLang="en-US" sz="2400" dirty="0">
                <a:solidFill>
                  <a:srgbClr val="FF3300"/>
                </a:solidFill>
              </a:rPr>
              <a:t>其它</a:t>
            </a:r>
          </a:p>
          <a:p>
            <a:pPr lvl="1">
              <a:lnSpc>
                <a:spcPct val="110000"/>
              </a:lnSpc>
            </a:pPr>
            <a:r>
              <a:rPr lang="zh-CN" altLang="en-US" sz="2000" dirty="0"/>
              <a:t>英、德、法、日、加等发达国家也都建立了研究高速计算机网络及其典型应用技术的高速网试验床。</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（网络环境）</a:t>
            </a:r>
          </a:p>
        </p:txBody>
      </p:sp>
      <p:sp>
        <p:nvSpPr>
          <p:cNvPr id="236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商业应用 </a:t>
            </a:r>
            <a:endParaRPr lang="en-US" altLang="zh-CN" sz="1200">
              <a:ea typeface="幼圆" pitchFamily="49" charset="-122"/>
            </a:endParaRPr>
          </a:p>
        </p:txBody>
      </p:sp>
      <p:pic>
        <p:nvPicPr>
          <p:cNvPr id="236550" name="Picture 6" descr="1-0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916113"/>
            <a:ext cx="8208962" cy="4506912"/>
          </a:xfrm>
          <a:prstGeom prst="rect">
            <a:avLst/>
          </a:prstGeom>
          <a:noFill/>
          <a:extLst>
            <a:ext uri="{909E8E84-426E-40DD-AFC4-6F175D3DCCD1}">
              <a14:hiddenFill xmlns:a14="http://schemas.microsoft.com/office/drawing/2010/main">
                <a:solidFill>
                  <a:srgbClr val="FFFFFF"/>
                </a:solidFill>
              </a14:hiddenFill>
            </a:ext>
          </a:extLst>
        </p:spPr>
      </p:pic>
      <p:sp>
        <p:nvSpPr>
          <p:cNvPr id="23655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a:solidFill>
                  <a:schemeClr val="tx1"/>
                </a:solidFill>
              </a:rPr>
              <a:t>Internet</a:t>
            </a:r>
            <a:r>
              <a:rPr lang="zh-CN" altLang="en-US"/>
              <a:t>典型应用</a:t>
            </a:r>
          </a:p>
        </p:txBody>
      </p:sp>
      <p:sp>
        <p:nvSpPr>
          <p:cNvPr id="488453" name="Rectangle 5"/>
          <p:cNvSpPr>
            <a:spLocks noGrp="1" noChangeArrowheads="1"/>
          </p:cNvSpPr>
          <p:nvPr>
            <p:ph type="body" sz="half" idx="1"/>
          </p:nvPr>
        </p:nvSpPr>
        <p:spPr/>
        <p:txBody>
          <a:bodyPr/>
          <a:lstStyle/>
          <a:p>
            <a:pPr>
              <a:lnSpc>
                <a:spcPct val="125000"/>
              </a:lnSpc>
              <a:buClr>
                <a:srgbClr val="FF0000"/>
              </a:buClr>
            </a:pPr>
            <a:r>
              <a:rPr lang="zh-CN" altLang="en-US" dirty="0">
                <a:solidFill>
                  <a:srgbClr val="FF0000"/>
                </a:solidFill>
                <a:effectLst>
                  <a:outerShdw blurRad="38100" dist="38100" dir="2700000" algn="tl">
                    <a:srgbClr val="C0C0C0"/>
                  </a:outerShdw>
                </a:effectLst>
              </a:rPr>
              <a:t>传统应用</a:t>
            </a:r>
          </a:p>
          <a:p>
            <a:pPr lvl="1">
              <a:lnSpc>
                <a:spcPct val="125000"/>
              </a:lnSpc>
            </a:pPr>
            <a:r>
              <a:rPr lang="zh-CN" altLang="en-US" dirty="0"/>
              <a:t>电子邮件（</a:t>
            </a:r>
            <a:r>
              <a:rPr lang="en-US" altLang="zh-CN" dirty="0"/>
              <a:t>E-mail</a:t>
            </a:r>
            <a:r>
              <a:rPr lang="zh-CN" altLang="en-US" dirty="0"/>
              <a:t>）</a:t>
            </a:r>
          </a:p>
          <a:p>
            <a:pPr lvl="1">
              <a:lnSpc>
                <a:spcPct val="125000"/>
              </a:lnSpc>
            </a:pPr>
            <a:r>
              <a:rPr lang="zh-CN" altLang="en-US" dirty="0"/>
              <a:t>新闻组（</a:t>
            </a:r>
            <a:r>
              <a:rPr lang="en-US" altLang="zh-CN" dirty="0"/>
              <a:t>news</a:t>
            </a:r>
            <a:r>
              <a:rPr lang="zh-CN" altLang="en-US" dirty="0"/>
              <a:t>）</a:t>
            </a:r>
          </a:p>
          <a:p>
            <a:pPr lvl="1">
              <a:lnSpc>
                <a:spcPct val="125000"/>
              </a:lnSpc>
            </a:pPr>
            <a:r>
              <a:rPr lang="zh-CN" altLang="en-US" dirty="0"/>
              <a:t>远程登录（</a:t>
            </a:r>
            <a:r>
              <a:rPr lang="en-US" altLang="zh-CN" dirty="0"/>
              <a:t>telnet</a:t>
            </a:r>
            <a:r>
              <a:rPr lang="zh-CN" altLang="en-US" dirty="0"/>
              <a:t>）</a:t>
            </a:r>
          </a:p>
          <a:p>
            <a:pPr lvl="1">
              <a:lnSpc>
                <a:spcPct val="125000"/>
              </a:lnSpc>
            </a:pPr>
            <a:r>
              <a:rPr lang="zh-CN" altLang="en-US" dirty="0"/>
              <a:t>文件传输（</a:t>
            </a:r>
            <a:r>
              <a:rPr lang="en-US" altLang="zh-CN" dirty="0"/>
              <a:t>FTP</a:t>
            </a:r>
            <a:r>
              <a:rPr lang="zh-CN" altLang="en-US" dirty="0"/>
              <a:t>）</a:t>
            </a:r>
          </a:p>
          <a:p>
            <a:pPr>
              <a:lnSpc>
                <a:spcPct val="125000"/>
              </a:lnSpc>
              <a:buClr>
                <a:srgbClr val="FF0000"/>
              </a:buClr>
            </a:pPr>
            <a:r>
              <a:rPr lang="zh-CN" altLang="en-US" dirty="0">
                <a:solidFill>
                  <a:srgbClr val="FF0000"/>
                </a:solidFill>
                <a:effectLst>
                  <a:outerShdw blurRad="38100" dist="38100" dir="2700000" algn="tl">
                    <a:srgbClr val="C0C0C0"/>
                  </a:outerShdw>
                </a:effectLst>
              </a:rPr>
              <a:t>目前应用</a:t>
            </a:r>
          </a:p>
          <a:p>
            <a:pPr lvl="1">
              <a:lnSpc>
                <a:spcPct val="125000"/>
              </a:lnSpc>
            </a:pPr>
            <a:r>
              <a:rPr lang="zh-CN" altLang="en-US" dirty="0"/>
              <a:t>网络音乐</a:t>
            </a:r>
          </a:p>
          <a:p>
            <a:pPr lvl="1">
              <a:lnSpc>
                <a:spcPct val="125000"/>
              </a:lnSpc>
            </a:pPr>
            <a:r>
              <a:rPr lang="zh-CN" altLang="en-US" dirty="0"/>
              <a:t>网络新闻</a:t>
            </a:r>
          </a:p>
        </p:txBody>
      </p:sp>
      <p:sp>
        <p:nvSpPr>
          <p:cNvPr id="488454" name="Rectangle 6"/>
          <p:cNvSpPr>
            <a:spLocks noGrp="1" noChangeArrowheads="1"/>
          </p:cNvSpPr>
          <p:nvPr>
            <p:ph type="body" sz="half" idx="2"/>
          </p:nvPr>
        </p:nvSpPr>
        <p:spPr/>
        <p:txBody>
          <a:bodyPr/>
          <a:lstStyle/>
          <a:p>
            <a:pPr lvl="1">
              <a:lnSpc>
                <a:spcPct val="115000"/>
              </a:lnSpc>
            </a:pPr>
            <a:r>
              <a:rPr lang="zh-CN" altLang="en-US"/>
              <a:t>即时通信</a:t>
            </a:r>
          </a:p>
          <a:p>
            <a:pPr lvl="1">
              <a:lnSpc>
                <a:spcPct val="115000"/>
              </a:lnSpc>
            </a:pPr>
            <a:r>
              <a:rPr lang="zh-CN" altLang="en-US"/>
              <a:t>网络视频</a:t>
            </a:r>
          </a:p>
          <a:p>
            <a:pPr lvl="1">
              <a:lnSpc>
                <a:spcPct val="115000"/>
              </a:lnSpc>
            </a:pPr>
            <a:r>
              <a:rPr lang="zh-CN" altLang="en-US"/>
              <a:t>搜索引擎</a:t>
            </a:r>
          </a:p>
          <a:p>
            <a:pPr lvl="1">
              <a:lnSpc>
                <a:spcPct val="115000"/>
              </a:lnSpc>
            </a:pPr>
            <a:r>
              <a:rPr lang="zh-CN" altLang="en-US"/>
              <a:t>电子邮件</a:t>
            </a:r>
          </a:p>
          <a:p>
            <a:pPr lvl="1">
              <a:lnSpc>
                <a:spcPct val="115000"/>
              </a:lnSpc>
            </a:pPr>
            <a:r>
              <a:rPr lang="zh-CN" altLang="en-US"/>
              <a:t>网络游戏</a:t>
            </a:r>
          </a:p>
          <a:p>
            <a:pPr lvl="1">
              <a:lnSpc>
                <a:spcPct val="115000"/>
              </a:lnSpc>
            </a:pPr>
            <a:r>
              <a:rPr lang="zh-CN" altLang="en-US"/>
              <a:t>博客</a:t>
            </a:r>
            <a:r>
              <a:rPr lang="en-US" altLang="zh-CN"/>
              <a:t>/</a:t>
            </a:r>
            <a:r>
              <a:rPr lang="zh-CN" altLang="en-US"/>
              <a:t>个人空间</a:t>
            </a:r>
          </a:p>
          <a:p>
            <a:pPr lvl="1">
              <a:lnSpc>
                <a:spcPct val="115000"/>
              </a:lnSpc>
            </a:pPr>
            <a:r>
              <a:rPr lang="zh-CN" altLang="en-US"/>
              <a:t>论坛</a:t>
            </a:r>
            <a:r>
              <a:rPr lang="en-US" altLang="zh-CN"/>
              <a:t>/BBS</a:t>
            </a:r>
            <a:endParaRPr lang="zh-CN" altLang="en-US"/>
          </a:p>
          <a:p>
            <a:pPr lvl="1">
              <a:lnSpc>
                <a:spcPct val="115000"/>
              </a:lnSpc>
            </a:pPr>
            <a:r>
              <a:rPr lang="zh-CN" altLang="en-US"/>
              <a:t>网络购物</a:t>
            </a:r>
          </a:p>
          <a:p>
            <a:pPr lvl="1">
              <a:lnSpc>
                <a:spcPct val="115000"/>
              </a:lnSpc>
            </a:pPr>
            <a:r>
              <a:rPr lang="en-US" altLang="zh-CN"/>
              <a:t>……</a:t>
            </a:r>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dirty="0" smtClean="0">
                <a:solidFill>
                  <a:schemeClr val="tx1"/>
                </a:solidFill>
              </a:rPr>
              <a:t>Internet</a:t>
            </a:r>
            <a:r>
              <a:rPr lang="zh-CN" altLang="en-US" dirty="0" smtClean="0">
                <a:solidFill>
                  <a:schemeClr val="tx1"/>
                </a:solidFill>
              </a:rPr>
              <a:t>的体系结构</a:t>
            </a:r>
            <a:endParaRPr lang="zh-CN" altLang="en-US" dirty="0"/>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pic>
        <p:nvPicPr>
          <p:cNvPr id="51917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170" y="1988840"/>
            <a:ext cx="813821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07704" y="5661248"/>
            <a:ext cx="3672408" cy="369332"/>
          </a:xfrm>
          <a:prstGeom prst="rect">
            <a:avLst/>
          </a:prstGeom>
          <a:noFill/>
        </p:spPr>
        <p:txBody>
          <a:bodyPr wrap="square" rtlCol="0">
            <a:spAutoFit/>
          </a:bodyPr>
          <a:lstStyle/>
          <a:p>
            <a:r>
              <a:rPr lang="en-US" altLang="zh-CN" sz="1800" b="1" dirty="0" smtClean="0">
                <a:solidFill>
                  <a:srgbClr val="FF0000"/>
                </a:solidFill>
                <a:latin typeface="+mn-lt"/>
                <a:ea typeface="+mn-ea"/>
              </a:rPr>
              <a:t>DSLAM</a:t>
            </a:r>
            <a:r>
              <a:rPr lang="zh-CN" altLang="en-US" sz="1800" b="1" dirty="0" smtClean="0">
                <a:latin typeface="+mn-lt"/>
                <a:ea typeface="+mn-ea"/>
              </a:rPr>
              <a:t>：数字用户线接入复用器</a:t>
            </a:r>
            <a:endParaRPr lang="zh-CN" altLang="en-US" sz="1800" b="1" dirty="0">
              <a:latin typeface="+mn-lt"/>
              <a:ea typeface="+mn-ea"/>
            </a:endParaRPr>
          </a:p>
        </p:txBody>
      </p:sp>
      <p:sp>
        <p:nvSpPr>
          <p:cNvPr id="6" name="TextBox 5"/>
          <p:cNvSpPr txBox="1"/>
          <p:nvPr/>
        </p:nvSpPr>
        <p:spPr>
          <a:xfrm>
            <a:off x="3419872" y="5291916"/>
            <a:ext cx="2376264" cy="369332"/>
          </a:xfrm>
          <a:prstGeom prst="rect">
            <a:avLst/>
          </a:prstGeom>
          <a:noFill/>
        </p:spPr>
        <p:txBody>
          <a:bodyPr wrap="square" rtlCol="0">
            <a:spAutoFit/>
          </a:bodyPr>
          <a:lstStyle/>
          <a:p>
            <a:r>
              <a:rPr lang="en-US" altLang="zh-CN" sz="1800" b="1" dirty="0" smtClean="0">
                <a:solidFill>
                  <a:srgbClr val="FF0000"/>
                </a:solidFill>
                <a:latin typeface="+mn-lt"/>
                <a:ea typeface="+mn-ea"/>
              </a:rPr>
              <a:t>POP</a:t>
            </a:r>
            <a:r>
              <a:rPr lang="zh-CN" altLang="en-US" sz="1800" b="1" dirty="0" smtClean="0">
                <a:latin typeface="+mn-lt"/>
                <a:ea typeface="+mn-ea"/>
              </a:rPr>
              <a:t>：</a:t>
            </a:r>
            <a:r>
              <a:rPr lang="en-US" altLang="zh-CN" sz="1800" b="1" dirty="0" smtClean="0">
                <a:latin typeface="+mn-lt"/>
                <a:ea typeface="+mn-ea"/>
              </a:rPr>
              <a:t>ISP</a:t>
            </a:r>
            <a:r>
              <a:rPr lang="zh-CN" altLang="en-US" sz="1800" b="1" dirty="0" smtClean="0">
                <a:latin typeface="+mn-lt"/>
                <a:ea typeface="+mn-ea"/>
              </a:rPr>
              <a:t>存点</a:t>
            </a:r>
            <a:endParaRPr lang="zh-CN" altLang="en-US" sz="1800" b="1" dirty="0">
              <a:latin typeface="+mn-lt"/>
              <a:ea typeface="+mn-ea"/>
            </a:endParaRPr>
          </a:p>
        </p:txBody>
      </p:sp>
      <p:sp>
        <p:nvSpPr>
          <p:cNvPr id="7" name="TextBox 6"/>
          <p:cNvSpPr txBox="1"/>
          <p:nvPr/>
        </p:nvSpPr>
        <p:spPr>
          <a:xfrm>
            <a:off x="5652120" y="5867980"/>
            <a:ext cx="3316808" cy="369332"/>
          </a:xfrm>
          <a:prstGeom prst="rect">
            <a:avLst/>
          </a:prstGeom>
          <a:noFill/>
        </p:spPr>
        <p:txBody>
          <a:bodyPr wrap="square" rtlCol="0">
            <a:spAutoFit/>
          </a:bodyPr>
          <a:lstStyle/>
          <a:p>
            <a:r>
              <a:rPr lang="en-US" altLang="zh-CN" sz="1800" b="1" dirty="0" smtClean="0">
                <a:solidFill>
                  <a:srgbClr val="FF0000"/>
                </a:solidFill>
                <a:latin typeface="+mn-lt"/>
                <a:ea typeface="+mn-ea"/>
              </a:rPr>
              <a:t>CMTS</a:t>
            </a:r>
            <a:r>
              <a:rPr lang="zh-CN" altLang="en-US" sz="1800" b="1" dirty="0" smtClean="0">
                <a:latin typeface="+mn-lt"/>
                <a:ea typeface="+mn-ea"/>
              </a:rPr>
              <a:t>：线缆</a:t>
            </a:r>
            <a:r>
              <a:rPr lang="en-US" altLang="zh-CN" sz="1800" b="1" dirty="0" smtClean="0">
                <a:latin typeface="+mn-lt"/>
                <a:ea typeface="+mn-ea"/>
              </a:rPr>
              <a:t>MODEM</a:t>
            </a:r>
            <a:r>
              <a:rPr lang="zh-CN" altLang="en-US" sz="1800" b="1" dirty="0" smtClean="0">
                <a:latin typeface="+mn-lt"/>
                <a:ea typeface="+mn-ea"/>
              </a:rPr>
              <a:t>终端系统</a:t>
            </a:r>
            <a:endParaRPr lang="zh-CN" altLang="en-US" sz="1800" b="1" dirty="0">
              <a:latin typeface="+mn-lt"/>
              <a:ea typeface="+mn-ea"/>
            </a:endParaRPr>
          </a:p>
        </p:txBody>
      </p:sp>
      <p:sp>
        <p:nvSpPr>
          <p:cNvPr id="8" name="TextBox 7"/>
          <p:cNvSpPr txBox="1"/>
          <p:nvPr/>
        </p:nvSpPr>
        <p:spPr>
          <a:xfrm>
            <a:off x="683568" y="3059668"/>
            <a:ext cx="2444398" cy="369332"/>
          </a:xfrm>
          <a:prstGeom prst="rect">
            <a:avLst/>
          </a:prstGeom>
          <a:noFill/>
        </p:spPr>
        <p:txBody>
          <a:bodyPr wrap="square" rtlCol="0">
            <a:spAutoFit/>
          </a:bodyPr>
          <a:lstStyle/>
          <a:p>
            <a:r>
              <a:rPr lang="en-US" altLang="zh-CN" sz="1800" b="1" dirty="0" smtClean="0">
                <a:solidFill>
                  <a:srgbClr val="FF0000"/>
                </a:solidFill>
                <a:latin typeface="+mn-lt"/>
                <a:ea typeface="+mn-ea"/>
              </a:rPr>
              <a:t>IXP</a:t>
            </a:r>
            <a:r>
              <a:rPr lang="zh-CN" altLang="en-US" sz="1800" b="1" dirty="0" smtClean="0">
                <a:latin typeface="+mn-lt"/>
                <a:ea typeface="+mn-ea"/>
              </a:rPr>
              <a:t>：</a:t>
            </a:r>
            <a:r>
              <a:rPr lang="en-US" altLang="zh-CN" sz="1800" b="1" dirty="0">
                <a:latin typeface="+mn-lt"/>
                <a:ea typeface="+mn-ea"/>
              </a:rPr>
              <a:t>Internet</a:t>
            </a:r>
            <a:r>
              <a:rPr lang="zh-CN" altLang="en-US" sz="1800" b="1" dirty="0">
                <a:latin typeface="+mn-lt"/>
                <a:ea typeface="+mn-ea"/>
              </a:rPr>
              <a:t>交换</a:t>
            </a:r>
            <a:r>
              <a:rPr lang="zh-CN" altLang="en-US" sz="1800" b="1" dirty="0" smtClean="0">
                <a:latin typeface="+mn-lt"/>
                <a:ea typeface="+mn-ea"/>
              </a:rPr>
              <a:t>点</a:t>
            </a:r>
            <a:endParaRPr lang="zh-CN" altLang="en-US" sz="1800" b="1" dirty="0">
              <a:latin typeface="+mn-lt"/>
              <a:ea typeface="+mn-ea"/>
            </a:endParaRPr>
          </a:p>
        </p:txBody>
      </p:sp>
      <p:sp>
        <p:nvSpPr>
          <p:cNvPr id="9"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5577142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dirty="0"/>
              <a:t>ISP</a:t>
            </a:r>
            <a:endParaRPr lang="zh-CN" altLang="en-US" dirty="0"/>
          </a:p>
        </p:txBody>
      </p:sp>
      <p:sp>
        <p:nvSpPr>
          <p:cNvPr id="3" name="内容占位符 2"/>
          <p:cNvSpPr>
            <a:spLocks noGrp="1"/>
          </p:cNvSpPr>
          <p:nvPr>
            <p:ph sz="half" idx="1"/>
          </p:nvPr>
        </p:nvSpPr>
        <p:spPr>
          <a:xfrm>
            <a:off x="809625" y="1773238"/>
            <a:ext cx="3902075" cy="4608090"/>
          </a:xfrm>
        </p:spPr>
        <p:txBody>
          <a:bodyPr/>
          <a:lstStyle/>
          <a:p>
            <a:pPr>
              <a:lnSpc>
                <a:spcPct val="120000"/>
              </a:lnSpc>
            </a:pPr>
            <a:r>
              <a:rPr lang="en-US" altLang="zh-CN" sz="2000" dirty="0">
                <a:solidFill>
                  <a:srgbClr val="FF0000"/>
                </a:solidFill>
              </a:rPr>
              <a:t>Tier-1 ISP</a:t>
            </a:r>
          </a:p>
          <a:p>
            <a:pPr lvl="1">
              <a:lnSpc>
                <a:spcPct val="120000"/>
              </a:lnSpc>
            </a:pPr>
            <a:r>
              <a:rPr lang="zh-CN" altLang="en-US" sz="2000" dirty="0"/>
              <a:t>全球最高级别</a:t>
            </a:r>
            <a:r>
              <a:rPr lang="en-US" altLang="zh-CN" sz="2000" dirty="0"/>
              <a:t>ISP</a:t>
            </a:r>
            <a:r>
              <a:rPr lang="zh-CN" altLang="en-US" sz="2000" dirty="0"/>
              <a:t>，互不</a:t>
            </a:r>
            <a:r>
              <a:rPr lang="zh-CN" altLang="en-US" sz="2000" dirty="0" smtClean="0"/>
              <a:t>结算，一般负责国家级之间进行互连</a:t>
            </a:r>
            <a:endParaRPr lang="zh-CN" altLang="en-US" sz="2000" dirty="0"/>
          </a:p>
          <a:p>
            <a:pPr lvl="1">
              <a:lnSpc>
                <a:spcPct val="120000"/>
              </a:lnSpc>
            </a:pPr>
            <a:r>
              <a:rPr lang="zh-CN" altLang="en-US" sz="2000" dirty="0"/>
              <a:t>中国电信、中国联通</a:t>
            </a:r>
          </a:p>
          <a:p>
            <a:pPr lvl="1">
              <a:lnSpc>
                <a:spcPct val="120000"/>
              </a:lnSpc>
            </a:pPr>
            <a:r>
              <a:rPr lang="zh-CN" altLang="en-US" sz="2000" dirty="0"/>
              <a:t>美国</a:t>
            </a:r>
            <a:r>
              <a:rPr lang="en-US" altLang="zh-CN" sz="2000" dirty="0"/>
              <a:t>AT&amp;T</a:t>
            </a:r>
          </a:p>
          <a:p>
            <a:pPr lvl="1">
              <a:lnSpc>
                <a:spcPct val="120000"/>
              </a:lnSpc>
            </a:pPr>
            <a:r>
              <a:rPr lang="zh-CN" altLang="en-US" sz="2000" dirty="0"/>
              <a:t>美国</a:t>
            </a:r>
            <a:r>
              <a:rPr lang="en-US" altLang="zh-CN" sz="2000" dirty="0"/>
              <a:t>Verizon</a:t>
            </a:r>
          </a:p>
          <a:p>
            <a:pPr lvl="1">
              <a:lnSpc>
                <a:spcPct val="120000"/>
              </a:lnSpc>
            </a:pPr>
            <a:r>
              <a:rPr lang="zh-CN" altLang="en-US" sz="2000" dirty="0"/>
              <a:t>美国</a:t>
            </a:r>
            <a:r>
              <a:rPr lang="en-US" altLang="zh-CN" sz="2000" dirty="0"/>
              <a:t>Sprint</a:t>
            </a:r>
          </a:p>
          <a:p>
            <a:pPr lvl="1">
              <a:lnSpc>
                <a:spcPct val="120000"/>
              </a:lnSpc>
            </a:pPr>
            <a:r>
              <a:rPr lang="zh-CN" altLang="en-US" sz="2000" dirty="0"/>
              <a:t>日本</a:t>
            </a:r>
            <a:r>
              <a:rPr lang="en-US" altLang="zh-CN" sz="2000" dirty="0"/>
              <a:t>NTT</a:t>
            </a:r>
          </a:p>
          <a:p>
            <a:pPr lvl="1">
              <a:lnSpc>
                <a:spcPct val="120000"/>
              </a:lnSpc>
            </a:pPr>
            <a:r>
              <a:rPr lang="zh-CN" altLang="en-US" sz="2000" dirty="0"/>
              <a:t>日本</a:t>
            </a:r>
            <a:r>
              <a:rPr lang="en-US" altLang="zh-CN" sz="2000" dirty="0"/>
              <a:t>KDDI</a:t>
            </a:r>
          </a:p>
          <a:p>
            <a:pPr lvl="1">
              <a:lnSpc>
                <a:spcPct val="120000"/>
              </a:lnSpc>
            </a:pPr>
            <a:r>
              <a:rPr lang="zh-CN" altLang="en-US" sz="2000" dirty="0"/>
              <a:t>新加坡</a:t>
            </a:r>
            <a:r>
              <a:rPr lang="en-US" altLang="zh-CN" sz="2000" dirty="0" smtClean="0"/>
              <a:t>SingTel</a:t>
            </a:r>
            <a:endParaRPr lang="en-US" altLang="zh-CN" sz="2000" dirty="0"/>
          </a:p>
        </p:txBody>
      </p:sp>
      <p:sp>
        <p:nvSpPr>
          <p:cNvPr id="4" name="内容占位符 3"/>
          <p:cNvSpPr>
            <a:spLocks noGrp="1"/>
          </p:cNvSpPr>
          <p:nvPr>
            <p:ph sz="half" idx="2"/>
          </p:nvPr>
        </p:nvSpPr>
        <p:spPr>
          <a:xfrm>
            <a:off x="4864100" y="1773238"/>
            <a:ext cx="4051300" cy="4752106"/>
          </a:xfrm>
        </p:spPr>
        <p:txBody>
          <a:bodyPr/>
          <a:lstStyle/>
          <a:p>
            <a:pPr lvl="1">
              <a:lnSpc>
                <a:spcPct val="120000"/>
              </a:lnSpc>
            </a:pPr>
            <a:r>
              <a:rPr lang="zh-CN" altLang="en-US" sz="2000" dirty="0"/>
              <a:t>英国</a:t>
            </a:r>
            <a:r>
              <a:rPr lang="en-US" altLang="zh-CN" sz="2000" dirty="0"/>
              <a:t>British Telecom</a:t>
            </a:r>
          </a:p>
          <a:p>
            <a:pPr lvl="1">
              <a:lnSpc>
                <a:spcPct val="120000"/>
              </a:lnSpc>
            </a:pPr>
            <a:r>
              <a:rPr lang="zh-CN" altLang="en-US" sz="2000" dirty="0"/>
              <a:t>德国</a:t>
            </a:r>
            <a:r>
              <a:rPr lang="en-US" altLang="zh-CN" sz="2000" dirty="0"/>
              <a:t>Deutsche </a:t>
            </a:r>
            <a:r>
              <a:rPr lang="en-US" altLang="zh-CN" sz="2000" dirty="0" smtClean="0"/>
              <a:t>Telekom</a:t>
            </a:r>
          </a:p>
          <a:p>
            <a:pPr lvl="1">
              <a:lnSpc>
                <a:spcPct val="120000"/>
              </a:lnSpc>
            </a:pPr>
            <a:r>
              <a:rPr lang="en-US" altLang="zh-CN" sz="2000" dirty="0" smtClean="0"/>
              <a:t>……</a:t>
            </a:r>
            <a:endParaRPr lang="en-US" altLang="zh-CN" sz="2000" dirty="0"/>
          </a:p>
          <a:p>
            <a:pPr>
              <a:lnSpc>
                <a:spcPct val="120000"/>
              </a:lnSpc>
            </a:pPr>
            <a:r>
              <a:rPr lang="en-US" altLang="zh-CN" sz="2000" dirty="0">
                <a:solidFill>
                  <a:srgbClr val="FF0000"/>
                </a:solidFill>
              </a:rPr>
              <a:t>Tier-2 ISP</a:t>
            </a:r>
          </a:p>
          <a:p>
            <a:pPr lvl="1">
              <a:lnSpc>
                <a:spcPct val="120000"/>
              </a:lnSpc>
            </a:pPr>
            <a:r>
              <a:rPr lang="zh-CN" altLang="en-US" sz="2000" dirty="0"/>
              <a:t>往往需要向更高级别</a:t>
            </a:r>
            <a:r>
              <a:rPr lang="en-US" altLang="zh-CN" sz="2000" dirty="0"/>
              <a:t>ISP</a:t>
            </a:r>
            <a:r>
              <a:rPr lang="zh-CN" altLang="en-US" sz="2000" dirty="0"/>
              <a:t>交流量费</a:t>
            </a:r>
          </a:p>
          <a:p>
            <a:pPr lvl="1">
              <a:lnSpc>
                <a:spcPct val="120000"/>
              </a:lnSpc>
            </a:pPr>
            <a:r>
              <a:rPr lang="zh-CN" altLang="en-US" sz="2000" dirty="0" smtClean="0"/>
              <a:t>教育网</a:t>
            </a:r>
            <a:endParaRPr lang="en-US" altLang="zh-CN" sz="2000" dirty="0" smtClean="0"/>
          </a:p>
          <a:p>
            <a:pPr lvl="1">
              <a:lnSpc>
                <a:spcPct val="120000"/>
              </a:lnSpc>
            </a:pPr>
            <a:r>
              <a:rPr lang="zh-CN" altLang="en-US" sz="2000" dirty="0" smtClean="0"/>
              <a:t>中国移动</a:t>
            </a:r>
            <a:endParaRPr lang="en-US" altLang="zh-CN" sz="2000" dirty="0" smtClean="0"/>
          </a:p>
          <a:p>
            <a:pPr lvl="1">
              <a:lnSpc>
                <a:spcPct val="120000"/>
              </a:lnSpc>
            </a:pPr>
            <a:r>
              <a:rPr lang="en-US" altLang="zh-CN" sz="2000" dirty="0" smtClean="0"/>
              <a:t>……</a:t>
            </a:r>
          </a:p>
          <a:p>
            <a:pPr>
              <a:lnSpc>
                <a:spcPct val="120000"/>
              </a:lnSpc>
            </a:pPr>
            <a:r>
              <a:rPr lang="en-US" altLang="zh-CN" sz="2000" dirty="0" smtClean="0">
                <a:solidFill>
                  <a:srgbClr val="FF0000"/>
                </a:solidFill>
              </a:rPr>
              <a:t>Tier-3 ISP</a:t>
            </a:r>
          </a:p>
          <a:p>
            <a:pPr lvl="1">
              <a:lnSpc>
                <a:spcPct val="120000"/>
              </a:lnSpc>
            </a:pPr>
            <a:r>
              <a:rPr lang="zh-CN" altLang="en-US" sz="2000" dirty="0" smtClean="0">
                <a:solidFill>
                  <a:schemeClr val="tx1"/>
                </a:solidFill>
              </a:rPr>
              <a:t>完全购买流量</a:t>
            </a:r>
            <a:endParaRPr lang="en-US" altLang="zh-CN" sz="2000" dirty="0">
              <a:solidFill>
                <a:schemeClr val="tx1"/>
              </a:solidFill>
            </a:endParaRPr>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11"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7399028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zh-CN" altLang="en-US" dirty="0"/>
              <a:t>接入网</a:t>
            </a:r>
          </a:p>
        </p:txBody>
      </p:sp>
      <p:sp>
        <p:nvSpPr>
          <p:cNvPr id="6" name="内容占位符 5"/>
          <p:cNvSpPr>
            <a:spLocks noGrp="1"/>
          </p:cNvSpPr>
          <p:nvPr>
            <p:ph idx="1"/>
          </p:nvPr>
        </p:nvSpPr>
        <p:spPr/>
        <p:txBody>
          <a:bodyPr/>
          <a:lstStyle/>
          <a:p>
            <a:pPr>
              <a:lnSpc>
                <a:spcPct val="120000"/>
              </a:lnSpc>
            </a:pPr>
            <a:r>
              <a:rPr lang="zh-CN" altLang="en-US" sz="2400" dirty="0" smtClean="0">
                <a:solidFill>
                  <a:srgbClr val="FF0000"/>
                </a:solidFill>
              </a:rPr>
              <a:t>目标</a:t>
            </a:r>
            <a:r>
              <a:rPr lang="zh-CN" altLang="en-US" sz="2400" dirty="0" smtClean="0"/>
              <a:t>：将</a:t>
            </a:r>
            <a:r>
              <a:rPr lang="zh-CN" altLang="en-US" sz="2400" dirty="0"/>
              <a:t>主机连接到</a:t>
            </a:r>
            <a:r>
              <a:rPr lang="zh-CN" altLang="en-US" sz="2400" dirty="0">
                <a:solidFill>
                  <a:srgbClr val="0000FF"/>
                </a:solidFill>
              </a:rPr>
              <a:t>边缘</a:t>
            </a:r>
            <a:r>
              <a:rPr lang="zh-CN" altLang="en-US" sz="2400" dirty="0" smtClean="0">
                <a:solidFill>
                  <a:srgbClr val="0000FF"/>
                </a:solidFill>
              </a:rPr>
              <a:t>路由器</a:t>
            </a:r>
            <a:r>
              <a:rPr lang="zh-CN" altLang="en-US" sz="2400" dirty="0" smtClean="0"/>
              <a:t>（是主机去</a:t>
            </a:r>
            <a:r>
              <a:rPr lang="zh-CN" altLang="en-US" sz="2400" dirty="0"/>
              <a:t>往任何其他</a:t>
            </a:r>
            <a:r>
              <a:rPr lang="zh-CN" altLang="en-US" sz="2400" dirty="0" smtClean="0"/>
              <a:t>远程主机的</a:t>
            </a:r>
            <a:r>
              <a:rPr lang="zh-CN" altLang="en-US" sz="2400" dirty="0"/>
              <a:t>路径上的第一台</a:t>
            </a:r>
            <a:r>
              <a:rPr lang="zh-CN" altLang="en-US" sz="2400" dirty="0" smtClean="0"/>
              <a:t>路由器）</a:t>
            </a:r>
            <a:endParaRPr lang="zh-CN" altLang="en-US" sz="2400" dirty="0"/>
          </a:p>
          <a:p>
            <a:pPr>
              <a:lnSpc>
                <a:spcPct val="120000"/>
              </a:lnSpc>
            </a:pPr>
            <a:r>
              <a:rPr lang="zh-CN" altLang="en-US" sz="2400" dirty="0" smtClean="0">
                <a:solidFill>
                  <a:srgbClr val="FF0000"/>
                </a:solidFill>
              </a:rPr>
              <a:t>常用接入技术</a:t>
            </a:r>
            <a:endParaRPr lang="zh-CN" altLang="en-US" sz="2400" dirty="0">
              <a:solidFill>
                <a:srgbClr val="FF0000"/>
              </a:solidFill>
            </a:endParaRPr>
          </a:p>
          <a:p>
            <a:pPr lvl="1">
              <a:lnSpc>
                <a:spcPct val="120000"/>
              </a:lnSpc>
            </a:pPr>
            <a:r>
              <a:rPr lang="zh-CN" altLang="en-US" sz="2400" dirty="0">
                <a:solidFill>
                  <a:srgbClr val="0000FF"/>
                </a:solidFill>
              </a:rPr>
              <a:t>有线网络接入技术</a:t>
            </a:r>
            <a:r>
              <a:rPr lang="zh-CN" altLang="en-US" sz="2400" dirty="0"/>
              <a:t>：光纤到户</a:t>
            </a:r>
            <a:r>
              <a:rPr lang="en-US" altLang="zh-CN" sz="2400" dirty="0" smtClean="0"/>
              <a:t>FTTH</a:t>
            </a:r>
            <a:r>
              <a:rPr lang="zh-CN" altLang="en-US" sz="2400" dirty="0" smtClean="0"/>
              <a:t>、以太网、同轴电缆、双绞线</a:t>
            </a:r>
            <a:r>
              <a:rPr lang="zh-CN" altLang="en-US" sz="2400" dirty="0"/>
              <a:t>的</a:t>
            </a:r>
            <a:r>
              <a:rPr lang="en-US" altLang="zh-CN" sz="2400" dirty="0" smtClean="0"/>
              <a:t>DSL</a:t>
            </a:r>
            <a:r>
              <a:rPr lang="zh-CN" altLang="en-US" sz="2400" dirty="0" smtClean="0"/>
              <a:t>、古老</a:t>
            </a:r>
            <a:r>
              <a:rPr lang="zh-CN" altLang="en-US" sz="2400" dirty="0"/>
              <a:t>的拨号上网</a:t>
            </a:r>
          </a:p>
          <a:p>
            <a:pPr lvl="1">
              <a:lnSpc>
                <a:spcPct val="120000"/>
              </a:lnSpc>
            </a:pPr>
            <a:r>
              <a:rPr lang="zh-CN" altLang="en-US" sz="2400" dirty="0">
                <a:solidFill>
                  <a:srgbClr val="0000FF"/>
                </a:solidFill>
              </a:rPr>
              <a:t>无线网络接入技术</a:t>
            </a:r>
            <a:r>
              <a:rPr lang="zh-CN" altLang="en-US" sz="2400" dirty="0"/>
              <a:t>：</a:t>
            </a:r>
            <a:r>
              <a:rPr lang="en-US" altLang="zh-CN" sz="2400" dirty="0" err="1"/>
              <a:t>WiFi</a:t>
            </a:r>
            <a:r>
              <a:rPr lang="zh-CN" altLang="en-US" sz="2400" dirty="0"/>
              <a:t>、</a:t>
            </a:r>
            <a:r>
              <a:rPr lang="en-US" altLang="zh-CN" sz="2400" dirty="0" smtClean="0"/>
              <a:t>4G/5G</a:t>
            </a:r>
            <a:r>
              <a:rPr lang="zh-CN" altLang="en-US" sz="2400" dirty="0" smtClean="0"/>
              <a:t>、卫星</a:t>
            </a:r>
            <a:r>
              <a:rPr lang="zh-CN" altLang="en-US" sz="2400" dirty="0"/>
              <a:t>广域覆盖</a:t>
            </a:r>
          </a:p>
          <a:p>
            <a:pPr>
              <a:lnSpc>
                <a:spcPct val="120000"/>
              </a:lnSpc>
            </a:pPr>
            <a:r>
              <a:rPr lang="zh-CN" altLang="en-US" sz="2400" dirty="0">
                <a:solidFill>
                  <a:srgbClr val="FF0000"/>
                </a:solidFill>
              </a:rPr>
              <a:t>接入场景</a:t>
            </a:r>
            <a:r>
              <a:rPr lang="zh-CN" altLang="en-US" sz="2400" dirty="0"/>
              <a:t>：住宅（家庭）接入网，机构（学校、公司）</a:t>
            </a:r>
            <a:r>
              <a:rPr lang="zh-CN" altLang="en-US" sz="2400" dirty="0" smtClean="0"/>
              <a:t>接入网</a:t>
            </a:r>
            <a:r>
              <a:rPr lang="zh-CN" altLang="en-US" sz="2400" dirty="0"/>
              <a:t>，移动接入网络（</a:t>
            </a:r>
            <a:r>
              <a:rPr lang="en-US" altLang="zh-CN" sz="2400" dirty="0" err="1"/>
              <a:t>WiFi</a:t>
            </a:r>
            <a:r>
              <a:rPr lang="zh-CN" altLang="en-US" sz="2400" dirty="0"/>
              <a:t>、</a:t>
            </a:r>
            <a:r>
              <a:rPr lang="en-US" altLang="zh-CN" sz="2400" dirty="0"/>
              <a:t>4G/5G</a:t>
            </a:r>
            <a:r>
              <a:rPr lang="zh-CN" altLang="en-US" sz="2400" dirty="0" smtClean="0"/>
              <a:t>）</a:t>
            </a:r>
            <a:endParaRPr lang="en-US" altLang="zh-CN" sz="2400" dirty="0" smtClean="0"/>
          </a:p>
          <a:p>
            <a:pPr>
              <a:lnSpc>
                <a:spcPct val="120000"/>
              </a:lnSpc>
            </a:pPr>
            <a:r>
              <a:rPr lang="zh-CN" altLang="en-US" sz="2400" dirty="0"/>
              <a:t>各种</a:t>
            </a:r>
            <a:r>
              <a:rPr lang="zh-CN" altLang="en-US" sz="2400" dirty="0">
                <a:solidFill>
                  <a:srgbClr val="0000FF"/>
                </a:solidFill>
              </a:rPr>
              <a:t>异构网络</a:t>
            </a:r>
            <a:r>
              <a:rPr lang="zh-CN" altLang="en-US" sz="2400" dirty="0"/>
              <a:t>通过</a:t>
            </a:r>
            <a:r>
              <a:rPr lang="zh-CN" altLang="en-US" sz="2400" dirty="0">
                <a:solidFill>
                  <a:srgbClr val="0000FF"/>
                </a:solidFill>
              </a:rPr>
              <a:t>边缘路由器</a:t>
            </a:r>
            <a:r>
              <a:rPr lang="zh-CN" altLang="en-US" sz="2400" dirty="0" smtClean="0"/>
              <a:t>接入</a:t>
            </a:r>
            <a:endParaRPr lang="zh-CN" altLang="en-US" sz="2400" dirty="0"/>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26041783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altLang="zh-CN" sz="4000"/>
              <a:t>Internet</a:t>
            </a:r>
            <a:r>
              <a:rPr lang="zh-CN" altLang="en-US" sz="4000"/>
              <a:t>在中国</a:t>
            </a:r>
            <a:br>
              <a:rPr lang="zh-CN" altLang="en-US" sz="4000"/>
            </a:br>
            <a:r>
              <a:rPr lang="zh-CN" altLang="en-US" sz="3200"/>
              <a:t>（网络建设）</a:t>
            </a:r>
          </a:p>
        </p:txBody>
      </p:sp>
      <p:sp>
        <p:nvSpPr>
          <p:cNvPr id="489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89476" name="Rectangle 4"/>
          <p:cNvSpPr>
            <a:spLocks noGrp="1" noChangeArrowheads="1"/>
          </p:cNvSpPr>
          <p:nvPr>
            <p:ph type="body" idx="1"/>
          </p:nvPr>
        </p:nvSpPr>
        <p:spPr/>
        <p:txBody>
          <a:bodyPr/>
          <a:lstStyle/>
          <a:p>
            <a:pPr>
              <a:lnSpc>
                <a:spcPct val="95000"/>
              </a:lnSpc>
            </a:pPr>
            <a:r>
              <a:rPr lang="zh-CN" altLang="en-US" sz="2800" dirty="0" smtClean="0"/>
              <a:t>中国</a:t>
            </a:r>
            <a:r>
              <a:rPr lang="zh-CN" altLang="en-US" sz="2800" dirty="0"/>
              <a:t>公用计算机互联网 </a:t>
            </a:r>
            <a:r>
              <a:rPr lang="en-US" altLang="zh-CN" sz="2800" dirty="0"/>
              <a:t>CHINANET</a:t>
            </a:r>
          </a:p>
          <a:p>
            <a:pPr>
              <a:lnSpc>
                <a:spcPct val="95000"/>
              </a:lnSpc>
            </a:pPr>
            <a:r>
              <a:rPr lang="zh-CN" altLang="en-US" sz="2800" dirty="0"/>
              <a:t>中国教育和科研计算机网 </a:t>
            </a:r>
            <a:r>
              <a:rPr lang="en-US" altLang="zh-CN" sz="2800" dirty="0"/>
              <a:t>CERNET</a:t>
            </a:r>
          </a:p>
          <a:p>
            <a:pPr>
              <a:lnSpc>
                <a:spcPct val="95000"/>
              </a:lnSpc>
            </a:pPr>
            <a:r>
              <a:rPr lang="zh-CN" altLang="en-US" sz="2800" dirty="0"/>
              <a:t>中国科学技术网 </a:t>
            </a:r>
            <a:r>
              <a:rPr lang="en-US" altLang="zh-CN" sz="2800" dirty="0"/>
              <a:t>CSTNET</a:t>
            </a:r>
          </a:p>
          <a:p>
            <a:pPr>
              <a:lnSpc>
                <a:spcPct val="95000"/>
              </a:lnSpc>
            </a:pPr>
            <a:r>
              <a:rPr lang="zh-CN" altLang="en-US" sz="2800" dirty="0"/>
              <a:t>中国联通互联网 </a:t>
            </a:r>
            <a:r>
              <a:rPr lang="en-US" altLang="zh-CN" sz="2800" dirty="0"/>
              <a:t>UNINET</a:t>
            </a:r>
          </a:p>
          <a:p>
            <a:pPr>
              <a:lnSpc>
                <a:spcPct val="95000"/>
              </a:lnSpc>
            </a:pPr>
            <a:r>
              <a:rPr lang="zh-CN" altLang="en-US" sz="2800" dirty="0"/>
              <a:t>中国网通公用互联网 </a:t>
            </a:r>
            <a:r>
              <a:rPr lang="en-US" altLang="zh-CN" sz="2800" dirty="0"/>
              <a:t>CNCNET</a:t>
            </a:r>
          </a:p>
          <a:p>
            <a:pPr>
              <a:lnSpc>
                <a:spcPct val="95000"/>
              </a:lnSpc>
            </a:pPr>
            <a:r>
              <a:rPr lang="zh-CN" altLang="en-US" sz="2800" dirty="0"/>
              <a:t>中国国际经济贸易互联网 </a:t>
            </a:r>
            <a:r>
              <a:rPr lang="en-US" altLang="zh-CN" sz="2800" dirty="0"/>
              <a:t>CIETNET</a:t>
            </a:r>
          </a:p>
          <a:p>
            <a:pPr>
              <a:lnSpc>
                <a:spcPct val="95000"/>
              </a:lnSpc>
            </a:pPr>
            <a:r>
              <a:rPr lang="zh-CN" altLang="en-US" sz="2800" dirty="0"/>
              <a:t>中国移动互联网 </a:t>
            </a:r>
            <a:r>
              <a:rPr lang="en-US" altLang="zh-CN" sz="2800" dirty="0"/>
              <a:t>CMNET</a:t>
            </a:r>
          </a:p>
          <a:p>
            <a:pPr>
              <a:lnSpc>
                <a:spcPct val="95000"/>
              </a:lnSpc>
            </a:pPr>
            <a:r>
              <a:rPr lang="zh-CN" altLang="en-US" sz="2800" dirty="0"/>
              <a:t>中国长城互联网 </a:t>
            </a:r>
            <a:r>
              <a:rPr lang="en-US" altLang="zh-CN" sz="2800" dirty="0" smtClean="0"/>
              <a:t>CGWNET</a:t>
            </a:r>
            <a:endParaRPr lang="zh-CN" altLang="en-US" sz="2800" dirty="0"/>
          </a:p>
          <a:p>
            <a:pPr>
              <a:lnSpc>
                <a:spcPct val="95000"/>
              </a:lnSpc>
            </a:pPr>
            <a:r>
              <a:rPr lang="zh-CN" altLang="en-US" sz="2800" dirty="0"/>
              <a:t>中国卫星集团互联网 </a:t>
            </a:r>
            <a:r>
              <a:rPr lang="en-US" altLang="zh-CN" sz="2800" dirty="0" smtClean="0"/>
              <a:t>CSNET</a:t>
            </a:r>
            <a:r>
              <a:rPr lang="zh-CN" altLang="en-US" sz="2800" dirty="0" smtClean="0"/>
              <a:t> </a:t>
            </a:r>
            <a:endParaRPr lang="zh-CN" altLang="en-US" sz="2800" dirty="0"/>
          </a:p>
        </p:txBody>
      </p:sp>
      <p:sp>
        <p:nvSpPr>
          <p:cNvPr id="4894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4000"/>
              <a:t>Internet</a:t>
            </a:r>
            <a:r>
              <a:rPr lang="zh-CN" altLang="en-US" sz="4000"/>
              <a:t>在中国</a:t>
            </a:r>
            <a:br>
              <a:rPr lang="zh-CN" altLang="en-US" sz="4000"/>
            </a:br>
            <a:r>
              <a:rPr lang="zh-CN" altLang="en-US" sz="3200"/>
              <a:t>（发展情况）</a:t>
            </a:r>
          </a:p>
        </p:txBody>
      </p:sp>
      <p:sp>
        <p:nvSpPr>
          <p:cNvPr id="490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graphicFrame>
        <p:nvGraphicFramePr>
          <p:cNvPr id="490599" name="Group 103"/>
          <p:cNvGraphicFramePr>
            <a:graphicFrameLocks noGrp="1"/>
          </p:cNvGraphicFramePr>
          <p:nvPr>
            <p:ph type="tbl" idx="1"/>
            <p:extLst>
              <p:ext uri="{D42A27DB-BD31-4B8C-83A1-F6EECF244321}">
                <p14:modId xmlns:p14="http://schemas.microsoft.com/office/powerpoint/2010/main" val="2163424289"/>
              </p:ext>
            </p:extLst>
          </p:nvPr>
        </p:nvGraphicFramePr>
        <p:xfrm>
          <a:off x="827088" y="1773238"/>
          <a:ext cx="7958137" cy="4170556"/>
        </p:xfrm>
        <a:graphic>
          <a:graphicData uri="http://schemas.openxmlformats.org/drawingml/2006/table">
            <a:tbl>
              <a:tblPr/>
              <a:tblGrid>
                <a:gridCol w="1008062"/>
                <a:gridCol w="1584325"/>
                <a:gridCol w="1296988"/>
                <a:gridCol w="1223962"/>
                <a:gridCol w="1008063"/>
                <a:gridCol w="1836737"/>
              </a:tblGrid>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dirty="0" smtClean="0">
                          <a:ln>
                            <a:noFill/>
                          </a:ln>
                          <a:solidFill>
                            <a:srgbClr val="000000"/>
                          </a:solidFill>
                          <a:effectLst/>
                          <a:latin typeface="Arial" charset="0"/>
                          <a:ea typeface="华文楷体" pitchFamily="2" charset="-122"/>
                        </a:rPr>
                        <a:t>统计</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dirty="0" smtClean="0">
                          <a:ln>
                            <a:noFill/>
                          </a:ln>
                          <a:solidFill>
                            <a:srgbClr val="000000"/>
                          </a:solidFill>
                          <a:effectLst/>
                          <a:latin typeface="Arial" charset="0"/>
                          <a:ea typeface="华文楷体" pitchFamily="2" charset="-122"/>
                        </a:rPr>
                        <a:t>时间</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上网计算机数</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（万）</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上网用户数</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（万）</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cn</a:t>
                      </a:r>
                      <a:r>
                        <a:rPr kumimoji="1" lang="zh-CN" altLang="en-US" sz="1800" b="1" i="0" u="none" strike="noStrike" cap="none" normalizeH="0" baseline="0" smtClean="0">
                          <a:ln>
                            <a:noFill/>
                          </a:ln>
                          <a:solidFill>
                            <a:srgbClr val="000000"/>
                          </a:solidFill>
                          <a:effectLst/>
                          <a:latin typeface="Arial" charset="0"/>
                          <a:ea typeface="华文楷体" pitchFamily="2" charset="-122"/>
                        </a:rPr>
                        <a:t>下注册的域名数</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www</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站点数</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国际线路总容量</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a:t>
                      </a:r>
                      <a:r>
                        <a:rPr kumimoji="1" lang="en-US" altLang="zh-CN" sz="1800" b="1" i="0" u="none" strike="noStrike" cap="none" normalizeH="0" baseline="0" smtClean="0">
                          <a:ln>
                            <a:noFill/>
                          </a:ln>
                          <a:solidFill>
                            <a:srgbClr val="000000"/>
                          </a:solidFill>
                          <a:effectLst/>
                          <a:latin typeface="Arial" charset="0"/>
                          <a:ea typeface="华文楷体" pitchFamily="2" charset="-122"/>
                        </a:rPr>
                        <a:t>Mbps</a:t>
                      </a:r>
                      <a:r>
                        <a:rPr kumimoji="1" lang="zh-CN" altLang="en-US" sz="1800" b="1" i="0" u="none" strike="noStrike" cap="none" normalizeH="0" baseline="0" smtClean="0">
                          <a:ln>
                            <a:noFill/>
                          </a:ln>
                          <a:solidFill>
                            <a:srgbClr val="000000"/>
                          </a:solidFill>
                          <a:effectLst/>
                          <a:latin typeface="Arial" charset="0"/>
                          <a:ea typeface="华文楷体" pitchFamily="2" charset="-122"/>
                        </a:rPr>
                        <a:t>）</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1997.10</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29.9</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62</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4066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1500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25.408</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1999.1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74.7</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210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18396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5300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143.256</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2001.1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892</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2250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122099</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265405</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2799</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2003.1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2083</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5910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179544</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371600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9380</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2005.1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4160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9400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432077</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668900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74429</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2007.1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5940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13700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1803393</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843000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256696</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2014.12</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en-US" altLang="zh-CN" sz="1800" b="1" i="0" u="none" strike="noStrike" cap="none" normalizeH="0" baseline="0" dirty="0" smtClean="0">
                        <a:ln>
                          <a:noFill/>
                        </a:ln>
                        <a:solidFill>
                          <a:srgbClr val="000000"/>
                        </a:solidFill>
                        <a:effectLst/>
                        <a:latin typeface="Arial" charset="0"/>
                        <a:ea typeface="华文楷体"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64875</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11089231</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3348926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4118663</a:t>
                      </a:r>
                      <a:endParaRPr kumimoji="1" lang="zh-CN" altLang="en-US" sz="1800" b="1" i="0" u="none" strike="noStrike" cap="none" normalizeH="0" baseline="0" dirty="0" smtClean="0">
                        <a:ln>
                          <a:noFill/>
                        </a:ln>
                        <a:solidFill>
                          <a:srgbClr val="000000"/>
                        </a:solidFill>
                        <a:effectLst/>
                        <a:latin typeface="Arial" charset="0"/>
                        <a:ea typeface="华文楷体"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0594" name="Text Box 98"/>
          <p:cNvSpPr txBox="1">
            <a:spLocks noChangeArrowheads="1"/>
          </p:cNvSpPr>
          <p:nvPr/>
        </p:nvSpPr>
        <p:spPr bwMode="auto">
          <a:xfrm>
            <a:off x="900113" y="6021388"/>
            <a:ext cx="7775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0000FF"/>
                </a:solidFill>
                <a:ea typeface="楷体_GB2312" pitchFamily="49" charset="-122"/>
              </a:rPr>
              <a:t>数据来源</a:t>
            </a:r>
            <a:r>
              <a:rPr lang="zh-CN" altLang="en-US" sz="2000" b="1">
                <a:ea typeface="楷体_GB2312" pitchFamily="49" charset="-122"/>
              </a:rPr>
              <a:t>：</a:t>
            </a:r>
            <a:r>
              <a:rPr lang="en-US" altLang="zh-CN" sz="2000" b="1">
                <a:ea typeface="楷体_GB2312" pitchFamily="49" charset="-122"/>
              </a:rPr>
              <a:t>CNNIC</a:t>
            </a:r>
            <a:r>
              <a:rPr lang="zh-CN" altLang="en-US" sz="2000" b="1">
                <a:ea typeface="楷体_GB2312" pitchFamily="49" charset="-122"/>
              </a:rPr>
              <a:t>（</a:t>
            </a:r>
            <a:r>
              <a:rPr lang="en-US" altLang="zh-CN" sz="2000" b="1">
                <a:ea typeface="楷体_GB2312" pitchFamily="49" charset="-122"/>
                <a:hlinkClick r:id="rId6"/>
              </a:rPr>
              <a:t>http://www.cnnic.net.cn/index.htm</a:t>
            </a:r>
            <a:r>
              <a:rPr lang="en-US" altLang="zh-CN" sz="2000" b="1">
                <a:ea typeface="楷体_GB2312" pitchFamily="49" charset="-122"/>
              </a:rPr>
              <a:t> </a:t>
            </a:r>
            <a:r>
              <a:rPr lang="zh-CN" altLang="en-US" sz="2000" b="1">
                <a:ea typeface="楷体_GB2312" pitchFamily="49" charset="-122"/>
              </a:rPr>
              <a:t>）</a:t>
            </a:r>
          </a:p>
        </p:txBody>
      </p:sp>
      <p:sp>
        <p:nvSpPr>
          <p:cNvPr id="490600" name="Text Box 10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altLang="zh-CN" sz="4000" dirty="0"/>
              <a:t>Internet</a:t>
            </a:r>
            <a:r>
              <a:rPr lang="zh-CN" altLang="en-US" sz="4000" dirty="0"/>
              <a:t>在中国</a:t>
            </a:r>
            <a:br>
              <a:rPr lang="zh-CN" altLang="en-US" sz="4000" dirty="0"/>
            </a:br>
            <a:r>
              <a:rPr lang="zh-CN" altLang="en-US" sz="3200" dirty="0"/>
              <a:t>（下一代</a:t>
            </a:r>
            <a:r>
              <a:rPr lang="en-US" altLang="zh-CN" sz="3200" dirty="0"/>
              <a:t>Internet</a:t>
            </a:r>
            <a:r>
              <a:rPr lang="zh-CN" altLang="en-US" sz="3200" dirty="0"/>
              <a:t>）</a:t>
            </a:r>
          </a:p>
        </p:txBody>
      </p:sp>
      <p:sp>
        <p:nvSpPr>
          <p:cNvPr id="494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94596" name="Rectangle 4"/>
          <p:cNvSpPr>
            <a:spLocks noGrp="1" noChangeArrowheads="1"/>
          </p:cNvSpPr>
          <p:nvPr>
            <p:ph type="body" idx="1"/>
          </p:nvPr>
        </p:nvSpPr>
        <p:spPr>
          <a:xfrm>
            <a:off x="809625" y="1844675"/>
            <a:ext cx="7958138" cy="4392613"/>
          </a:xfrm>
        </p:spPr>
        <p:txBody>
          <a:bodyPr/>
          <a:lstStyle/>
          <a:p>
            <a:pPr marL="0" indent="0">
              <a:lnSpc>
                <a:spcPct val="120000"/>
              </a:lnSpc>
              <a:buFont typeface="Wingdings" pitchFamily="2" charset="2"/>
              <a:buNone/>
            </a:pPr>
            <a:r>
              <a:rPr lang="en-US" altLang="zh-CN">
                <a:solidFill>
                  <a:srgbClr val="FF0000"/>
                </a:solidFill>
                <a:effectLst>
                  <a:outerShdw blurRad="38100" dist="38100" dir="2700000" algn="tl">
                    <a:srgbClr val="C0C0C0"/>
                  </a:outerShdw>
                </a:effectLst>
              </a:rPr>
              <a:t>        NSFCNET</a:t>
            </a:r>
            <a:r>
              <a:rPr lang="zh-CN" altLang="en-US"/>
              <a:t>（中国高速互连研究试验网）。目标是：建设我国第一个基于密集波分多路复用（</a:t>
            </a:r>
            <a:r>
              <a:rPr lang="en-US" altLang="zh-CN"/>
              <a:t>DWDM</a:t>
            </a:r>
            <a:r>
              <a:rPr lang="zh-CN" altLang="en-US"/>
              <a:t>）光传输技术的高速计算机互连学术性试验网络，研究下一代互联网络关键技术和基础理论，开发若干重大应用系统，为我国开展下一代互联网络技术研究提供实验环境。</a:t>
            </a:r>
          </a:p>
        </p:txBody>
      </p:sp>
      <p:sp>
        <p:nvSpPr>
          <p:cNvPr id="4945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615" name="Freeform 71"/>
          <p:cNvSpPr>
            <a:spLocks/>
          </p:cNvSpPr>
          <p:nvPr/>
        </p:nvSpPr>
        <p:spPr bwMode="auto">
          <a:xfrm>
            <a:off x="611188" y="3213100"/>
            <a:ext cx="4883150" cy="3365500"/>
          </a:xfrm>
          <a:custGeom>
            <a:avLst/>
            <a:gdLst>
              <a:gd name="T0" fmla="*/ 780 w 3076"/>
              <a:gd name="T1" fmla="*/ 40 h 2120"/>
              <a:gd name="T2" fmla="*/ 548 w 3076"/>
              <a:gd name="T3" fmla="*/ 112 h 2120"/>
              <a:gd name="T4" fmla="*/ 508 w 3076"/>
              <a:gd name="T5" fmla="*/ 144 h 2120"/>
              <a:gd name="T6" fmla="*/ 484 w 3076"/>
              <a:gd name="T7" fmla="*/ 176 h 2120"/>
              <a:gd name="T8" fmla="*/ 404 w 3076"/>
              <a:gd name="T9" fmla="*/ 240 h 2120"/>
              <a:gd name="T10" fmla="*/ 364 w 3076"/>
              <a:gd name="T11" fmla="*/ 280 h 2120"/>
              <a:gd name="T12" fmla="*/ 268 w 3076"/>
              <a:gd name="T13" fmla="*/ 352 h 2120"/>
              <a:gd name="T14" fmla="*/ 228 w 3076"/>
              <a:gd name="T15" fmla="*/ 384 h 2120"/>
              <a:gd name="T16" fmla="*/ 140 w 3076"/>
              <a:gd name="T17" fmla="*/ 472 h 2120"/>
              <a:gd name="T18" fmla="*/ 100 w 3076"/>
              <a:gd name="T19" fmla="*/ 568 h 2120"/>
              <a:gd name="T20" fmla="*/ 68 w 3076"/>
              <a:gd name="T21" fmla="*/ 616 h 2120"/>
              <a:gd name="T22" fmla="*/ 52 w 3076"/>
              <a:gd name="T23" fmla="*/ 664 h 2120"/>
              <a:gd name="T24" fmla="*/ 108 w 3076"/>
              <a:gd name="T25" fmla="*/ 1056 h 2120"/>
              <a:gd name="T26" fmla="*/ 228 w 3076"/>
              <a:gd name="T27" fmla="*/ 1208 h 2120"/>
              <a:gd name="T28" fmla="*/ 292 w 3076"/>
              <a:gd name="T29" fmla="*/ 1288 h 2120"/>
              <a:gd name="T30" fmla="*/ 364 w 3076"/>
              <a:gd name="T31" fmla="*/ 1376 h 2120"/>
              <a:gd name="T32" fmla="*/ 396 w 3076"/>
              <a:gd name="T33" fmla="*/ 1424 h 2120"/>
              <a:gd name="T34" fmla="*/ 516 w 3076"/>
              <a:gd name="T35" fmla="*/ 1560 h 2120"/>
              <a:gd name="T36" fmla="*/ 580 w 3076"/>
              <a:gd name="T37" fmla="*/ 1624 h 2120"/>
              <a:gd name="T38" fmla="*/ 596 w 3076"/>
              <a:gd name="T39" fmla="*/ 1648 h 2120"/>
              <a:gd name="T40" fmla="*/ 652 w 3076"/>
              <a:gd name="T41" fmla="*/ 1672 h 2120"/>
              <a:gd name="T42" fmla="*/ 732 w 3076"/>
              <a:gd name="T43" fmla="*/ 1720 h 2120"/>
              <a:gd name="T44" fmla="*/ 1004 w 3076"/>
              <a:gd name="T45" fmla="*/ 1816 h 2120"/>
              <a:gd name="T46" fmla="*/ 1156 w 3076"/>
              <a:gd name="T47" fmla="*/ 1832 h 2120"/>
              <a:gd name="T48" fmla="*/ 1484 w 3076"/>
              <a:gd name="T49" fmla="*/ 1872 h 2120"/>
              <a:gd name="T50" fmla="*/ 1596 w 3076"/>
              <a:gd name="T51" fmla="*/ 1896 h 2120"/>
              <a:gd name="T52" fmla="*/ 1700 w 3076"/>
              <a:gd name="T53" fmla="*/ 1936 h 2120"/>
              <a:gd name="T54" fmla="*/ 1916 w 3076"/>
              <a:gd name="T55" fmla="*/ 2032 h 2120"/>
              <a:gd name="T56" fmla="*/ 2820 w 3076"/>
              <a:gd name="T57" fmla="*/ 2000 h 2120"/>
              <a:gd name="T58" fmla="*/ 2884 w 3076"/>
              <a:gd name="T59" fmla="*/ 1976 h 2120"/>
              <a:gd name="T60" fmla="*/ 2940 w 3076"/>
              <a:gd name="T61" fmla="*/ 1912 h 2120"/>
              <a:gd name="T62" fmla="*/ 2948 w 3076"/>
              <a:gd name="T63" fmla="*/ 1464 h 2120"/>
              <a:gd name="T64" fmla="*/ 2956 w 3076"/>
              <a:gd name="T65" fmla="*/ 1400 h 2120"/>
              <a:gd name="T66" fmla="*/ 3044 w 3076"/>
              <a:gd name="T67" fmla="*/ 1048 h 2120"/>
              <a:gd name="T68" fmla="*/ 3076 w 3076"/>
              <a:gd name="T69" fmla="*/ 936 h 2120"/>
              <a:gd name="T70" fmla="*/ 3068 w 3076"/>
              <a:gd name="T71" fmla="*/ 720 h 2120"/>
              <a:gd name="T72" fmla="*/ 3044 w 3076"/>
              <a:gd name="T73" fmla="*/ 672 h 2120"/>
              <a:gd name="T74" fmla="*/ 2820 w 3076"/>
              <a:gd name="T75" fmla="*/ 496 h 2120"/>
              <a:gd name="T76" fmla="*/ 2076 w 3076"/>
              <a:gd name="T77" fmla="*/ 232 h 2120"/>
              <a:gd name="T78" fmla="*/ 1956 w 3076"/>
              <a:gd name="T79" fmla="*/ 184 h 2120"/>
              <a:gd name="T80" fmla="*/ 1852 w 3076"/>
              <a:gd name="T81" fmla="*/ 144 h 2120"/>
              <a:gd name="T82" fmla="*/ 1716 w 3076"/>
              <a:gd name="T83" fmla="*/ 112 h 2120"/>
              <a:gd name="T84" fmla="*/ 1180 w 3076"/>
              <a:gd name="T85" fmla="*/ 0 h 2120"/>
              <a:gd name="T86" fmla="*/ 748 w 3076"/>
              <a:gd name="T87" fmla="*/ 8 h 2120"/>
              <a:gd name="T88" fmla="*/ 708 w 3076"/>
              <a:gd name="T89" fmla="*/ 4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76" h="2120">
                <a:moveTo>
                  <a:pt x="780" y="40"/>
                </a:moveTo>
                <a:cubicBezTo>
                  <a:pt x="702" y="49"/>
                  <a:pt x="620" y="76"/>
                  <a:pt x="548" y="112"/>
                </a:cubicBezTo>
                <a:cubicBezTo>
                  <a:pt x="499" y="186"/>
                  <a:pt x="566" y="96"/>
                  <a:pt x="508" y="144"/>
                </a:cubicBezTo>
                <a:cubicBezTo>
                  <a:pt x="498" y="153"/>
                  <a:pt x="493" y="166"/>
                  <a:pt x="484" y="176"/>
                </a:cubicBezTo>
                <a:cubicBezTo>
                  <a:pt x="460" y="203"/>
                  <a:pt x="429" y="215"/>
                  <a:pt x="404" y="240"/>
                </a:cubicBezTo>
                <a:cubicBezTo>
                  <a:pt x="351" y="293"/>
                  <a:pt x="428" y="237"/>
                  <a:pt x="364" y="280"/>
                </a:cubicBezTo>
                <a:cubicBezTo>
                  <a:pt x="341" y="315"/>
                  <a:pt x="308" y="342"/>
                  <a:pt x="268" y="352"/>
                </a:cubicBezTo>
                <a:cubicBezTo>
                  <a:pt x="224" y="418"/>
                  <a:pt x="282" y="342"/>
                  <a:pt x="228" y="384"/>
                </a:cubicBezTo>
                <a:cubicBezTo>
                  <a:pt x="192" y="412"/>
                  <a:pt x="176" y="448"/>
                  <a:pt x="140" y="472"/>
                </a:cubicBezTo>
                <a:cubicBezTo>
                  <a:pt x="129" y="506"/>
                  <a:pt x="117" y="537"/>
                  <a:pt x="100" y="568"/>
                </a:cubicBezTo>
                <a:cubicBezTo>
                  <a:pt x="91" y="585"/>
                  <a:pt x="74" y="598"/>
                  <a:pt x="68" y="616"/>
                </a:cubicBezTo>
                <a:cubicBezTo>
                  <a:pt x="63" y="632"/>
                  <a:pt x="52" y="664"/>
                  <a:pt x="52" y="664"/>
                </a:cubicBezTo>
                <a:cubicBezTo>
                  <a:pt x="53" y="711"/>
                  <a:pt x="0" y="984"/>
                  <a:pt x="108" y="1056"/>
                </a:cubicBezTo>
                <a:cubicBezTo>
                  <a:pt x="133" y="1118"/>
                  <a:pt x="188" y="1154"/>
                  <a:pt x="228" y="1208"/>
                </a:cubicBezTo>
                <a:cubicBezTo>
                  <a:pt x="249" y="1236"/>
                  <a:pt x="267" y="1263"/>
                  <a:pt x="292" y="1288"/>
                </a:cubicBezTo>
                <a:cubicBezTo>
                  <a:pt x="306" y="1329"/>
                  <a:pt x="329" y="1352"/>
                  <a:pt x="364" y="1376"/>
                </a:cubicBezTo>
                <a:cubicBezTo>
                  <a:pt x="379" y="1422"/>
                  <a:pt x="361" y="1379"/>
                  <a:pt x="396" y="1424"/>
                </a:cubicBezTo>
                <a:cubicBezTo>
                  <a:pt x="434" y="1473"/>
                  <a:pt x="463" y="1525"/>
                  <a:pt x="516" y="1560"/>
                </a:cubicBezTo>
                <a:cubicBezTo>
                  <a:pt x="535" y="1588"/>
                  <a:pt x="559" y="1598"/>
                  <a:pt x="580" y="1624"/>
                </a:cubicBezTo>
                <a:cubicBezTo>
                  <a:pt x="586" y="1631"/>
                  <a:pt x="588" y="1642"/>
                  <a:pt x="596" y="1648"/>
                </a:cubicBezTo>
                <a:cubicBezTo>
                  <a:pt x="612" y="1661"/>
                  <a:pt x="635" y="1661"/>
                  <a:pt x="652" y="1672"/>
                </a:cubicBezTo>
                <a:cubicBezTo>
                  <a:pt x="681" y="1690"/>
                  <a:pt x="699" y="1709"/>
                  <a:pt x="732" y="1720"/>
                </a:cubicBezTo>
                <a:cubicBezTo>
                  <a:pt x="798" y="1786"/>
                  <a:pt x="916" y="1808"/>
                  <a:pt x="1004" y="1816"/>
                </a:cubicBezTo>
                <a:cubicBezTo>
                  <a:pt x="1071" y="1838"/>
                  <a:pt x="1006" y="1819"/>
                  <a:pt x="1156" y="1832"/>
                </a:cubicBezTo>
                <a:cubicBezTo>
                  <a:pt x="1265" y="1841"/>
                  <a:pt x="1375" y="1858"/>
                  <a:pt x="1484" y="1872"/>
                </a:cubicBezTo>
                <a:cubicBezTo>
                  <a:pt x="1535" y="1906"/>
                  <a:pt x="1491" y="1882"/>
                  <a:pt x="1596" y="1896"/>
                </a:cubicBezTo>
                <a:cubicBezTo>
                  <a:pt x="1636" y="1901"/>
                  <a:pt x="1663" y="1924"/>
                  <a:pt x="1700" y="1936"/>
                </a:cubicBezTo>
                <a:cubicBezTo>
                  <a:pt x="1758" y="1994"/>
                  <a:pt x="1837" y="2016"/>
                  <a:pt x="1916" y="2032"/>
                </a:cubicBezTo>
                <a:cubicBezTo>
                  <a:pt x="2211" y="2029"/>
                  <a:pt x="2540" y="2120"/>
                  <a:pt x="2820" y="2000"/>
                </a:cubicBezTo>
                <a:cubicBezTo>
                  <a:pt x="2879" y="1975"/>
                  <a:pt x="2825" y="1991"/>
                  <a:pt x="2884" y="1976"/>
                </a:cubicBezTo>
                <a:cubicBezTo>
                  <a:pt x="2913" y="1957"/>
                  <a:pt x="2915" y="1937"/>
                  <a:pt x="2940" y="1912"/>
                </a:cubicBezTo>
                <a:cubicBezTo>
                  <a:pt x="2943" y="1763"/>
                  <a:pt x="2943" y="1613"/>
                  <a:pt x="2948" y="1464"/>
                </a:cubicBezTo>
                <a:cubicBezTo>
                  <a:pt x="2949" y="1443"/>
                  <a:pt x="2954" y="1421"/>
                  <a:pt x="2956" y="1400"/>
                </a:cubicBezTo>
                <a:cubicBezTo>
                  <a:pt x="2969" y="1271"/>
                  <a:pt x="2965" y="1153"/>
                  <a:pt x="3044" y="1048"/>
                </a:cubicBezTo>
                <a:cubicBezTo>
                  <a:pt x="3057" y="1009"/>
                  <a:pt x="3068" y="976"/>
                  <a:pt x="3076" y="936"/>
                </a:cubicBezTo>
                <a:cubicBezTo>
                  <a:pt x="3073" y="864"/>
                  <a:pt x="3073" y="792"/>
                  <a:pt x="3068" y="720"/>
                </a:cubicBezTo>
                <a:cubicBezTo>
                  <a:pt x="3067" y="699"/>
                  <a:pt x="3054" y="689"/>
                  <a:pt x="3044" y="672"/>
                </a:cubicBezTo>
                <a:cubicBezTo>
                  <a:pt x="2998" y="591"/>
                  <a:pt x="2913" y="519"/>
                  <a:pt x="2820" y="496"/>
                </a:cubicBezTo>
                <a:cubicBezTo>
                  <a:pt x="2608" y="355"/>
                  <a:pt x="2322" y="294"/>
                  <a:pt x="2076" y="232"/>
                </a:cubicBezTo>
                <a:cubicBezTo>
                  <a:pt x="2039" y="208"/>
                  <a:pt x="1997" y="198"/>
                  <a:pt x="1956" y="184"/>
                </a:cubicBezTo>
                <a:cubicBezTo>
                  <a:pt x="1921" y="172"/>
                  <a:pt x="1887" y="153"/>
                  <a:pt x="1852" y="144"/>
                </a:cubicBezTo>
                <a:cubicBezTo>
                  <a:pt x="1807" y="133"/>
                  <a:pt x="1761" y="123"/>
                  <a:pt x="1716" y="112"/>
                </a:cubicBezTo>
                <a:cubicBezTo>
                  <a:pt x="1539" y="68"/>
                  <a:pt x="1361" y="30"/>
                  <a:pt x="1180" y="0"/>
                </a:cubicBezTo>
                <a:cubicBezTo>
                  <a:pt x="1036" y="3"/>
                  <a:pt x="892" y="0"/>
                  <a:pt x="748" y="8"/>
                </a:cubicBezTo>
                <a:cubicBezTo>
                  <a:pt x="729" y="9"/>
                  <a:pt x="708" y="48"/>
                  <a:pt x="708" y="48"/>
                </a:cubicBezTo>
              </a:path>
            </a:pathLst>
          </a:custGeom>
          <a:solidFill>
            <a:srgbClr val="CC99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492613" name="Group 69"/>
          <p:cNvGrpSpPr>
            <a:grpSpLocks/>
          </p:cNvGrpSpPr>
          <p:nvPr/>
        </p:nvGrpSpPr>
        <p:grpSpPr bwMode="auto">
          <a:xfrm>
            <a:off x="3563938" y="2563813"/>
            <a:ext cx="1081087" cy="623887"/>
            <a:chOff x="2245" y="1615"/>
            <a:chExt cx="681" cy="393"/>
          </a:xfrm>
        </p:grpSpPr>
        <p:grpSp>
          <p:nvGrpSpPr>
            <p:cNvPr id="492567" name="Group 23"/>
            <p:cNvGrpSpPr>
              <a:grpSpLocks/>
            </p:cNvGrpSpPr>
            <p:nvPr/>
          </p:nvGrpSpPr>
          <p:grpSpPr bwMode="auto">
            <a:xfrm>
              <a:off x="2245" y="1615"/>
              <a:ext cx="681" cy="393"/>
              <a:chOff x="2949" y="196"/>
              <a:chExt cx="941" cy="598"/>
            </a:xfrm>
          </p:grpSpPr>
          <p:sp>
            <p:nvSpPr>
              <p:cNvPr id="492568" name="Oval 2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9"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0"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1"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2" name="Oval 2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3"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4" name="Oval 3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5"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6" name="Freeform 3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7" name="Freeform 3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8" name="Freeform 3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79" name="Text Box 35"/>
            <p:cNvSpPr txBox="1">
              <a:spLocks noChangeArrowheads="1"/>
            </p:cNvSpPr>
            <p:nvPr/>
          </p:nvSpPr>
          <p:spPr bwMode="auto">
            <a:xfrm>
              <a:off x="2290" y="1706"/>
              <a:ext cx="5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3"/>
                </a:rPr>
                <a:t>CERNET</a:t>
              </a:r>
              <a:endParaRPr lang="en-US" altLang="zh-CN" sz="1400" b="1">
                <a:latin typeface="Arial" charset="0"/>
              </a:endParaRPr>
            </a:p>
          </p:txBody>
        </p:sp>
      </p:grpSp>
      <p:sp>
        <p:nvSpPr>
          <p:cNvPr id="492546" name="Rectangle 2"/>
          <p:cNvSpPr>
            <a:spLocks noGrp="1" noChangeArrowheads="1"/>
          </p:cNvSpPr>
          <p:nvPr>
            <p:ph type="title"/>
          </p:nvPr>
        </p:nvSpPr>
        <p:spPr/>
        <p:txBody>
          <a:bodyPr/>
          <a:lstStyle/>
          <a:p>
            <a:r>
              <a:rPr lang="en-US" altLang="en-US" dirty="0"/>
              <a:t>NSFCNET</a:t>
            </a:r>
            <a:r>
              <a:rPr lang="zh-CN" altLang="en-US" dirty="0"/>
              <a:t>网络结构</a:t>
            </a:r>
          </a:p>
        </p:txBody>
      </p:sp>
      <p:sp>
        <p:nvSpPr>
          <p:cNvPr id="492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endParaRPr lang="en-US" altLang="zh-CN" sz="1200">
              <a:ea typeface="幼圆" pitchFamily="49" charset="-122"/>
            </a:endParaRPr>
          </a:p>
        </p:txBody>
      </p:sp>
      <p:pic>
        <p:nvPicPr>
          <p:cNvPr id="492550" name="Picture 6" descr="map1"/>
          <p:cNvPicPr>
            <a:picLocks noChangeAspect="1" noChangeArrowheads="1"/>
          </p:cNvPicPr>
          <p:nvPr/>
        </p:nvPicPr>
        <p:blipFill>
          <a:blip r:embed="rId7">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t="19576"/>
          <a:stretch>
            <a:fillRect/>
          </a:stretch>
        </p:blipFill>
        <p:spPr bwMode="auto">
          <a:xfrm>
            <a:off x="684213" y="3213100"/>
            <a:ext cx="4752975" cy="3127375"/>
          </a:xfrm>
          <a:prstGeom prst="rect">
            <a:avLst/>
          </a:prstGeom>
          <a:noFill/>
          <a:extLst>
            <a:ext uri="{909E8E84-426E-40DD-AFC4-6F175D3DCCD1}">
              <a14:hiddenFill xmlns:a14="http://schemas.microsoft.com/office/drawing/2010/main">
                <a:solidFill>
                  <a:srgbClr val="FFFFFF"/>
                </a:solidFill>
              </a14:hiddenFill>
            </a:ext>
          </a:extLst>
        </p:spPr>
      </p:pic>
      <p:grpSp>
        <p:nvGrpSpPr>
          <p:cNvPr id="492614" name="Group 70"/>
          <p:cNvGrpSpPr>
            <a:grpSpLocks/>
          </p:cNvGrpSpPr>
          <p:nvPr/>
        </p:nvGrpSpPr>
        <p:grpSpPr bwMode="auto">
          <a:xfrm>
            <a:off x="5507038" y="4940300"/>
            <a:ext cx="1081087" cy="623888"/>
            <a:chOff x="3469" y="3112"/>
            <a:chExt cx="681" cy="393"/>
          </a:xfrm>
        </p:grpSpPr>
        <p:grpSp>
          <p:nvGrpSpPr>
            <p:cNvPr id="492552" name="Group 8"/>
            <p:cNvGrpSpPr>
              <a:grpSpLocks/>
            </p:cNvGrpSpPr>
            <p:nvPr/>
          </p:nvGrpSpPr>
          <p:grpSpPr bwMode="auto">
            <a:xfrm>
              <a:off x="3469" y="3112"/>
              <a:ext cx="681" cy="393"/>
              <a:chOff x="2949" y="196"/>
              <a:chExt cx="941" cy="598"/>
            </a:xfrm>
          </p:grpSpPr>
          <p:sp>
            <p:nvSpPr>
              <p:cNvPr id="492553"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7"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9"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64" name="Text Box 20"/>
            <p:cNvSpPr txBox="1">
              <a:spLocks noChangeArrowheads="1"/>
            </p:cNvSpPr>
            <p:nvPr/>
          </p:nvSpPr>
          <p:spPr bwMode="auto">
            <a:xfrm>
              <a:off x="3515" y="3203"/>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8"/>
                </a:rPr>
                <a:t>CSTNET</a:t>
              </a:r>
              <a:endParaRPr lang="en-US" altLang="zh-CN" sz="1400" b="1">
                <a:latin typeface="Arial" charset="0"/>
              </a:endParaRPr>
            </a:p>
          </p:txBody>
        </p:sp>
      </p:grpSp>
      <p:sp>
        <p:nvSpPr>
          <p:cNvPr id="492566" name="Line 22"/>
          <p:cNvSpPr>
            <a:spLocks noChangeShapeType="1"/>
          </p:cNvSpPr>
          <p:nvPr/>
        </p:nvSpPr>
        <p:spPr bwMode="auto">
          <a:xfrm>
            <a:off x="6011863" y="4292600"/>
            <a:ext cx="0" cy="649288"/>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580" name="Line 36"/>
          <p:cNvSpPr>
            <a:spLocks noChangeShapeType="1"/>
          </p:cNvSpPr>
          <p:nvPr/>
        </p:nvSpPr>
        <p:spPr bwMode="auto">
          <a:xfrm>
            <a:off x="4356100" y="3141663"/>
            <a:ext cx="1295400" cy="719137"/>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8" name="Line 64"/>
          <p:cNvSpPr>
            <a:spLocks noChangeShapeType="1"/>
          </p:cNvSpPr>
          <p:nvPr/>
        </p:nvSpPr>
        <p:spPr bwMode="auto">
          <a:xfrm flipH="1">
            <a:off x="6011863" y="2276475"/>
            <a:ext cx="144462" cy="1512888"/>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9" name="Line 65"/>
          <p:cNvSpPr>
            <a:spLocks noChangeShapeType="1"/>
          </p:cNvSpPr>
          <p:nvPr/>
        </p:nvSpPr>
        <p:spPr bwMode="auto">
          <a:xfrm flipH="1">
            <a:off x="6372225" y="2420938"/>
            <a:ext cx="1584325" cy="1439862"/>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492611" name="Group 67"/>
          <p:cNvGrpSpPr>
            <a:grpSpLocks/>
          </p:cNvGrpSpPr>
          <p:nvPr/>
        </p:nvGrpSpPr>
        <p:grpSpPr bwMode="auto">
          <a:xfrm>
            <a:off x="6516688" y="2924175"/>
            <a:ext cx="1081087" cy="623888"/>
            <a:chOff x="4105" y="1842"/>
            <a:chExt cx="681" cy="393"/>
          </a:xfrm>
        </p:grpSpPr>
        <p:grpSp>
          <p:nvGrpSpPr>
            <p:cNvPr id="492594" name="Group 50"/>
            <p:cNvGrpSpPr>
              <a:grpSpLocks/>
            </p:cNvGrpSpPr>
            <p:nvPr/>
          </p:nvGrpSpPr>
          <p:grpSpPr bwMode="auto">
            <a:xfrm>
              <a:off x="4105" y="1842"/>
              <a:ext cx="681" cy="393"/>
              <a:chOff x="2949" y="196"/>
              <a:chExt cx="941" cy="598"/>
            </a:xfrm>
          </p:grpSpPr>
          <p:sp>
            <p:nvSpPr>
              <p:cNvPr id="492595" name="Oval 5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6" name="Oval 5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7" name="Oval 5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8" name="Oval 5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9" name="Oval 5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0" name="Oval 5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1" name="Oval 5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2" name="Oval 5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3" name="Freeform 5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604" name="Freeform 6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605" name="Freeform 6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606" name="Text Box 62"/>
            <p:cNvSpPr txBox="1">
              <a:spLocks noChangeArrowheads="1"/>
            </p:cNvSpPr>
            <p:nvPr/>
          </p:nvSpPr>
          <p:spPr bwMode="auto">
            <a:xfrm>
              <a:off x="4241" y="1933"/>
              <a:ext cx="4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9"/>
                </a:rPr>
                <a:t>APAN</a:t>
              </a:r>
              <a:endParaRPr lang="en-US" altLang="zh-CN" sz="1400" b="1">
                <a:latin typeface="Arial" charset="0"/>
              </a:endParaRPr>
            </a:p>
          </p:txBody>
        </p:sp>
      </p:grpSp>
      <p:sp>
        <p:nvSpPr>
          <p:cNvPr id="492565" name="Oval 21"/>
          <p:cNvSpPr>
            <a:spLocks noChangeArrowheads="1"/>
          </p:cNvSpPr>
          <p:nvPr/>
        </p:nvSpPr>
        <p:spPr bwMode="auto">
          <a:xfrm>
            <a:off x="5435600" y="3789363"/>
            <a:ext cx="1187450" cy="50165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lang="en-US" altLang="zh-CN" sz="1400" b="1">
                <a:latin typeface="Arial" charset="0"/>
                <a:hlinkClick r:id="rId10"/>
              </a:rPr>
              <a:t>Dragon TAP</a:t>
            </a:r>
            <a:endParaRPr lang="en-US" altLang="zh-CN" sz="1400" b="1">
              <a:latin typeface="Arial" charset="0"/>
            </a:endParaRPr>
          </a:p>
        </p:txBody>
      </p:sp>
      <p:sp>
        <p:nvSpPr>
          <p:cNvPr id="492616" name="Text Box 72"/>
          <p:cNvSpPr txBox="1">
            <a:spLocks noChangeArrowheads="1"/>
          </p:cNvSpPr>
          <p:nvPr/>
        </p:nvSpPr>
        <p:spPr bwMode="auto">
          <a:xfrm>
            <a:off x="2051050" y="5734050"/>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en-US" sz="1800">
                <a:solidFill>
                  <a:srgbClr val="000000"/>
                </a:solidFill>
                <a:effectLst>
                  <a:outerShdw blurRad="38100" dist="38100" dir="2700000" algn="tl">
                    <a:srgbClr val="C0C0C0"/>
                  </a:outerShdw>
                </a:effectLst>
                <a:latin typeface="Arial" charset="0"/>
              </a:rPr>
              <a:t>NSFCNET</a:t>
            </a:r>
            <a:endParaRPr lang="zh-CN" altLang="en-US" sz="1800">
              <a:solidFill>
                <a:srgbClr val="000000"/>
              </a:solidFill>
              <a:effectLst>
                <a:outerShdw blurRad="38100" dist="38100" dir="2700000" algn="tl">
                  <a:srgbClr val="C0C0C0"/>
                </a:outerShdw>
              </a:effectLst>
              <a:latin typeface="Arial" charset="0"/>
            </a:endParaRPr>
          </a:p>
        </p:txBody>
      </p:sp>
      <p:sp>
        <p:nvSpPr>
          <p:cNvPr id="492617" name="Text Box 73"/>
          <p:cNvSpPr txBox="1">
            <a:spLocks noChangeArrowheads="1"/>
          </p:cNvSpPr>
          <p:nvPr/>
        </p:nvSpPr>
        <p:spPr bwMode="auto">
          <a:xfrm>
            <a:off x="6156325" y="4221163"/>
            <a:ext cx="216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我国第一个下一代互联网交换中心</a:t>
            </a:r>
          </a:p>
        </p:txBody>
      </p:sp>
      <p:sp>
        <p:nvSpPr>
          <p:cNvPr id="492618" name="Line 74"/>
          <p:cNvSpPr>
            <a:spLocks noChangeShapeType="1"/>
          </p:cNvSpPr>
          <p:nvPr/>
        </p:nvSpPr>
        <p:spPr bwMode="auto">
          <a:xfrm flipH="1" flipV="1">
            <a:off x="6588125" y="2133600"/>
            <a:ext cx="936625" cy="142875"/>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7" name="Oval 63"/>
          <p:cNvSpPr>
            <a:spLocks noChangeArrowheads="1"/>
          </p:cNvSpPr>
          <p:nvPr/>
        </p:nvSpPr>
        <p:spPr bwMode="auto">
          <a:xfrm>
            <a:off x="7451725" y="1989138"/>
            <a:ext cx="1187450" cy="50165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lang="en-US" altLang="zh-CN" sz="1400" b="1">
                <a:latin typeface="Arial" charset="0"/>
                <a:hlinkClick r:id="rId11"/>
              </a:rPr>
              <a:t>STAR TAP</a:t>
            </a:r>
            <a:endParaRPr lang="en-US" altLang="zh-CN" sz="1400" b="1">
              <a:latin typeface="Arial" charset="0"/>
            </a:endParaRPr>
          </a:p>
        </p:txBody>
      </p:sp>
      <p:grpSp>
        <p:nvGrpSpPr>
          <p:cNvPr id="492612" name="Group 68"/>
          <p:cNvGrpSpPr>
            <a:grpSpLocks/>
          </p:cNvGrpSpPr>
          <p:nvPr/>
        </p:nvGrpSpPr>
        <p:grpSpPr bwMode="auto">
          <a:xfrm>
            <a:off x="5580063" y="1771650"/>
            <a:ext cx="1081087" cy="623888"/>
            <a:chOff x="3515" y="1116"/>
            <a:chExt cx="681" cy="393"/>
          </a:xfrm>
        </p:grpSpPr>
        <p:grpSp>
          <p:nvGrpSpPr>
            <p:cNvPr id="492581" name="Group 37"/>
            <p:cNvGrpSpPr>
              <a:grpSpLocks/>
            </p:cNvGrpSpPr>
            <p:nvPr/>
          </p:nvGrpSpPr>
          <p:grpSpPr bwMode="auto">
            <a:xfrm>
              <a:off x="3515" y="1116"/>
              <a:ext cx="681" cy="393"/>
              <a:chOff x="2949" y="196"/>
              <a:chExt cx="941" cy="598"/>
            </a:xfrm>
          </p:grpSpPr>
          <p:sp>
            <p:nvSpPr>
              <p:cNvPr id="492582" name="Oval 3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3" name="Oval 3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4" name="Oval 4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5" name="Oval 4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6" name="Oval 4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7" name="Oval 4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8" name="Oval 4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9" name="Oval 4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0" name="Freeform 4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91" name="Freeform 4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92" name="Freeform 4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93" name="Text Box 49"/>
            <p:cNvSpPr txBox="1">
              <a:spLocks noChangeArrowheads="1"/>
            </p:cNvSpPr>
            <p:nvPr/>
          </p:nvSpPr>
          <p:spPr bwMode="auto">
            <a:xfrm>
              <a:off x="3560" y="1207"/>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12"/>
                </a:rPr>
                <a:t>Internet2</a:t>
              </a:r>
              <a:endParaRPr lang="en-US" altLang="zh-CN" sz="1400" b="1">
                <a:latin typeface="Arial" charset="0"/>
              </a:endParaRPr>
            </a:p>
          </p:txBody>
        </p:sp>
      </p:grpSp>
      <p:sp>
        <p:nvSpPr>
          <p:cNvPr id="492619" name="Text Box 75"/>
          <p:cNvSpPr txBox="1">
            <a:spLocks noChangeArrowheads="1"/>
          </p:cNvSpPr>
          <p:nvPr/>
        </p:nvSpPr>
        <p:spPr bwMode="auto">
          <a:xfrm>
            <a:off x="7812088" y="2492375"/>
            <a:ext cx="122396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国际下一代互联网交换中心</a:t>
            </a:r>
          </a:p>
        </p:txBody>
      </p:sp>
      <p:sp>
        <p:nvSpPr>
          <p:cNvPr id="492620" name="Text Box 76"/>
          <p:cNvSpPr txBox="1">
            <a:spLocks noChangeArrowheads="1"/>
          </p:cNvSpPr>
          <p:nvPr/>
        </p:nvSpPr>
        <p:spPr bwMode="auto">
          <a:xfrm>
            <a:off x="6804025" y="3573463"/>
            <a:ext cx="2160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亚太区高速互联网</a:t>
            </a:r>
          </a:p>
        </p:txBody>
      </p:sp>
      <p:sp>
        <p:nvSpPr>
          <p:cNvPr id="492621" name="Text Box 7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r>
              <a:rPr lang="zh-CN" altLang="en-US"/>
              <a:t>以太网</a:t>
            </a:r>
          </a:p>
        </p:txBody>
      </p:sp>
      <p:sp>
        <p:nvSpPr>
          <p:cNvPr id="475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75140" name="Rectangle 4"/>
          <p:cNvSpPr>
            <a:spLocks noGrp="1" noChangeArrowheads="1"/>
          </p:cNvSpPr>
          <p:nvPr>
            <p:ph type="body" idx="1"/>
          </p:nvPr>
        </p:nvSpPr>
        <p:spPr/>
        <p:txBody>
          <a:bodyPr/>
          <a:lstStyle/>
          <a:p>
            <a:pPr>
              <a:buFont typeface="Wingdings" pitchFamily="2" charset="2"/>
              <a:buNone/>
            </a:pPr>
            <a:r>
              <a:rPr lang="zh-CN" altLang="en-US" sz="2200" dirty="0">
                <a:latin typeface="华文新魏" pitchFamily="2" charset="-122"/>
              </a:rPr>
              <a:t>               以太网是由</a:t>
            </a:r>
            <a:r>
              <a:rPr lang="en-US" altLang="zh-CN" sz="2200" dirty="0">
                <a:latin typeface="华文新魏" pitchFamily="2" charset="-122"/>
              </a:rPr>
              <a:t>Xerox</a:t>
            </a:r>
            <a:r>
              <a:rPr lang="zh-CN" altLang="en-US" sz="2200" dirty="0">
                <a:latin typeface="华文新魏" pitchFamily="2" charset="-122"/>
              </a:rPr>
              <a:t> </a:t>
            </a:r>
            <a:r>
              <a:rPr lang="en-US" altLang="zh-CN" sz="2200" dirty="0">
                <a:solidFill>
                  <a:srgbClr val="FF0000"/>
                </a:solidFill>
                <a:effectLst>
                  <a:outerShdw blurRad="38100" dist="38100" dir="2700000" algn="tl">
                    <a:srgbClr val="C0C0C0"/>
                  </a:outerShdw>
                </a:effectLst>
                <a:latin typeface="华文新魏" pitchFamily="2" charset="-122"/>
              </a:rPr>
              <a:t>P</a:t>
            </a:r>
            <a:r>
              <a:rPr lang="en-US" altLang="zh-CN" sz="2200" dirty="0">
                <a:latin typeface="华文新魏" pitchFamily="2" charset="-122"/>
              </a:rPr>
              <a:t>alo </a:t>
            </a:r>
            <a:r>
              <a:rPr lang="en-US" altLang="zh-CN" sz="2200" dirty="0">
                <a:solidFill>
                  <a:srgbClr val="FF0000"/>
                </a:solidFill>
                <a:effectLst>
                  <a:outerShdw blurRad="38100" dist="38100" dir="2700000" algn="tl">
                    <a:srgbClr val="C0C0C0"/>
                  </a:outerShdw>
                </a:effectLst>
                <a:latin typeface="华文新魏" pitchFamily="2" charset="-122"/>
              </a:rPr>
              <a:t>A</a:t>
            </a:r>
            <a:r>
              <a:rPr lang="en-US" altLang="zh-CN" sz="2200" dirty="0">
                <a:latin typeface="华文新魏" pitchFamily="2" charset="-122"/>
              </a:rPr>
              <a:t>lto</a:t>
            </a:r>
            <a:r>
              <a:rPr lang="zh-CN" altLang="en-US" sz="2200" dirty="0">
                <a:latin typeface="华文新魏" pitchFamily="2" charset="-122"/>
              </a:rPr>
              <a:t> </a:t>
            </a:r>
            <a:r>
              <a:rPr lang="en-US" altLang="zh-CN" sz="2200" dirty="0">
                <a:solidFill>
                  <a:srgbClr val="FF0000"/>
                </a:solidFill>
                <a:effectLst>
                  <a:outerShdw blurRad="38100" dist="38100" dir="2700000" algn="tl">
                    <a:srgbClr val="C0C0C0"/>
                  </a:outerShdw>
                </a:effectLst>
                <a:latin typeface="华文新魏" pitchFamily="2" charset="-122"/>
              </a:rPr>
              <a:t>R</a:t>
            </a:r>
            <a:r>
              <a:rPr lang="en-US" altLang="zh-CN" sz="2200" dirty="0">
                <a:latin typeface="华文新魏" pitchFamily="2" charset="-122"/>
              </a:rPr>
              <a:t>esearch </a:t>
            </a:r>
            <a:r>
              <a:rPr lang="en-US" altLang="zh-CN" sz="2200" dirty="0">
                <a:solidFill>
                  <a:srgbClr val="FF0000"/>
                </a:solidFill>
                <a:effectLst>
                  <a:outerShdw blurRad="38100" dist="38100" dir="2700000" algn="tl">
                    <a:srgbClr val="C0C0C0"/>
                  </a:outerShdw>
                </a:effectLst>
                <a:latin typeface="华文新魏" pitchFamily="2" charset="-122"/>
              </a:rPr>
              <a:t>C</a:t>
            </a:r>
            <a:r>
              <a:rPr lang="en-US" altLang="zh-CN" sz="2200" dirty="0">
                <a:latin typeface="华文新魏" pitchFamily="2" charset="-122"/>
              </a:rPr>
              <a:t>enter</a:t>
            </a:r>
            <a:r>
              <a:rPr lang="zh-CN" altLang="en-US" sz="2200" dirty="0">
                <a:latin typeface="华文新魏" pitchFamily="2" charset="-122"/>
              </a:rPr>
              <a:t>（</a:t>
            </a:r>
            <a:r>
              <a:rPr lang="en-US" altLang="zh-CN" sz="2200" dirty="0">
                <a:solidFill>
                  <a:srgbClr val="FF0000"/>
                </a:solidFill>
                <a:effectLst>
                  <a:outerShdw blurRad="38100" dist="38100" dir="2700000" algn="tl">
                    <a:srgbClr val="C0C0C0"/>
                  </a:outerShdw>
                </a:effectLst>
                <a:latin typeface="华文新魏" pitchFamily="2" charset="-122"/>
              </a:rPr>
              <a:t>PARC</a:t>
            </a:r>
            <a:r>
              <a:rPr lang="zh-CN" altLang="en-US" sz="2200" dirty="0">
                <a:latin typeface="华文新魏" pitchFamily="2" charset="-122"/>
              </a:rPr>
              <a:t>）于</a:t>
            </a:r>
            <a:r>
              <a:rPr lang="en-US" altLang="zh-CN" sz="2200" dirty="0">
                <a:latin typeface="华文新魏" pitchFamily="2" charset="-122"/>
              </a:rPr>
              <a:t>1975</a:t>
            </a:r>
            <a:r>
              <a:rPr lang="zh-CN" altLang="en-US" sz="2200" dirty="0">
                <a:latin typeface="华文新魏" pitchFamily="2" charset="-122"/>
              </a:rPr>
              <a:t>年研制成功。以太网有两个标准：</a:t>
            </a:r>
          </a:p>
          <a:p>
            <a:pPr>
              <a:buClr>
                <a:srgbClr val="FF0000"/>
              </a:buClr>
            </a:pPr>
            <a:r>
              <a:rPr lang="en-US" altLang="zh-CN" sz="2200" dirty="0">
                <a:solidFill>
                  <a:srgbClr val="FF0000"/>
                </a:solidFill>
                <a:effectLst>
                  <a:outerShdw blurRad="38100" dist="38100" dir="2700000" algn="tl">
                    <a:srgbClr val="C0C0C0"/>
                  </a:outerShdw>
                </a:effectLst>
                <a:latin typeface="华文新魏" pitchFamily="2" charset="-122"/>
              </a:rPr>
              <a:t>DIX Ethernet</a:t>
            </a:r>
            <a:r>
              <a:rPr lang="zh-CN" altLang="en-US" sz="2200" dirty="0">
                <a:solidFill>
                  <a:srgbClr val="FF0000"/>
                </a:solidFill>
                <a:effectLst>
                  <a:outerShdw blurRad="38100" dist="38100" dir="2700000" algn="tl">
                    <a:srgbClr val="C0C0C0"/>
                  </a:outerShdw>
                </a:effectLst>
                <a:latin typeface="华文新魏" pitchFamily="2" charset="-122"/>
              </a:rPr>
              <a:t>标准</a:t>
            </a:r>
          </a:p>
          <a:p>
            <a:pPr>
              <a:buFont typeface="Wingdings" pitchFamily="2" charset="2"/>
              <a:buNone/>
            </a:pPr>
            <a:r>
              <a:rPr lang="zh-CN" altLang="en-US" sz="2200" dirty="0">
                <a:latin typeface="华文新魏" pitchFamily="2" charset="-122"/>
              </a:rPr>
              <a:t>               由</a:t>
            </a:r>
            <a:r>
              <a:rPr lang="en-US" altLang="zh-CN" sz="2200" dirty="0">
                <a:latin typeface="华文新魏" pitchFamily="2" charset="-122"/>
              </a:rPr>
              <a:t>Digital</a:t>
            </a:r>
            <a:r>
              <a:rPr lang="zh-CN" altLang="en-US" sz="2200" dirty="0">
                <a:latin typeface="华文新魏" pitchFamily="2" charset="-122"/>
              </a:rPr>
              <a:t>、</a:t>
            </a:r>
            <a:r>
              <a:rPr lang="en-US" altLang="zh-CN" sz="2200" dirty="0">
                <a:latin typeface="华文新魏" pitchFamily="2" charset="-122"/>
              </a:rPr>
              <a:t>Intel</a:t>
            </a:r>
            <a:r>
              <a:rPr lang="zh-CN" altLang="en-US" sz="2200" dirty="0">
                <a:latin typeface="华文新魏" pitchFamily="2" charset="-122"/>
              </a:rPr>
              <a:t>和</a:t>
            </a:r>
            <a:r>
              <a:rPr lang="en-US" altLang="zh-CN" sz="2200" dirty="0">
                <a:latin typeface="华文新魏" pitchFamily="2" charset="-122"/>
              </a:rPr>
              <a:t>Xerox</a:t>
            </a:r>
            <a:r>
              <a:rPr lang="zh-CN" altLang="en-US" sz="2200" dirty="0">
                <a:latin typeface="华文新魏" pitchFamily="2" charset="-122"/>
              </a:rPr>
              <a:t>联合制定。</a:t>
            </a:r>
            <a:r>
              <a:rPr lang="en-US" altLang="zh-CN" sz="2200" dirty="0">
                <a:latin typeface="华文新魏" pitchFamily="2" charset="-122"/>
              </a:rPr>
              <a:t>1980.9</a:t>
            </a:r>
            <a:r>
              <a:rPr lang="zh-CN" altLang="en-US" sz="2200" dirty="0">
                <a:latin typeface="华文新魏" pitchFamily="2" charset="-122"/>
              </a:rPr>
              <a:t>推出</a:t>
            </a:r>
            <a:r>
              <a:rPr lang="en-US" altLang="zh-CN" sz="2200" dirty="0">
                <a:latin typeface="华文新魏" pitchFamily="2" charset="-122"/>
              </a:rPr>
              <a:t>DIX Ethernet V1</a:t>
            </a:r>
            <a:r>
              <a:rPr lang="zh-CN" altLang="en-US" sz="2200" dirty="0">
                <a:latin typeface="华文新魏" pitchFamily="2" charset="-122"/>
              </a:rPr>
              <a:t>，</a:t>
            </a:r>
            <a:r>
              <a:rPr lang="en-US" altLang="zh-CN" sz="2200" dirty="0">
                <a:latin typeface="华文新魏" pitchFamily="2" charset="-122"/>
              </a:rPr>
              <a:t>1982</a:t>
            </a:r>
            <a:r>
              <a:rPr lang="zh-CN" altLang="en-US" sz="2200" dirty="0">
                <a:latin typeface="华文新魏" pitchFamily="2" charset="-122"/>
              </a:rPr>
              <a:t>年推出</a:t>
            </a:r>
            <a:r>
              <a:rPr lang="en-US" altLang="zh-CN" sz="2200" dirty="0">
                <a:latin typeface="华文新魏" pitchFamily="2" charset="-122"/>
              </a:rPr>
              <a:t>DIX Ethernet V2</a:t>
            </a:r>
            <a:r>
              <a:rPr lang="zh-CN" altLang="en-US" sz="2200" dirty="0">
                <a:latin typeface="华文新魏" pitchFamily="2" charset="-122"/>
              </a:rPr>
              <a:t>（实际上也是最后的版本）。</a:t>
            </a:r>
          </a:p>
          <a:p>
            <a:pPr>
              <a:buClr>
                <a:srgbClr val="FF0000"/>
              </a:buClr>
            </a:pPr>
            <a:r>
              <a:rPr lang="en-US" altLang="zh-CN" sz="2200" dirty="0">
                <a:solidFill>
                  <a:srgbClr val="FF0000"/>
                </a:solidFill>
                <a:effectLst>
                  <a:outerShdw blurRad="38100" dist="38100" dir="2700000" algn="tl">
                    <a:srgbClr val="C0C0C0"/>
                  </a:outerShdw>
                </a:effectLst>
                <a:latin typeface="华文新魏" pitchFamily="2" charset="-122"/>
              </a:rPr>
              <a:t>IEEE 802.3</a:t>
            </a:r>
            <a:r>
              <a:rPr lang="zh-CN" altLang="en-US" sz="2200" dirty="0">
                <a:solidFill>
                  <a:srgbClr val="FF0000"/>
                </a:solidFill>
                <a:effectLst>
                  <a:outerShdw blurRad="38100" dist="38100" dir="2700000" algn="tl">
                    <a:srgbClr val="C0C0C0"/>
                  </a:outerShdw>
                </a:effectLst>
                <a:latin typeface="华文新魏" pitchFamily="2" charset="-122"/>
              </a:rPr>
              <a:t>标准</a:t>
            </a:r>
          </a:p>
          <a:p>
            <a:pPr>
              <a:buFont typeface="Wingdings" pitchFamily="2" charset="2"/>
              <a:buNone/>
            </a:pPr>
            <a:r>
              <a:rPr lang="zh-CN" altLang="en-US" sz="2200" dirty="0">
                <a:latin typeface="华文新魏" pitchFamily="2" charset="-122"/>
              </a:rPr>
              <a:t>               在</a:t>
            </a:r>
            <a:r>
              <a:rPr lang="en-US" altLang="zh-CN" sz="2200" dirty="0">
                <a:latin typeface="华文新魏" pitchFamily="2" charset="-122"/>
              </a:rPr>
              <a:t>DIX Ethernet V2</a:t>
            </a:r>
            <a:r>
              <a:rPr lang="zh-CN" altLang="en-US" sz="2200" dirty="0">
                <a:latin typeface="华文新魏" pitchFamily="2" charset="-122"/>
              </a:rPr>
              <a:t>的基础上，</a:t>
            </a:r>
            <a:r>
              <a:rPr lang="en-US" altLang="zh-CN" sz="2200" dirty="0">
                <a:latin typeface="华文新魏" pitchFamily="2" charset="-122"/>
              </a:rPr>
              <a:t>IEEE802</a:t>
            </a:r>
            <a:r>
              <a:rPr lang="zh-CN" altLang="en-US" sz="2200" dirty="0">
                <a:latin typeface="华文新魏" pitchFamily="2" charset="-122"/>
              </a:rPr>
              <a:t>委员会的</a:t>
            </a:r>
            <a:r>
              <a:rPr lang="en-US" altLang="zh-CN" sz="2200" dirty="0">
                <a:latin typeface="华文新魏" pitchFamily="2" charset="-122"/>
              </a:rPr>
              <a:t>802</a:t>
            </a:r>
            <a:r>
              <a:rPr lang="zh-CN" altLang="en-US" sz="2200" dirty="0">
                <a:latin typeface="华文新魏" pitchFamily="2" charset="-122"/>
              </a:rPr>
              <a:t>工作组于</a:t>
            </a:r>
            <a:r>
              <a:rPr lang="en-US" altLang="zh-CN" sz="2200" dirty="0">
                <a:latin typeface="华文新魏" pitchFamily="2" charset="-122"/>
              </a:rPr>
              <a:t>1983</a:t>
            </a:r>
            <a:r>
              <a:rPr lang="zh-CN" altLang="en-US" sz="2200" dirty="0">
                <a:latin typeface="华文新魏" pitchFamily="2" charset="-122"/>
              </a:rPr>
              <a:t>年制定了第一个</a:t>
            </a:r>
            <a:r>
              <a:rPr lang="en-US" altLang="zh-CN" sz="2200" dirty="0">
                <a:latin typeface="华文新魏" pitchFamily="2" charset="-122"/>
              </a:rPr>
              <a:t>IEEE</a:t>
            </a:r>
            <a:r>
              <a:rPr lang="zh-CN" altLang="en-US" sz="2200" dirty="0">
                <a:latin typeface="华文新魏" pitchFamily="2" charset="-122"/>
              </a:rPr>
              <a:t>以太网标准：</a:t>
            </a:r>
            <a:r>
              <a:rPr lang="en-US" altLang="zh-CN" sz="2200" dirty="0">
                <a:latin typeface="华文新魏" pitchFamily="2" charset="-122"/>
              </a:rPr>
              <a:t>IEEE802.3</a:t>
            </a:r>
            <a:r>
              <a:rPr lang="zh-CN" altLang="en-US" sz="2200" dirty="0">
                <a:latin typeface="华文新魏" pitchFamily="2" charset="-122"/>
              </a:rPr>
              <a:t>（对帧格式作了很小的一点变动）。</a:t>
            </a:r>
          </a:p>
          <a:p>
            <a:pPr>
              <a:buFont typeface="Wingdings" pitchFamily="2" charset="2"/>
              <a:buNone/>
            </a:pPr>
            <a:r>
              <a:rPr lang="zh-CN" altLang="en-US" sz="2200" dirty="0">
                <a:latin typeface="华文新魏" pitchFamily="2" charset="-122"/>
              </a:rPr>
              <a:t>               在实际市场中经常使用的是</a:t>
            </a:r>
            <a:r>
              <a:rPr lang="en-US" altLang="zh-CN" sz="2200" dirty="0">
                <a:latin typeface="华文新魏" pitchFamily="2" charset="-122"/>
              </a:rPr>
              <a:t>DIX Ethernet V2</a:t>
            </a:r>
            <a:r>
              <a:rPr lang="zh-CN" altLang="en-US" sz="2200" dirty="0">
                <a:latin typeface="华文新魏" pitchFamily="2" charset="-122"/>
              </a:rPr>
              <a:t>标准，但基于两个标准的硬件实现可以在同一个</a:t>
            </a:r>
            <a:r>
              <a:rPr lang="en-US" altLang="zh-CN" sz="2200" dirty="0">
                <a:latin typeface="华文新魏" pitchFamily="2" charset="-122"/>
              </a:rPr>
              <a:t>LAN</a:t>
            </a:r>
            <a:r>
              <a:rPr lang="zh-CN" altLang="en-US" sz="2200" dirty="0">
                <a:latin typeface="华文新魏" pitchFamily="2" charset="-122"/>
              </a:rPr>
              <a:t>内互操作。</a:t>
            </a:r>
            <a:endParaRPr lang="zh-CN" altLang="en-US" sz="2200" dirty="0"/>
          </a:p>
        </p:txBody>
      </p:sp>
      <p:sp>
        <p:nvSpPr>
          <p:cNvPr id="4751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zh-CN" altLang="en-US"/>
              <a:t>最初网络结构和技术</a:t>
            </a:r>
          </a:p>
        </p:txBody>
      </p:sp>
      <p:sp>
        <p:nvSpPr>
          <p:cNvPr id="498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98693" name="Rectangle 5"/>
          <p:cNvSpPr>
            <a:spLocks noGrp="1" noChangeArrowheads="1"/>
          </p:cNvSpPr>
          <p:nvPr>
            <p:ph type="body" idx="1"/>
          </p:nvPr>
        </p:nvSpPr>
        <p:spPr>
          <a:xfrm>
            <a:off x="809625" y="3933825"/>
            <a:ext cx="7958138" cy="2374900"/>
          </a:xfrm>
        </p:spPr>
        <p:txBody>
          <a:bodyPr/>
          <a:lstStyle/>
          <a:p>
            <a:pPr>
              <a:lnSpc>
                <a:spcPct val="120000"/>
              </a:lnSpc>
            </a:pPr>
            <a:r>
              <a:rPr lang="zh-CN" altLang="en-US" sz="2000" dirty="0">
                <a:solidFill>
                  <a:srgbClr val="FF0000"/>
                </a:solidFill>
              </a:rPr>
              <a:t>问题</a:t>
            </a:r>
            <a:r>
              <a:rPr lang="zh-CN" altLang="en-US" sz="2000" dirty="0"/>
              <a:t>：信道是共享的，存在使用冲突</a:t>
            </a:r>
          </a:p>
          <a:p>
            <a:pPr>
              <a:lnSpc>
                <a:spcPct val="120000"/>
              </a:lnSpc>
            </a:pPr>
            <a:r>
              <a:rPr lang="zh-CN" altLang="en-US" sz="2000" dirty="0">
                <a:solidFill>
                  <a:srgbClr val="FF0000"/>
                </a:solidFill>
              </a:rPr>
              <a:t>解决</a:t>
            </a:r>
            <a:r>
              <a:rPr lang="zh-CN" altLang="en-US" sz="2000" dirty="0"/>
              <a:t>：</a:t>
            </a:r>
            <a:r>
              <a:rPr lang="en-US" altLang="zh-CN" sz="2000" dirty="0"/>
              <a:t>CSMA/CD</a:t>
            </a:r>
            <a:r>
              <a:rPr lang="zh-CN" altLang="en-US" sz="2000" dirty="0"/>
              <a:t>（载波监听多路访问</a:t>
            </a:r>
            <a:r>
              <a:rPr lang="en-US" altLang="zh-CN" sz="2000" dirty="0"/>
              <a:t>/</a:t>
            </a:r>
            <a:r>
              <a:rPr lang="zh-CN" altLang="en-US" sz="2000" dirty="0"/>
              <a:t>冲突检测）</a:t>
            </a:r>
          </a:p>
          <a:p>
            <a:pPr lvl="1">
              <a:lnSpc>
                <a:spcPct val="120000"/>
              </a:lnSpc>
            </a:pPr>
            <a:r>
              <a:rPr lang="en-US" altLang="zh-CN" sz="1800" dirty="0">
                <a:solidFill>
                  <a:srgbClr val="0000FF"/>
                </a:solidFill>
              </a:rPr>
              <a:t>CSMA</a:t>
            </a:r>
            <a:r>
              <a:rPr lang="zh-CN" altLang="en-US" sz="1800" dirty="0"/>
              <a:t>：数据发送前，先侦听信道，判断是否有数据，以降低冲突（先听后说）。</a:t>
            </a:r>
          </a:p>
          <a:p>
            <a:pPr lvl="1">
              <a:lnSpc>
                <a:spcPct val="120000"/>
              </a:lnSpc>
            </a:pPr>
            <a:r>
              <a:rPr lang="en-US" altLang="zh-CN" sz="1800" dirty="0">
                <a:solidFill>
                  <a:srgbClr val="0000FF"/>
                </a:solidFill>
              </a:rPr>
              <a:t>CD</a:t>
            </a:r>
            <a:r>
              <a:rPr lang="zh-CN" altLang="en-US" sz="1800" dirty="0"/>
              <a:t>：发送方边发送边监听，一旦检测到冲突，则冲突双方立即终止发送，然后按某算法延迟一段时间后重新发送（边说边听）。</a:t>
            </a:r>
          </a:p>
        </p:txBody>
      </p:sp>
      <p:pic>
        <p:nvPicPr>
          <p:cNvPr id="498695" name="Picture 7" descr="1-34"/>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611188" y="1628775"/>
            <a:ext cx="8208962" cy="2439988"/>
          </a:xfrm>
          <a:prstGeom prst="rect">
            <a:avLst/>
          </a:prstGeom>
          <a:noFill/>
          <a:extLst>
            <a:ext uri="{909E8E84-426E-40DD-AFC4-6F175D3DCCD1}">
              <a14:hiddenFill xmlns:a14="http://schemas.microsoft.com/office/drawing/2010/main">
                <a:solidFill>
                  <a:srgbClr val="FFFFFF"/>
                </a:solidFill>
              </a14:hiddenFill>
            </a:ext>
          </a:extLst>
        </p:spPr>
      </p:pic>
      <p:sp>
        <p:nvSpPr>
          <p:cNvPr id="498696"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（工作过程和特点）</a:t>
            </a:r>
          </a:p>
        </p:txBody>
      </p:sp>
      <p:pic>
        <p:nvPicPr>
          <p:cNvPr id="237573" name="Picture 5" descr="1-0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1557338"/>
            <a:ext cx="78486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3757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37575" name="Rectangle 7"/>
          <p:cNvSpPr>
            <a:spLocks noGrp="1" noChangeArrowheads="1"/>
          </p:cNvSpPr>
          <p:nvPr>
            <p:ph type="body" idx="1"/>
          </p:nvPr>
        </p:nvSpPr>
        <p:spPr>
          <a:xfrm>
            <a:off x="827088" y="3789363"/>
            <a:ext cx="7958137" cy="2592387"/>
          </a:xfrm>
          <a:noFill/>
          <a:ln/>
        </p:spPr>
        <p:txBody>
          <a:bodyPr/>
          <a:lstStyle/>
          <a:p>
            <a:pPr marL="0" indent="0"/>
            <a:r>
              <a:rPr lang="zh-CN" altLang="en-US" sz="2000" dirty="0">
                <a:solidFill>
                  <a:srgbClr val="FF3300"/>
                </a:solidFill>
              </a:rPr>
              <a:t>  </a:t>
            </a:r>
            <a:r>
              <a:rPr lang="zh-CN" altLang="en-US" sz="2000" dirty="0">
                <a:solidFill>
                  <a:srgbClr val="FF0000"/>
                </a:solidFill>
                <a:effectLst>
                  <a:outerShdw blurRad="38100" dist="38100" dir="2700000" algn="tl">
                    <a:srgbClr val="C0C0C0"/>
                  </a:outerShdw>
                </a:effectLst>
              </a:rPr>
              <a:t>客户机（</a:t>
            </a:r>
            <a:r>
              <a:rPr lang="en-US" altLang="zh-CN" sz="2000" dirty="0">
                <a:solidFill>
                  <a:srgbClr val="FF0000"/>
                </a:solidFill>
                <a:effectLst>
                  <a:outerShdw blurRad="38100" dist="38100" dir="2700000" algn="tl">
                    <a:srgbClr val="C0C0C0"/>
                  </a:outerShdw>
                </a:effectLst>
              </a:rPr>
              <a:t>Client</a:t>
            </a:r>
            <a:r>
              <a:rPr lang="zh-CN" altLang="en-US" sz="2000" dirty="0">
                <a:solidFill>
                  <a:srgbClr val="FF0000"/>
                </a:solidFill>
                <a:effectLst>
                  <a:outerShdw blurRad="38100" dist="38100" dir="2700000" algn="tl">
                    <a:srgbClr val="C0C0C0"/>
                  </a:outerShdw>
                </a:effectLst>
              </a:rPr>
              <a:t>）</a:t>
            </a:r>
          </a:p>
          <a:p>
            <a:pPr marL="0" indent="0">
              <a:buFont typeface="Wingdings" pitchFamily="2" charset="2"/>
              <a:buNone/>
            </a:pPr>
            <a:r>
              <a:rPr lang="zh-CN" altLang="en-US" sz="2000" dirty="0"/>
              <a:t>     运行客户进程，提出服务请求。</a:t>
            </a:r>
          </a:p>
          <a:p>
            <a:pPr marL="0" indent="0"/>
            <a:r>
              <a:rPr lang="zh-CN" altLang="en-US" sz="2000" dirty="0">
                <a:solidFill>
                  <a:srgbClr val="FF3300"/>
                </a:solidFill>
                <a:effectLst>
                  <a:outerShdw blurRad="38100" dist="38100" dir="2700000" algn="tl">
                    <a:srgbClr val="C0C0C0"/>
                  </a:outerShdw>
                </a:effectLst>
              </a:rPr>
              <a:t>  </a:t>
            </a:r>
            <a:r>
              <a:rPr lang="zh-CN" altLang="en-US" sz="2000" dirty="0">
                <a:solidFill>
                  <a:srgbClr val="FF0000"/>
                </a:solidFill>
                <a:effectLst>
                  <a:outerShdw blurRad="38100" dist="38100" dir="2700000" algn="tl">
                    <a:srgbClr val="C0C0C0"/>
                  </a:outerShdw>
                </a:effectLst>
              </a:rPr>
              <a:t>服务器（</a:t>
            </a:r>
            <a:r>
              <a:rPr lang="en-US" altLang="zh-CN" sz="2000" dirty="0">
                <a:solidFill>
                  <a:srgbClr val="FF0000"/>
                </a:solidFill>
                <a:effectLst>
                  <a:outerShdw blurRad="38100" dist="38100" dir="2700000" algn="tl">
                    <a:srgbClr val="C0C0C0"/>
                  </a:outerShdw>
                </a:effectLst>
              </a:rPr>
              <a:t>Server</a:t>
            </a:r>
            <a:r>
              <a:rPr lang="zh-CN" altLang="en-US" sz="2000" dirty="0">
                <a:solidFill>
                  <a:srgbClr val="FF0000"/>
                </a:solidFill>
                <a:effectLst>
                  <a:outerShdw blurRad="38100" dist="38100" dir="2700000" algn="tl">
                    <a:srgbClr val="C0C0C0"/>
                  </a:outerShdw>
                </a:effectLst>
              </a:rPr>
              <a:t>）</a:t>
            </a:r>
          </a:p>
          <a:p>
            <a:pPr marL="0" indent="0">
              <a:buFont typeface="Wingdings" pitchFamily="2" charset="2"/>
              <a:buNone/>
            </a:pPr>
            <a:r>
              <a:rPr lang="zh-CN" altLang="en-US" sz="2000" dirty="0"/>
              <a:t>     运行服务器进程，提供服务并对来自客户进程的请求作出响应。</a:t>
            </a:r>
          </a:p>
          <a:p>
            <a:pPr marL="0" indent="0"/>
            <a:r>
              <a:rPr lang="zh-CN" altLang="en-US" sz="2000" dirty="0">
                <a:solidFill>
                  <a:srgbClr val="FF3300"/>
                </a:solidFill>
                <a:effectLst>
                  <a:outerShdw blurRad="38100" dist="38100" dir="2700000" algn="tl">
                    <a:srgbClr val="C0C0C0"/>
                  </a:outerShdw>
                </a:effectLst>
              </a:rPr>
              <a:t>  </a:t>
            </a:r>
            <a:r>
              <a:rPr lang="zh-CN" altLang="en-US" sz="2000" dirty="0">
                <a:solidFill>
                  <a:srgbClr val="FF0000"/>
                </a:solidFill>
                <a:effectLst>
                  <a:outerShdw blurRad="38100" dist="38100" dir="2700000" algn="tl">
                    <a:srgbClr val="C0C0C0"/>
                  </a:outerShdw>
                </a:effectLst>
              </a:rPr>
              <a:t>特点</a:t>
            </a:r>
          </a:p>
          <a:p>
            <a:pPr marL="0" indent="0">
              <a:buFont typeface="Wingdings" pitchFamily="2" charset="2"/>
              <a:buNone/>
            </a:pPr>
            <a:r>
              <a:rPr lang="zh-CN" altLang="en-US" sz="2000" dirty="0"/>
              <a:t>     独立性强，单独升级客户机或服务器不影响正常工作；优化网络利用率（客户机发送请求，服务器返回最终结果）。</a:t>
            </a:r>
          </a:p>
        </p:txBody>
      </p:sp>
      <p:sp>
        <p:nvSpPr>
          <p:cNvPr id="237576"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商业应用 </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zh-CN" altLang="en-US"/>
              <a:t>发展过程</a:t>
            </a:r>
          </a:p>
        </p:txBody>
      </p:sp>
      <p:sp>
        <p:nvSpPr>
          <p:cNvPr id="499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99718" name="Rectangle 6"/>
          <p:cNvSpPr>
            <a:spLocks noGrp="1" noChangeArrowheads="1"/>
          </p:cNvSpPr>
          <p:nvPr>
            <p:ph type="body" idx="1"/>
          </p:nvPr>
        </p:nvSpPr>
        <p:spPr/>
        <p:txBody>
          <a:bodyPr/>
          <a:lstStyle/>
          <a:p>
            <a:pPr>
              <a:lnSpc>
                <a:spcPct val="120000"/>
              </a:lnSpc>
            </a:pPr>
            <a:r>
              <a:rPr lang="zh-CN" altLang="en-US" sz="2800" dirty="0">
                <a:solidFill>
                  <a:srgbClr val="FF0000"/>
                </a:solidFill>
              </a:rPr>
              <a:t>第一代：传统以太网</a:t>
            </a:r>
          </a:p>
          <a:p>
            <a:pPr lvl="1">
              <a:lnSpc>
                <a:spcPct val="120000"/>
              </a:lnSpc>
            </a:pPr>
            <a:r>
              <a:rPr lang="en-US" altLang="zh-CN" sz="2400" dirty="0"/>
              <a:t>1975</a:t>
            </a:r>
            <a:r>
              <a:rPr lang="zh-CN" altLang="en-US" sz="2400" dirty="0"/>
              <a:t>年推出，网络速率为</a:t>
            </a:r>
            <a:r>
              <a:rPr lang="en-US" altLang="zh-CN" sz="2400" dirty="0"/>
              <a:t>10Mbps</a:t>
            </a:r>
            <a:r>
              <a:rPr lang="zh-CN" altLang="en-US" sz="2400" dirty="0"/>
              <a:t>。</a:t>
            </a:r>
          </a:p>
          <a:p>
            <a:pPr>
              <a:lnSpc>
                <a:spcPct val="120000"/>
              </a:lnSpc>
            </a:pPr>
            <a:r>
              <a:rPr lang="zh-CN" altLang="en-US" sz="2800" dirty="0">
                <a:solidFill>
                  <a:srgbClr val="FF0000"/>
                </a:solidFill>
              </a:rPr>
              <a:t>第二代：快速以太网</a:t>
            </a:r>
          </a:p>
          <a:p>
            <a:pPr lvl="1">
              <a:lnSpc>
                <a:spcPct val="120000"/>
              </a:lnSpc>
            </a:pPr>
            <a:r>
              <a:rPr lang="en-US" altLang="zh-CN" sz="2400" dirty="0"/>
              <a:t>1995</a:t>
            </a:r>
            <a:r>
              <a:rPr lang="zh-CN" altLang="en-US" sz="2400" dirty="0"/>
              <a:t>年出现，网络速率为</a:t>
            </a:r>
            <a:r>
              <a:rPr lang="en-US" altLang="zh-CN" sz="2400" dirty="0"/>
              <a:t>100Mbps</a:t>
            </a:r>
            <a:r>
              <a:rPr lang="zh-CN" altLang="en-US" sz="2400" dirty="0"/>
              <a:t>。</a:t>
            </a:r>
          </a:p>
          <a:p>
            <a:pPr>
              <a:lnSpc>
                <a:spcPct val="120000"/>
              </a:lnSpc>
            </a:pPr>
            <a:r>
              <a:rPr lang="zh-CN" altLang="en-US" sz="2800" dirty="0">
                <a:solidFill>
                  <a:srgbClr val="FF0000"/>
                </a:solidFill>
              </a:rPr>
              <a:t>第三代：千兆以太网（吉比特以太网）</a:t>
            </a:r>
          </a:p>
          <a:p>
            <a:pPr lvl="1">
              <a:lnSpc>
                <a:spcPct val="120000"/>
              </a:lnSpc>
            </a:pPr>
            <a:r>
              <a:rPr lang="en-US" altLang="zh-CN" sz="2400" dirty="0"/>
              <a:t>1998</a:t>
            </a:r>
            <a:r>
              <a:rPr lang="zh-CN" altLang="en-US" sz="2400" dirty="0"/>
              <a:t>年推出，网络速率</a:t>
            </a:r>
            <a:r>
              <a:rPr lang="en-US" altLang="zh-CN" sz="2400" dirty="0"/>
              <a:t>1000Mbps/1Gbps</a:t>
            </a:r>
            <a:r>
              <a:rPr lang="zh-CN" altLang="en-US" sz="2400" dirty="0"/>
              <a:t>；</a:t>
            </a:r>
          </a:p>
          <a:p>
            <a:pPr>
              <a:lnSpc>
                <a:spcPct val="120000"/>
              </a:lnSpc>
            </a:pPr>
            <a:r>
              <a:rPr lang="zh-CN" altLang="en-US" sz="2800" dirty="0">
                <a:solidFill>
                  <a:srgbClr val="FF0000"/>
                </a:solidFill>
              </a:rPr>
              <a:t>第四代：万兆以太网（</a:t>
            </a:r>
            <a:r>
              <a:rPr lang="en-US" altLang="zh-CN" sz="2800" dirty="0">
                <a:solidFill>
                  <a:srgbClr val="FF0000"/>
                </a:solidFill>
              </a:rPr>
              <a:t>10</a:t>
            </a:r>
            <a:r>
              <a:rPr lang="zh-CN" altLang="en-US" sz="2800" dirty="0">
                <a:solidFill>
                  <a:srgbClr val="FF0000"/>
                </a:solidFill>
              </a:rPr>
              <a:t>吉比特以太网）</a:t>
            </a:r>
          </a:p>
          <a:p>
            <a:pPr lvl="1">
              <a:lnSpc>
                <a:spcPct val="120000"/>
              </a:lnSpc>
            </a:pPr>
            <a:r>
              <a:rPr lang="en-US" altLang="zh-CN" sz="2400" dirty="0"/>
              <a:t>2002</a:t>
            </a:r>
            <a:r>
              <a:rPr lang="zh-CN" altLang="en-US" sz="2400" dirty="0"/>
              <a:t>年推出，网络速率为</a:t>
            </a:r>
            <a:r>
              <a:rPr lang="en-US" altLang="zh-CN" sz="2400" dirty="0"/>
              <a:t>10000Mbps/10Gbps</a:t>
            </a:r>
            <a:r>
              <a:rPr lang="zh-CN" altLang="en-US" sz="2400" dirty="0"/>
              <a:t>。 </a:t>
            </a:r>
          </a:p>
        </p:txBody>
      </p:sp>
      <p:sp>
        <p:nvSpPr>
          <p:cNvPr id="49971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zh-CN" altLang="en-US"/>
              <a:t>无线</a:t>
            </a:r>
            <a:r>
              <a:rPr lang="en-US" altLang="zh-CN"/>
              <a:t>LAN</a:t>
            </a:r>
            <a:endParaRPr lang="zh-CN" altLang="en-US"/>
          </a:p>
        </p:txBody>
      </p:sp>
      <p:sp>
        <p:nvSpPr>
          <p:cNvPr id="476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76164" name="Rectangle 4"/>
          <p:cNvSpPr>
            <a:spLocks noGrp="1" noChangeArrowheads="1"/>
          </p:cNvSpPr>
          <p:nvPr>
            <p:ph type="body" idx="1"/>
          </p:nvPr>
        </p:nvSpPr>
        <p:spPr>
          <a:xfrm>
            <a:off x="809625" y="1773238"/>
            <a:ext cx="8010525" cy="4608512"/>
          </a:xfrm>
        </p:spPr>
        <p:txBody>
          <a:bodyPr/>
          <a:lstStyle/>
          <a:p>
            <a:pPr>
              <a:lnSpc>
                <a:spcPct val="115000"/>
              </a:lnSpc>
            </a:pPr>
            <a:r>
              <a:rPr lang="zh-CN" altLang="en-US" sz="2800" dirty="0">
                <a:solidFill>
                  <a:srgbClr val="FF0000"/>
                </a:solidFill>
              </a:rPr>
              <a:t>概念</a:t>
            </a:r>
          </a:p>
          <a:p>
            <a:pPr lvl="1">
              <a:lnSpc>
                <a:spcPct val="115000"/>
              </a:lnSpc>
            </a:pPr>
            <a:r>
              <a:rPr lang="zh-CN" altLang="en-US" sz="2400" dirty="0"/>
              <a:t>无线</a:t>
            </a:r>
            <a:r>
              <a:rPr lang="en-US" altLang="zh-CN" sz="2400" dirty="0"/>
              <a:t>LAN</a:t>
            </a:r>
            <a:r>
              <a:rPr lang="zh-CN" altLang="en-US" sz="2400" dirty="0"/>
              <a:t>（</a:t>
            </a:r>
            <a:r>
              <a:rPr lang="en-US" altLang="zh-CN" sz="2400" dirty="0"/>
              <a:t>IEEE 802.11</a:t>
            </a:r>
            <a:r>
              <a:rPr lang="zh-CN" altLang="en-US" sz="2400" dirty="0"/>
              <a:t>标准）是</a:t>
            </a:r>
            <a:r>
              <a:rPr lang="en-US" altLang="zh-CN" sz="2400" dirty="0"/>
              <a:t>20</a:t>
            </a:r>
            <a:r>
              <a:rPr lang="zh-CN" altLang="en-US" sz="2400" dirty="0"/>
              <a:t>世纪</a:t>
            </a:r>
            <a:r>
              <a:rPr lang="en-US" altLang="zh-CN" sz="2400" dirty="0"/>
              <a:t>90</a:t>
            </a:r>
            <a:r>
              <a:rPr lang="zh-CN" altLang="en-US" sz="2400" dirty="0"/>
              <a:t>年代</a:t>
            </a:r>
            <a:r>
              <a:rPr lang="zh-CN" altLang="en-US" sz="2400" dirty="0">
                <a:solidFill>
                  <a:srgbClr val="0000FF"/>
                </a:solidFill>
              </a:rPr>
              <a:t>局域网</a:t>
            </a:r>
            <a:r>
              <a:rPr lang="zh-CN" altLang="en-US" sz="2400" dirty="0"/>
              <a:t>与</a:t>
            </a:r>
            <a:r>
              <a:rPr lang="zh-CN" altLang="en-US" sz="2400" dirty="0">
                <a:solidFill>
                  <a:srgbClr val="0000FF"/>
                </a:solidFill>
              </a:rPr>
              <a:t>无线通信技术</a:t>
            </a:r>
            <a:r>
              <a:rPr lang="zh-CN" altLang="en-US" sz="2400" dirty="0"/>
              <a:t>相结合的产物。 </a:t>
            </a:r>
          </a:p>
          <a:p>
            <a:pPr>
              <a:lnSpc>
                <a:spcPct val="115000"/>
              </a:lnSpc>
            </a:pPr>
            <a:r>
              <a:rPr lang="zh-CN" altLang="en-US" sz="2800" dirty="0">
                <a:solidFill>
                  <a:srgbClr val="FF0000"/>
                </a:solidFill>
              </a:rPr>
              <a:t>特点</a:t>
            </a:r>
          </a:p>
          <a:p>
            <a:pPr lvl="1">
              <a:lnSpc>
                <a:spcPct val="115000"/>
              </a:lnSpc>
            </a:pPr>
            <a:r>
              <a:rPr lang="zh-CN" altLang="en-US" sz="2400" dirty="0">
                <a:solidFill>
                  <a:srgbClr val="0000FF"/>
                </a:solidFill>
              </a:rPr>
              <a:t>优点</a:t>
            </a:r>
            <a:r>
              <a:rPr lang="zh-CN" altLang="en-US" sz="2400" dirty="0"/>
              <a:t>：具有很好的灵活性，较易组网、配置和维护</a:t>
            </a:r>
          </a:p>
          <a:p>
            <a:pPr lvl="1">
              <a:lnSpc>
                <a:spcPct val="115000"/>
              </a:lnSpc>
            </a:pPr>
            <a:r>
              <a:rPr lang="zh-CN" altLang="en-US" sz="2400" dirty="0">
                <a:solidFill>
                  <a:srgbClr val="0000FF"/>
                </a:solidFill>
              </a:rPr>
              <a:t>缺点</a:t>
            </a:r>
            <a:r>
              <a:rPr lang="zh-CN" altLang="en-US" sz="2400" dirty="0"/>
              <a:t>：数据传输速率不高</a:t>
            </a:r>
          </a:p>
          <a:p>
            <a:pPr>
              <a:lnSpc>
                <a:spcPct val="115000"/>
              </a:lnSpc>
            </a:pPr>
            <a:r>
              <a:rPr lang="zh-CN" altLang="en-US" sz="2800" dirty="0">
                <a:solidFill>
                  <a:srgbClr val="FF0000"/>
                </a:solidFill>
              </a:rPr>
              <a:t>应用</a:t>
            </a:r>
          </a:p>
          <a:p>
            <a:pPr lvl="1">
              <a:lnSpc>
                <a:spcPct val="115000"/>
              </a:lnSpc>
            </a:pPr>
            <a:r>
              <a:rPr lang="zh-CN" altLang="en-US" sz="2400" dirty="0"/>
              <a:t>还不能完全脱离有线网络，它只是以太网的扩展和补充，而不是以太网的替代产品。</a:t>
            </a:r>
          </a:p>
        </p:txBody>
      </p:sp>
      <p:sp>
        <p:nvSpPr>
          <p:cNvPr id="47616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zh-CN" altLang="en-US" dirty="0"/>
              <a:t>发展历程</a:t>
            </a:r>
          </a:p>
        </p:txBody>
      </p:sp>
      <p:sp>
        <p:nvSpPr>
          <p:cNvPr id="500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0884" name="Text Box 14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7" name="图片 6">
            <a:extLst>
              <a:ext uri="{FF2B5EF4-FFF2-40B4-BE49-F238E27FC236}">
                <a16:creationId xmlns="" xmlns:a16="http://schemas.microsoft.com/office/drawing/2014/main" id="{8682904C-E04E-49AB-88A2-BF0C407EADC4}"/>
              </a:ext>
            </a:extLst>
          </p:cNvPr>
          <p:cNvPicPr>
            <a:picLocks noChangeAspect="1"/>
          </p:cNvPicPr>
          <p:nvPr/>
        </p:nvPicPr>
        <p:blipFill>
          <a:blip r:embed="rId5"/>
          <a:stretch>
            <a:fillRect/>
          </a:stretch>
        </p:blipFill>
        <p:spPr>
          <a:xfrm>
            <a:off x="107504" y="2204864"/>
            <a:ext cx="8928993" cy="3792904"/>
          </a:xfrm>
          <a:prstGeom prst="rect">
            <a:avLst/>
          </a:prstGeom>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a:t>主要组网方式</a:t>
            </a:r>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pic>
        <p:nvPicPr>
          <p:cNvPr id="501765" name="Picture 5" descr="1-35"/>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1989138"/>
            <a:ext cx="7848600" cy="3122612"/>
          </a:xfrm>
          <a:prstGeom prst="rect">
            <a:avLst/>
          </a:prstGeom>
          <a:noFill/>
          <a:extLst>
            <a:ext uri="{909E8E84-426E-40DD-AFC4-6F175D3DCCD1}">
              <a14:hiddenFill xmlns:a14="http://schemas.microsoft.com/office/drawing/2010/main">
                <a:solidFill>
                  <a:srgbClr val="FFFFFF"/>
                </a:solidFill>
              </a14:hiddenFill>
            </a:ext>
          </a:extLst>
        </p:spPr>
      </p:pic>
      <p:sp>
        <p:nvSpPr>
          <p:cNvPr id="501766" name="Text Box 6"/>
          <p:cNvSpPr txBox="1">
            <a:spLocks noChangeArrowheads="1"/>
          </p:cNvSpPr>
          <p:nvPr/>
        </p:nvSpPr>
        <p:spPr bwMode="auto">
          <a:xfrm>
            <a:off x="1187450" y="5300663"/>
            <a:ext cx="25923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latin typeface="+mn-lt"/>
                <a:ea typeface="+mn-ea"/>
              </a:rPr>
              <a:t>带基站的无线</a:t>
            </a:r>
            <a:r>
              <a:rPr lang="en-US" altLang="zh-CN" sz="2000" b="1" dirty="0">
                <a:latin typeface="+mn-lt"/>
                <a:ea typeface="+mn-ea"/>
              </a:rPr>
              <a:t>LAN</a:t>
            </a:r>
          </a:p>
        </p:txBody>
      </p:sp>
      <p:sp>
        <p:nvSpPr>
          <p:cNvPr id="501767" name="Text Box 7"/>
          <p:cNvSpPr txBox="1">
            <a:spLocks noChangeArrowheads="1"/>
          </p:cNvSpPr>
          <p:nvPr/>
        </p:nvSpPr>
        <p:spPr bwMode="auto">
          <a:xfrm>
            <a:off x="6011863" y="5300663"/>
            <a:ext cx="2592387" cy="863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zh-CN" altLang="en-US" sz="2000" b="1" dirty="0">
                <a:latin typeface="+mn-lt"/>
                <a:ea typeface="+mn-ea"/>
              </a:rPr>
              <a:t>无</a:t>
            </a:r>
            <a:r>
              <a:rPr lang="zh-CN" altLang="en-US" sz="2000" b="1" dirty="0">
                <a:latin typeface="+mn-lt"/>
                <a:ea typeface="+mn-ea"/>
              </a:rPr>
              <a:t>基站的无线</a:t>
            </a:r>
            <a:r>
              <a:rPr lang="en-US" altLang="zh-CN" sz="2000" b="1" dirty="0">
                <a:latin typeface="+mn-lt"/>
                <a:ea typeface="+mn-ea"/>
              </a:rPr>
              <a:t>LAN</a:t>
            </a:r>
          </a:p>
          <a:p>
            <a:pPr algn="ctr">
              <a:spcBef>
                <a:spcPct val="50000"/>
              </a:spcBef>
            </a:pPr>
            <a:r>
              <a:rPr lang="zh-CN" altLang="en-US" sz="2000" b="1" dirty="0">
                <a:latin typeface="+mn-lt"/>
                <a:ea typeface="+mn-ea"/>
              </a:rPr>
              <a:t>（</a:t>
            </a:r>
            <a:r>
              <a:rPr lang="en-US" altLang="zh-CN" sz="2000" b="1" dirty="0">
                <a:latin typeface="+mn-lt"/>
                <a:ea typeface="+mn-ea"/>
              </a:rPr>
              <a:t>Ad hoc</a:t>
            </a:r>
            <a:r>
              <a:rPr lang="zh-CN" altLang="en-US" sz="2000" b="1" dirty="0">
                <a:latin typeface="+mn-lt"/>
                <a:ea typeface="+mn-ea"/>
              </a:rPr>
              <a:t>网络）</a:t>
            </a:r>
          </a:p>
        </p:txBody>
      </p:sp>
      <p:sp>
        <p:nvSpPr>
          <p:cNvPr id="50176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无线射频识别</a:t>
            </a:r>
            <a:r>
              <a:rPr lang="zh-CN" altLang="en-US" dirty="0"/>
              <a:t/>
            </a:r>
            <a:br>
              <a:rPr lang="zh-CN" altLang="en-US" dirty="0"/>
            </a:br>
            <a:r>
              <a:rPr lang="zh-CN" altLang="en-US" sz="3600" dirty="0" smtClean="0"/>
              <a:t>（</a:t>
            </a:r>
            <a:r>
              <a:rPr lang="en-US" altLang="zh-CN" sz="3600" dirty="0" smtClean="0"/>
              <a:t>RFID</a:t>
            </a:r>
            <a:r>
              <a:rPr lang="zh-CN" altLang="en-US" sz="3600" dirty="0" smtClean="0"/>
              <a:t>）</a:t>
            </a:r>
            <a:endParaRPr lang="zh-CN" altLang="en-US" sz="3600" dirty="0"/>
          </a:p>
        </p:txBody>
      </p:sp>
      <p:sp>
        <p:nvSpPr>
          <p:cNvPr id="2" name="内容占位符 1"/>
          <p:cNvSpPr>
            <a:spLocks noGrp="1"/>
          </p:cNvSpPr>
          <p:nvPr>
            <p:ph idx="1"/>
          </p:nvPr>
        </p:nvSpPr>
        <p:spPr/>
        <p:txBody>
          <a:bodyPr/>
          <a:lstStyle/>
          <a:p>
            <a:r>
              <a:rPr lang="en-US" altLang="zh-CN" sz="2400" dirty="0" smtClean="0"/>
              <a:t>RFID</a:t>
            </a:r>
            <a:r>
              <a:rPr lang="zh-CN" altLang="en-US" sz="2400" dirty="0" smtClean="0"/>
              <a:t>技术利用无线射频技术在电子标签和阅读器之间进行非接触双向数据传输，以达到目标识别和数据交换的目的。</a:t>
            </a:r>
            <a:endParaRPr lang="en-US" altLang="zh-CN" sz="2400" dirty="0" smtClean="0"/>
          </a:p>
          <a:p>
            <a:r>
              <a:rPr lang="en-US" altLang="zh-CN" sz="2400" dirty="0" smtClean="0">
                <a:solidFill>
                  <a:srgbClr val="FF0000"/>
                </a:solidFill>
              </a:rPr>
              <a:t>RFID</a:t>
            </a:r>
            <a:r>
              <a:rPr lang="zh-CN" altLang="en-US" sz="2400" dirty="0" smtClean="0">
                <a:solidFill>
                  <a:srgbClr val="FF0000"/>
                </a:solidFill>
              </a:rPr>
              <a:t>技术工作原理</a:t>
            </a:r>
            <a:endParaRPr lang="en-US" altLang="zh-CN" sz="2400" dirty="0" smtClean="0">
              <a:solidFill>
                <a:srgbClr val="FF0000"/>
              </a:solidFill>
            </a:endParaRPr>
          </a:p>
          <a:p>
            <a:pPr lvl="1"/>
            <a:r>
              <a:rPr lang="en-US" altLang="zh-CN" sz="2400" dirty="0" smtClean="0">
                <a:solidFill>
                  <a:srgbClr val="0000FF"/>
                </a:solidFill>
              </a:rPr>
              <a:t>RFID</a:t>
            </a:r>
            <a:r>
              <a:rPr lang="zh-CN" altLang="en-US" sz="2400" dirty="0" smtClean="0">
                <a:solidFill>
                  <a:srgbClr val="0000FF"/>
                </a:solidFill>
              </a:rPr>
              <a:t>电子标签</a:t>
            </a:r>
            <a:r>
              <a:rPr lang="zh-CN" altLang="en-US" sz="2400" dirty="0" smtClean="0"/>
              <a:t>：一个带有唯一标识符的小芯片和一个接收</a:t>
            </a:r>
            <a:r>
              <a:rPr lang="en-US" altLang="zh-CN" sz="2400" dirty="0" smtClean="0"/>
              <a:t>/</a:t>
            </a:r>
            <a:r>
              <a:rPr lang="zh-CN" altLang="en-US" sz="2400" dirty="0" smtClean="0"/>
              <a:t>发送无线电的天线，可有无源</a:t>
            </a:r>
            <a:r>
              <a:rPr lang="en-US" altLang="zh-CN" sz="2400" dirty="0" smtClean="0"/>
              <a:t>(</a:t>
            </a:r>
            <a:r>
              <a:rPr lang="zh-CN" altLang="en-US" sz="2400" dirty="0" smtClean="0"/>
              <a:t>主要</a:t>
            </a:r>
            <a:r>
              <a:rPr lang="en-US" altLang="zh-CN" sz="2400" dirty="0" smtClean="0"/>
              <a:t>)/</a:t>
            </a:r>
            <a:r>
              <a:rPr lang="zh-CN" altLang="en-US" sz="2400" dirty="0" smtClean="0"/>
              <a:t>有源；</a:t>
            </a:r>
            <a:endParaRPr lang="en-US" altLang="zh-CN" sz="2400" dirty="0" smtClean="0"/>
          </a:p>
          <a:p>
            <a:pPr lvl="1"/>
            <a:r>
              <a:rPr lang="en-US" altLang="zh-CN" sz="2400" dirty="0" smtClean="0">
                <a:solidFill>
                  <a:srgbClr val="0000FF"/>
                </a:solidFill>
              </a:rPr>
              <a:t>RFID</a:t>
            </a:r>
            <a:r>
              <a:rPr lang="zh-CN" altLang="en-US" sz="2400" dirty="0" smtClean="0">
                <a:solidFill>
                  <a:srgbClr val="0000FF"/>
                </a:solidFill>
              </a:rPr>
              <a:t>阅读器</a:t>
            </a:r>
            <a:r>
              <a:rPr lang="zh-CN" altLang="en-US" sz="2400" dirty="0" smtClean="0"/>
              <a:t>：读写电子标签的设备；</a:t>
            </a:r>
            <a:endParaRPr lang="en-US" altLang="zh-CN" sz="2400" dirty="0" smtClean="0"/>
          </a:p>
          <a:p>
            <a:pPr lvl="1"/>
            <a:r>
              <a:rPr lang="zh-CN" altLang="en-US" sz="2400" dirty="0" smtClean="0">
                <a:solidFill>
                  <a:srgbClr val="0000FF"/>
                </a:solidFill>
              </a:rPr>
              <a:t>应用软件系统</a:t>
            </a:r>
            <a:endParaRPr lang="en-US" altLang="zh-CN" sz="2400" dirty="0" smtClean="0">
              <a:solidFill>
                <a:srgbClr val="0000FF"/>
              </a:solidFill>
            </a:endParaRPr>
          </a:p>
          <a:p>
            <a:endParaRPr lang="zh-CN" altLang="en-US" sz="24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pic>
        <p:nvPicPr>
          <p:cNvPr id="51917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2" y="4680120"/>
            <a:ext cx="5419750" cy="177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91386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无线射频识别</a:t>
            </a:r>
            <a:r>
              <a:rPr lang="zh-CN" altLang="en-US" dirty="0"/>
              <a:t/>
            </a:r>
            <a:br>
              <a:rPr lang="zh-CN" altLang="en-US" dirty="0"/>
            </a:br>
            <a:r>
              <a:rPr lang="zh-CN" altLang="en-US" sz="3600" dirty="0" smtClean="0"/>
              <a:t>（</a:t>
            </a:r>
            <a:r>
              <a:rPr lang="en-US" altLang="zh-CN" sz="3600" dirty="0" smtClean="0"/>
              <a:t>RFID</a:t>
            </a:r>
            <a:r>
              <a:rPr lang="zh-CN" altLang="en-US" sz="3600" dirty="0" smtClean="0"/>
              <a:t>）</a:t>
            </a:r>
            <a:endParaRPr lang="zh-CN" altLang="en-US" sz="3600" dirty="0"/>
          </a:p>
        </p:txBody>
      </p:sp>
      <p:sp>
        <p:nvSpPr>
          <p:cNvPr id="2" name="内容占位符 1"/>
          <p:cNvSpPr>
            <a:spLocks noGrp="1"/>
          </p:cNvSpPr>
          <p:nvPr>
            <p:ph idx="1"/>
          </p:nvPr>
        </p:nvSpPr>
        <p:spPr/>
        <p:txBody>
          <a:bodyPr/>
          <a:lstStyle/>
          <a:p>
            <a:pPr>
              <a:lnSpc>
                <a:spcPct val="120000"/>
              </a:lnSpc>
            </a:pPr>
            <a:r>
              <a:rPr lang="en-US" altLang="zh-CN" sz="2400" dirty="0" smtClean="0">
                <a:solidFill>
                  <a:srgbClr val="FF0000"/>
                </a:solidFill>
              </a:rPr>
              <a:t>RFID</a:t>
            </a:r>
            <a:r>
              <a:rPr lang="zh-CN" altLang="en-US" sz="2400" dirty="0" smtClean="0">
                <a:solidFill>
                  <a:srgbClr val="FF0000"/>
                </a:solidFill>
              </a:rPr>
              <a:t>的常见形式</a:t>
            </a:r>
            <a:endParaRPr lang="en-US" altLang="zh-CN" sz="2400" dirty="0" smtClean="0">
              <a:solidFill>
                <a:srgbClr val="FF0000"/>
              </a:solidFill>
            </a:endParaRPr>
          </a:p>
          <a:p>
            <a:pPr lvl="1">
              <a:lnSpc>
                <a:spcPct val="120000"/>
              </a:lnSpc>
            </a:pPr>
            <a:r>
              <a:rPr lang="zh-CN" altLang="en-US" sz="2400" dirty="0" smtClean="0">
                <a:solidFill>
                  <a:srgbClr val="0000FF"/>
                </a:solidFill>
              </a:rPr>
              <a:t>超高频</a:t>
            </a:r>
            <a:r>
              <a:rPr lang="en-US" altLang="zh-CN" sz="2400" dirty="0" smtClean="0">
                <a:solidFill>
                  <a:srgbClr val="0000FF"/>
                </a:solidFill>
              </a:rPr>
              <a:t>RFID</a:t>
            </a:r>
            <a:r>
              <a:rPr lang="zh-CN" altLang="en-US" sz="2400" dirty="0" smtClean="0"/>
              <a:t>：</a:t>
            </a:r>
            <a:r>
              <a:rPr lang="en-US" altLang="zh-CN" sz="2400" dirty="0" smtClean="0"/>
              <a:t>902</a:t>
            </a:r>
            <a:r>
              <a:rPr lang="zh-CN" altLang="en-US" sz="2400" dirty="0" smtClean="0"/>
              <a:t>～</a:t>
            </a:r>
            <a:r>
              <a:rPr lang="en-US" altLang="zh-CN" sz="2400" dirty="0" smtClean="0"/>
              <a:t>928MHz</a:t>
            </a:r>
            <a:r>
              <a:rPr lang="zh-CN" altLang="en-US" sz="2400" dirty="0" smtClean="0"/>
              <a:t>，主要用在货运托盘和一些驾驶执照上，典型距离：数米内；</a:t>
            </a:r>
            <a:endParaRPr lang="en-US" altLang="zh-CN" sz="2400" dirty="0" smtClean="0"/>
          </a:p>
          <a:p>
            <a:pPr lvl="1">
              <a:lnSpc>
                <a:spcPct val="120000"/>
              </a:lnSpc>
            </a:pPr>
            <a:r>
              <a:rPr lang="zh-CN" altLang="en-US" sz="2400" dirty="0" smtClean="0">
                <a:solidFill>
                  <a:srgbClr val="0000FF"/>
                </a:solidFill>
              </a:rPr>
              <a:t>高频</a:t>
            </a:r>
            <a:r>
              <a:rPr lang="en-US" altLang="zh-CN" sz="2400" dirty="0" smtClean="0">
                <a:solidFill>
                  <a:srgbClr val="0000FF"/>
                </a:solidFill>
              </a:rPr>
              <a:t>RFID</a:t>
            </a:r>
            <a:r>
              <a:rPr lang="zh-CN" altLang="en-US" sz="2400" dirty="0" smtClean="0"/>
              <a:t>：</a:t>
            </a:r>
            <a:r>
              <a:rPr lang="en-US" altLang="zh-CN" sz="2400" dirty="0" smtClean="0"/>
              <a:t>13.56MHz</a:t>
            </a:r>
            <a:r>
              <a:rPr lang="zh-CN" altLang="en-US" sz="2400" dirty="0" smtClean="0"/>
              <a:t>，可以用在护照、信用卡、书籍和非接触式支付系统中</a:t>
            </a:r>
            <a:r>
              <a:rPr lang="zh-CN" altLang="en-US" sz="2400" dirty="0"/>
              <a:t>，典型距离</a:t>
            </a:r>
            <a:r>
              <a:rPr lang="zh-CN" altLang="en-US" sz="2400" dirty="0" smtClean="0"/>
              <a:t>：</a:t>
            </a:r>
            <a:r>
              <a:rPr lang="en-US" altLang="zh-CN" sz="2400" dirty="0" smtClean="0"/>
              <a:t>1</a:t>
            </a:r>
            <a:r>
              <a:rPr lang="zh-CN" altLang="en-US" sz="2400" dirty="0" smtClean="0"/>
              <a:t>米内；</a:t>
            </a:r>
            <a:endParaRPr lang="en-US" altLang="zh-CN" sz="2400" dirty="0" smtClean="0"/>
          </a:p>
          <a:p>
            <a:pPr lvl="1">
              <a:lnSpc>
                <a:spcPct val="120000"/>
              </a:lnSpc>
            </a:pPr>
            <a:r>
              <a:rPr lang="zh-CN" altLang="en-US" sz="2400" dirty="0" smtClean="0">
                <a:solidFill>
                  <a:srgbClr val="0000FF"/>
                </a:solidFill>
              </a:rPr>
              <a:t>低频</a:t>
            </a:r>
            <a:r>
              <a:rPr lang="en-US" altLang="zh-CN" sz="2400" dirty="0" smtClean="0">
                <a:solidFill>
                  <a:srgbClr val="0000FF"/>
                </a:solidFill>
              </a:rPr>
              <a:t>RFID</a:t>
            </a:r>
            <a:r>
              <a:rPr lang="zh-CN" altLang="en-US" sz="2400" dirty="0" smtClean="0"/>
              <a:t>：</a:t>
            </a:r>
            <a:r>
              <a:rPr lang="en-US" altLang="zh-CN" sz="2400" dirty="0"/>
              <a:t> </a:t>
            </a:r>
            <a:r>
              <a:rPr lang="en-US" altLang="zh-CN" sz="2400" dirty="0" smtClean="0"/>
              <a:t>125KHz</a:t>
            </a:r>
            <a:r>
              <a:rPr lang="zh-CN" altLang="en-US" sz="2400" dirty="0" smtClean="0"/>
              <a:t>，主要用于动物跟踪。</a:t>
            </a:r>
            <a:endParaRPr lang="en-US" altLang="zh-CN" sz="2400" dirty="0" smtClean="0"/>
          </a:p>
          <a:p>
            <a:pPr>
              <a:lnSpc>
                <a:spcPct val="120000"/>
              </a:lnSpc>
            </a:pPr>
            <a:r>
              <a:rPr lang="en-US" altLang="zh-CN" sz="2400" dirty="0">
                <a:solidFill>
                  <a:srgbClr val="FF0000"/>
                </a:solidFill>
              </a:rPr>
              <a:t>RFID</a:t>
            </a:r>
            <a:r>
              <a:rPr lang="zh-CN" altLang="en-US" sz="2400" dirty="0">
                <a:solidFill>
                  <a:srgbClr val="FF0000"/>
                </a:solidFill>
              </a:rPr>
              <a:t>的</a:t>
            </a:r>
            <a:r>
              <a:rPr lang="zh-CN" altLang="en-US" sz="2400" dirty="0" smtClean="0">
                <a:solidFill>
                  <a:srgbClr val="FF0000"/>
                </a:solidFill>
              </a:rPr>
              <a:t>技术问题</a:t>
            </a:r>
            <a:endParaRPr lang="en-US" altLang="zh-CN" sz="2400" dirty="0" smtClean="0">
              <a:solidFill>
                <a:srgbClr val="FF0000"/>
              </a:solidFill>
            </a:endParaRPr>
          </a:p>
          <a:p>
            <a:pPr lvl="1">
              <a:lnSpc>
                <a:spcPct val="120000"/>
              </a:lnSpc>
            </a:pPr>
            <a:r>
              <a:rPr lang="zh-CN" altLang="en-US" sz="2400" dirty="0" smtClean="0"/>
              <a:t>读写器范围内存在多个电子标签？</a:t>
            </a:r>
            <a:endParaRPr lang="en-US" altLang="zh-CN" sz="2400" dirty="0" smtClean="0"/>
          </a:p>
          <a:p>
            <a:pPr lvl="1">
              <a:lnSpc>
                <a:spcPct val="120000"/>
              </a:lnSpc>
            </a:pPr>
            <a:r>
              <a:rPr lang="zh-CN" altLang="en-US" sz="2400" dirty="0" smtClean="0"/>
              <a:t>安全问题？</a:t>
            </a:r>
            <a:endParaRPr lang="zh-CN" altLang="en-US" sz="24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674329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无线传感器网络</a:t>
            </a:r>
            <a:r>
              <a:rPr lang="zh-CN" altLang="en-US" dirty="0"/>
              <a:t/>
            </a:r>
            <a:br>
              <a:rPr lang="zh-CN" altLang="en-US" dirty="0"/>
            </a:br>
            <a:r>
              <a:rPr lang="zh-CN" altLang="en-US" sz="3600" dirty="0" smtClean="0"/>
              <a:t>（</a:t>
            </a:r>
            <a:r>
              <a:rPr lang="en-US" altLang="zh-CN" sz="3600" dirty="0" smtClean="0"/>
              <a:t>WSN</a:t>
            </a:r>
            <a:r>
              <a:rPr lang="zh-CN" altLang="en-US" sz="3600" dirty="0" smtClean="0"/>
              <a:t>）</a:t>
            </a:r>
            <a:endParaRPr lang="zh-CN" altLang="en-US" sz="3600" dirty="0"/>
          </a:p>
        </p:txBody>
      </p:sp>
      <p:sp>
        <p:nvSpPr>
          <p:cNvPr id="2" name="内容占位符 1"/>
          <p:cNvSpPr>
            <a:spLocks noGrp="1"/>
          </p:cNvSpPr>
          <p:nvPr>
            <p:ph idx="1"/>
          </p:nvPr>
        </p:nvSpPr>
        <p:spPr>
          <a:xfrm>
            <a:off x="809625" y="1773238"/>
            <a:ext cx="7958138" cy="1727770"/>
          </a:xfrm>
        </p:spPr>
        <p:txBody>
          <a:bodyPr/>
          <a:lstStyle/>
          <a:p>
            <a:r>
              <a:rPr lang="en-US" altLang="zh-CN" sz="2400" dirty="0" smtClean="0"/>
              <a:t>WSN</a:t>
            </a:r>
            <a:r>
              <a:rPr lang="zh-CN" altLang="en-US" sz="2400" dirty="0" smtClean="0"/>
              <a:t>是由</a:t>
            </a:r>
            <a:r>
              <a:rPr lang="zh-CN" altLang="en-US" sz="2400" dirty="0"/>
              <a:t>大量传感器结点通过无线通信技术构成</a:t>
            </a:r>
            <a:r>
              <a:rPr lang="zh-CN" altLang="en-US" sz="2400" dirty="0" smtClean="0"/>
              <a:t>的</a:t>
            </a:r>
            <a:r>
              <a:rPr lang="en-US" altLang="zh-CN" sz="2400" dirty="0" smtClean="0"/>
              <a:t>Ad hoc</a:t>
            </a:r>
            <a:r>
              <a:rPr lang="zh-CN" altLang="en-US" sz="2400" dirty="0" smtClean="0"/>
              <a:t>网络，主要是</a:t>
            </a:r>
            <a:r>
              <a:rPr lang="zh-CN" altLang="en-US" sz="2400" dirty="0"/>
              <a:t>进行各种数据的采集、处理和传输</a:t>
            </a:r>
            <a:r>
              <a:rPr lang="zh-CN" altLang="en-US" sz="2400" dirty="0" smtClean="0"/>
              <a:t>，例如：环境监测、</a:t>
            </a:r>
            <a:r>
              <a:rPr lang="zh-CN" altLang="en-US" sz="2400" dirty="0"/>
              <a:t>战场</a:t>
            </a:r>
            <a:r>
              <a:rPr lang="zh-CN" altLang="en-US" sz="2400" dirty="0" smtClean="0"/>
              <a:t>监测和指挥等。</a:t>
            </a:r>
            <a:endParaRPr lang="zh-CN" altLang="en-US" sz="2400" dirty="0"/>
          </a:p>
          <a:p>
            <a:r>
              <a:rPr lang="zh-CN" altLang="en-US" sz="2400" dirty="0">
                <a:solidFill>
                  <a:srgbClr val="FF0000"/>
                </a:solidFill>
              </a:rPr>
              <a:t>传感器</a:t>
            </a:r>
            <a:r>
              <a:rPr lang="zh-CN" altLang="en-US" sz="2400" dirty="0" smtClean="0">
                <a:solidFill>
                  <a:srgbClr val="FF0000"/>
                </a:solidFill>
              </a:rPr>
              <a:t>结点：</a:t>
            </a:r>
            <a:endParaRPr lang="zh-CN" altLang="en-US" sz="2400" dirty="0">
              <a:solidFill>
                <a:srgbClr val="FF0000"/>
              </a:solidFill>
            </a:endParaRPr>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
        <p:nvSpPr>
          <p:cNvPr id="6" name="Rectangle 6"/>
          <p:cNvSpPr>
            <a:spLocks noChangeArrowheads="1"/>
          </p:cNvSpPr>
          <p:nvPr/>
        </p:nvSpPr>
        <p:spPr bwMode="auto">
          <a:xfrm>
            <a:off x="5119570" y="3501008"/>
            <a:ext cx="3603625" cy="2433638"/>
          </a:xfrm>
          <a:prstGeom prst="rect">
            <a:avLst/>
          </a:prstGeom>
          <a:solidFill>
            <a:srgbClr val="CCECFF"/>
          </a:solidFill>
          <a:ln w="12700" cap="sq">
            <a:solidFill>
              <a:srgbClr val="333399"/>
            </a:solidFill>
            <a:miter lim="800000"/>
            <a:headEnd type="none" w="sm" len="sm"/>
            <a:tailEnd type="none" w="sm" len="sm"/>
          </a:ln>
          <a:effectLst>
            <a:outerShdw dist="35921" dir="2700000" algn="ctr" rotWithShape="0">
              <a:srgbClr val="1C1C1C"/>
            </a:outerShdw>
          </a:effectLst>
        </p:spPr>
        <p:txBody>
          <a:bodyPr wrap="none" anchor="ct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zh-CN" altLang="zh-CN" sz="2000" b="1" i="0" u="none" strike="noStrike" kern="0" cap="none" spc="0" normalizeH="0" baseline="0" noProof="0" smtClean="0">
              <a:ln>
                <a:noFill/>
              </a:ln>
              <a:effectLst/>
              <a:uLnTx/>
              <a:uFillTx/>
              <a:latin typeface="+mn-lt"/>
              <a:ea typeface="+mn-ea"/>
            </a:endParaRPr>
          </a:p>
        </p:txBody>
      </p:sp>
      <p:sp>
        <p:nvSpPr>
          <p:cNvPr id="7" name="AutoShape 7"/>
          <p:cNvSpPr>
            <a:spLocks noChangeArrowheads="1"/>
          </p:cNvSpPr>
          <p:nvPr/>
        </p:nvSpPr>
        <p:spPr bwMode="auto">
          <a:xfrm>
            <a:off x="5310070" y="4670996"/>
            <a:ext cx="833438" cy="1125537"/>
          </a:xfrm>
          <a:prstGeom prst="roundRect">
            <a:avLst>
              <a:gd name="adj" fmla="val 16667"/>
            </a:avLst>
          </a:prstGeom>
          <a:solidFill>
            <a:srgbClr val="99FF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FontTx/>
              <a:buNone/>
            </a:pPr>
            <a:r>
              <a:rPr kumimoji="0" lang="zh-CN" altLang="en-US" sz="2000" b="1" smtClean="0">
                <a:latin typeface="+mn-lt"/>
                <a:ea typeface="+mn-ea"/>
              </a:rPr>
              <a:t>存储器</a:t>
            </a:r>
          </a:p>
        </p:txBody>
      </p:sp>
      <p:sp>
        <p:nvSpPr>
          <p:cNvPr id="8" name="AutoShape 8"/>
          <p:cNvSpPr>
            <a:spLocks noChangeArrowheads="1"/>
          </p:cNvSpPr>
          <p:nvPr/>
        </p:nvSpPr>
        <p:spPr bwMode="auto">
          <a:xfrm>
            <a:off x="6259395" y="3696271"/>
            <a:ext cx="946150" cy="720725"/>
          </a:xfrm>
          <a:prstGeom prst="roundRect">
            <a:avLst>
              <a:gd name="adj" fmla="val 16667"/>
            </a:avLst>
          </a:prstGeom>
          <a:solidFill>
            <a:srgbClr val="FFCC00">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000" b="1" i="0" u="none" strike="noStrike" kern="0" cap="none" spc="0" normalizeH="0" baseline="0" noProof="0" smtClean="0">
                <a:ln>
                  <a:noFill/>
                </a:ln>
                <a:effectLst/>
                <a:uLnTx/>
                <a:uFillTx/>
                <a:latin typeface="+mn-lt"/>
                <a:ea typeface="+mn-ea"/>
              </a:rPr>
              <a:t>CPU</a:t>
            </a:r>
          </a:p>
        </p:txBody>
      </p:sp>
      <p:grpSp>
        <p:nvGrpSpPr>
          <p:cNvPr id="9" name="Group 9"/>
          <p:cNvGrpSpPr>
            <a:grpSpLocks/>
          </p:cNvGrpSpPr>
          <p:nvPr/>
        </p:nvGrpSpPr>
        <p:grpSpPr bwMode="auto">
          <a:xfrm>
            <a:off x="6446720" y="4670996"/>
            <a:ext cx="1042988" cy="1119187"/>
            <a:chOff x="1296" y="2064"/>
            <a:chExt cx="768" cy="1344"/>
          </a:xfrm>
        </p:grpSpPr>
        <p:sp>
          <p:nvSpPr>
            <p:cNvPr id="10" name="AutoShape 10"/>
            <p:cNvSpPr>
              <a:spLocks noChangeArrowheads="1"/>
            </p:cNvSpPr>
            <p:nvPr/>
          </p:nvSpPr>
          <p:spPr bwMode="auto">
            <a:xfrm>
              <a:off x="1296"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sp>
          <p:nvSpPr>
            <p:cNvPr id="11" name="AutoShape 11"/>
            <p:cNvSpPr>
              <a:spLocks noChangeArrowheads="1"/>
            </p:cNvSpPr>
            <p:nvPr/>
          </p:nvSpPr>
          <p:spPr bwMode="auto">
            <a:xfrm>
              <a:off x="1872"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sp>
          <p:nvSpPr>
            <p:cNvPr id="12" name="AutoShape 12"/>
            <p:cNvSpPr>
              <a:spLocks noChangeArrowheads="1"/>
            </p:cNvSpPr>
            <p:nvPr/>
          </p:nvSpPr>
          <p:spPr bwMode="auto">
            <a:xfrm>
              <a:off x="1584"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grpSp>
      <p:sp>
        <p:nvSpPr>
          <p:cNvPr id="13" name="AutoShape 13"/>
          <p:cNvSpPr>
            <a:spLocks noChangeArrowheads="1"/>
          </p:cNvSpPr>
          <p:nvPr/>
        </p:nvSpPr>
        <p:spPr bwMode="auto">
          <a:xfrm rot="5400000">
            <a:off x="7285715" y="3900264"/>
            <a:ext cx="665162" cy="2571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12700" cap="sq">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eaLnBrk="0" hangingPunct="0">
              <a:spcBef>
                <a:spcPct val="0"/>
              </a:spcBef>
              <a:buClrTx/>
              <a:buFontTx/>
              <a:buNone/>
            </a:pPr>
            <a:endParaRPr kumimoji="0" lang="zh-CN" altLang="zh-CN" sz="2000" b="1" smtClean="0">
              <a:latin typeface="+mn-lt"/>
              <a:ea typeface="+mn-ea"/>
            </a:endParaRPr>
          </a:p>
        </p:txBody>
      </p:sp>
      <p:sp>
        <p:nvSpPr>
          <p:cNvPr id="14" name="Rectangle 14"/>
          <p:cNvSpPr>
            <a:spLocks noChangeArrowheads="1"/>
          </p:cNvSpPr>
          <p:nvPr/>
        </p:nvSpPr>
        <p:spPr bwMode="auto">
          <a:xfrm>
            <a:off x="7501388" y="4855512"/>
            <a:ext cx="954107"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33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kumimoji="0" lang="zh-CN" altLang="en-US" sz="2000" b="1" dirty="0" smtClean="0">
                <a:latin typeface="+mn-lt"/>
                <a:ea typeface="+mn-ea"/>
              </a:rPr>
              <a:t>传感器</a:t>
            </a:r>
          </a:p>
          <a:p>
            <a:pPr algn="ctr" eaLnBrk="0" hangingPunct="0">
              <a:lnSpc>
                <a:spcPct val="85000"/>
              </a:lnSpc>
              <a:spcBef>
                <a:spcPct val="0"/>
              </a:spcBef>
              <a:buClrTx/>
              <a:buFontTx/>
              <a:buNone/>
            </a:pPr>
            <a:r>
              <a:rPr kumimoji="0" lang="zh-CN" altLang="en-US" sz="2000" b="1" dirty="0" smtClean="0">
                <a:latin typeface="+mn-lt"/>
                <a:ea typeface="+mn-ea"/>
              </a:rPr>
              <a:t>硬件</a:t>
            </a:r>
          </a:p>
        </p:txBody>
      </p:sp>
      <p:sp>
        <p:nvSpPr>
          <p:cNvPr id="15" name="Oval 15"/>
          <p:cNvSpPr>
            <a:spLocks noChangeArrowheads="1"/>
          </p:cNvSpPr>
          <p:nvPr/>
        </p:nvSpPr>
        <p:spPr bwMode="auto">
          <a:xfrm>
            <a:off x="5403733" y="3694683"/>
            <a:ext cx="665162" cy="682625"/>
          </a:xfrm>
          <a:prstGeom prst="ellipse">
            <a:avLst/>
          </a:prstGeom>
          <a:solidFill>
            <a:srgbClr val="FFCCFF"/>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smtClean="0">
                <a:latin typeface="+mn-lt"/>
                <a:ea typeface="+mn-ea"/>
              </a:rPr>
              <a:t>电池</a:t>
            </a:r>
          </a:p>
        </p:txBody>
      </p:sp>
      <p:sp>
        <p:nvSpPr>
          <p:cNvPr id="16" name="Rectangle 16"/>
          <p:cNvSpPr>
            <a:spLocks noChangeArrowheads="1"/>
          </p:cNvSpPr>
          <p:nvPr/>
        </p:nvSpPr>
        <p:spPr bwMode="auto">
          <a:xfrm>
            <a:off x="7727029" y="3677543"/>
            <a:ext cx="95410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33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85000"/>
              </a:lnSpc>
              <a:spcBef>
                <a:spcPct val="0"/>
              </a:spcBef>
              <a:buClrTx/>
              <a:buFontTx/>
              <a:buNone/>
            </a:pPr>
            <a:r>
              <a:rPr kumimoji="0" lang="zh-CN" altLang="en-US" sz="2000" b="1" dirty="0" smtClean="0">
                <a:latin typeface="+mn-lt"/>
                <a:ea typeface="+mn-ea"/>
              </a:rPr>
              <a:t>无线</a:t>
            </a:r>
          </a:p>
          <a:p>
            <a:pPr algn="ctr" eaLnBrk="0" hangingPunct="0">
              <a:lnSpc>
                <a:spcPct val="85000"/>
              </a:lnSpc>
              <a:spcBef>
                <a:spcPct val="0"/>
              </a:spcBef>
              <a:buClrTx/>
              <a:buFontTx/>
              <a:buNone/>
            </a:pPr>
            <a:r>
              <a:rPr kumimoji="0" lang="zh-CN" altLang="en-US" sz="2000" b="1" dirty="0" smtClean="0">
                <a:latin typeface="+mn-lt"/>
                <a:ea typeface="+mn-ea"/>
              </a:rPr>
              <a:t>收发器</a:t>
            </a:r>
          </a:p>
        </p:txBody>
      </p:sp>
      <p:pic>
        <p:nvPicPr>
          <p:cNvPr id="17" name="Picture 17" descr="UCB-sensor-dots"/>
          <p:cNvPicPr>
            <a:picLocks noChangeAspect="1" noChangeArrowheads="1"/>
          </p:cNvPicPr>
          <p:nvPr/>
        </p:nvPicPr>
        <p:blipFill>
          <a:blip r:embed="rId5" cstate="print">
            <a:extLst>
              <a:ext uri="{28A0092B-C50C-407E-A947-70E740481C1C}">
                <a14:useLocalDpi xmlns:a14="http://schemas.microsoft.com/office/drawing/2010/main" val="0"/>
              </a:ext>
            </a:extLst>
          </a:blip>
          <a:srcRect l="2850" t="11598" r="7932" b="12183"/>
          <a:stretch>
            <a:fillRect/>
          </a:stretch>
        </p:blipFill>
        <p:spPr bwMode="auto">
          <a:xfrm>
            <a:off x="942858" y="3501008"/>
            <a:ext cx="36957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1"/>
          <p:cNvSpPr txBox="1">
            <a:spLocks noChangeArrowheads="1"/>
          </p:cNvSpPr>
          <p:nvPr/>
        </p:nvSpPr>
        <p:spPr bwMode="auto">
          <a:xfrm>
            <a:off x="2267744" y="5941342"/>
            <a:ext cx="10807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dirty="0" smtClean="0">
                <a:latin typeface="+mn-lt"/>
                <a:ea typeface="+mn-ea"/>
              </a:rPr>
              <a:t>(a) </a:t>
            </a:r>
            <a:r>
              <a:rPr kumimoji="0" lang="zh-CN" altLang="en-US" sz="2000" b="1" dirty="0">
                <a:latin typeface="+mn-lt"/>
                <a:ea typeface="+mn-ea"/>
              </a:rPr>
              <a:t>形状</a:t>
            </a:r>
            <a:endParaRPr kumimoji="0" lang="en-US" altLang="zh-CN" sz="2000" b="1" dirty="0" smtClean="0">
              <a:latin typeface="+mn-lt"/>
              <a:ea typeface="+mn-ea"/>
            </a:endParaRPr>
          </a:p>
        </p:txBody>
      </p:sp>
      <p:sp>
        <p:nvSpPr>
          <p:cNvPr id="19" name="Text Box 22"/>
          <p:cNvSpPr txBox="1">
            <a:spLocks noChangeArrowheads="1"/>
          </p:cNvSpPr>
          <p:nvPr/>
        </p:nvSpPr>
        <p:spPr bwMode="auto">
          <a:xfrm>
            <a:off x="6588224" y="5941342"/>
            <a:ext cx="1095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dirty="0" smtClean="0">
                <a:latin typeface="+mn-lt"/>
                <a:ea typeface="+mn-ea"/>
              </a:rPr>
              <a:t>(b) </a:t>
            </a:r>
            <a:r>
              <a:rPr kumimoji="0" lang="zh-CN" altLang="en-US" sz="2000" b="1" dirty="0" smtClean="0">
                <a:latin typeface="+mn-lt"/>
                <a:ea typeface="+mn-ea"/>
              </a:rPr>
              <a:t>组成</a:t>
            </a:r>
            <a:endParaRPr kumimoji="0" lang="en-US" altLang="zh-CN" sz="2000" b="1" dirty="0" smtClean="0">
              <a:latin typeface="+mn-lt"/>
              <a:ea typeface="+mn-ea"/>
            </a:endParaRPr>
          </a:p>
        </p:txBody>
      </p:sp>
    </p:spTree>
    <p:extLst>
      <p:ext uri="{BB962C8B-B14F-4D97-AF65-F5344CB8AC3E}">
        <p14:creationId xmlns:p14="http://schemas.microsoft.com/office/powerpoint/2010/main" val="23796076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无线传感器网络</a:t>
            </a:r>
            <a:r>
              <a:rPr lang="zh-CN" altLang="en-US" dirty="0"/>
              <a:t/>
            </a:r>
            <a:br>
              <a:rPr lang="zh-CN" altLang="en-US" dirty="0"/>
            </a:br>
            <a:r>
              <a:rPr lang="zh-CN" altLang="en-US" sz="3600" dirty="0" smtClean="0"/>
              <a:t>（</a:t>
            </a:r>
            <a:r>
              <a:rPr lang="en-US" altLang="zh-CN" sz="3600" dirty="0" smtClean="0"/>
              <a:t>WSN</a:t>
            </a:r>
            <a:r>
              <a:rPr lang="zh-CN" altLang="en-US" sz="3600" dirty="0" smtClean="0"/>
              <a:t>）</a:t>
            </a:r>
            <a:endParaRPr lang="zh-CN" altLang="en-US" sz="36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r>
              <a:rPr lang="en-US" altLang="zh-CN" sz="2400" dirty="0" smtClean="0">
                <a:solidFill>
                  <a:srgbClr val="FF0000"/>
                </a:solidFill>
              </a:rPr>
              <a:t>WSN</a:t>
            </a:r>
            <a:r>
              <a:rPr lang="zh-CN" altLang="en-US" sz="2400" dirty="0" smtClean="0">
                <a:solidFill>
                  <a:srgbClr val="FF0000"/>
                </a:solidFill>
              </a:rPr>
              <a:t>的技术问题：</a:t>
            </a:r>
            <a:endParaRPr lang="en-US" altLang="zh-CN" sz="2400" dirty="0" smtClean="0">
              <a:solidFill>
                <a:srgbClr val="FF0000"/>
              </a:solidFill>
            </a:endParaRPr>
          </a:p>
          <a:p>
            <a:pPr lvl="1"/>
            <a:r>
              <a:rPr lang="zh-CN" altLang="en-US" sz="2400" dirty="0" smtClean="0"/>
              <a:t>如何拥有足够的能量？</a:t>
            </a:r>
            <a:endParaRPr lang="en-US" altLang="zh-CN" sz="2400" dirty="0" smtClean="0"/>
          </a:p>
          <a:p>
            <a:pPr lvl="1"/>
            <a:r>
              <a:rPr lang="zh-CN" altLang="en-US" sz="2400" dirty="0" smtClean="0"/>
              <a:t>如何传递数据？（</a:t>
            </a:r>
            <a:r>
              <a:rPr lang="zh-CN" altLang="en-US" sz="2400" dirty="0" smtClean="0">
                <a:solidFill>
                  <a:srgbClr val="0000FF"/>
                </a:solidFill>
              </a:rPr>
              <a:t>多跳网络结构</a:t>
            </a:r>
            <a:r>
              <a:rPr lang="zh-CN" altLang="en-US" sz="2400" dirty="0" smtClean="0"/>
              <a:t>）</a:t>
            </a:r>
            <a:endParaRPr lang="zh-CN" altLang="en-US" sz="2400" dirty="0"/>
          </a:p>
        </p:txBody>
      </p:sp>
      <p:pic>
        <p:nvPicPr>
          <p:cNvPr id="520194"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7095" y="3140968"/>
            <a:ext cx="6648305" cy="326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0679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zh-CN" altLang="en-US"/>
              <a:t>一些应该了解的知识</a:t>
            </a:r>
          </a:p>
        </p:txBody>
      </p:sp>
      <p:sp>
        <p:nvSpPr>
          <p:cNvPr id="5048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504837" name="Rectangle 5"/>
          <p:cNvSpPr>
            <a:spLocks noGrp="1" noChangeArrowheads="1"/>
          </p:cNvSpPr>
          <p:nvPr>
            <p:ph type="body" idx="1"/>
          </p:nvPr>
        </p:nvSpPr>
        <p:spPr>
          <a:xfrm>
            <a:off x="2124075" y="2349500"/>
            <a:ext cx="4841875" cy="3311525"/>
          </a:xfrm>
        </p:spPr>
        <p:txBody>
          <a:bodyPr/>
          <a:lstStyle/>
          <a:p>
            <a:r>
              <a:rPr lang="zh-CN" altLang="en-US">
                <a:hlinkClick r:id="rId4" action="ppaction://hlinksldjump"/>
              </a:rPr>
              <a:t>计算机网络性能指标</a:t>
            </a:r>
            <a:endParaRPr lang="zh-CN" altLang="en-US"/>
          </a:p>
          <a:p>
            <a:endParaRPr lang="zh-CN" altLang="en-US"/>
          </a:p>
          <a:p>
            <a:r>
              <a:rPr lang="zh-CN" altLang="en-US">
                <a:hlinkClick r:id="rId5" action="ppaction://hlinksldjump"/>
              </a:rPr>
              <a:t>计算机网络的标准化</a:t>
            </a:r>
            <a:endParaRPr lang="zh-CN" altLang="en-US"/>
          </a:p>
          <a:p>
            <a:endParaRPr lang="zh-CN" altLang="en-US"/>
          </a:p>
          <a:p>
            <a:r>
              <a:rPr lang="zh-CN" altLang="en-US">
                <a:hlinkClick r:id="rId6" action="ppaction://hlinksldjump"/>
              </a:rPr>
              <a:t>一些重要的资料</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zh-CN" altLang="en-US">
                <a:latin typeface="宋体" pitchFamily="2" charset="-122"/>
              </a:rPr>
              <a:t>计算机网络的主要</a:t>
            </a:r>
            <a:br>
              <a:rPr lang="zh-CN" altLang="en-US">
                <a:latin typeface="宋体" pitchFamily="2" charset="-122"/>
              </a:rPr>
            </a:br>
            <a:r>
              <a:rPr lang="zh-CN" altLang="en-US">
                <a:latin typeface="宋体" pitchFamily="2" charset="-122"/>
              </a:rPr>
              <a:t>性能指标</a:t>
            </a:r>
          </a:p>
        </p:txBody>
      </p:sp>
      <p:sp>
        <p:nvSpPr>
          <p:cNvPr id="505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05860" name="Rectangle 4"/>
          <p:cNvSpPr>
            <a:spLocks noGrp="1" noChangeArrowheads="1"/>
          </p:cNvSpPr>
          <p:nvPr>
            <p:ph type="body" idx="1"/>
          </p:nvPr>
        </p:nvSpPr>
        <p:spPr>
          <a:xfrm>
            <a:off x="3779838" y="2420938"/>
            <a:ext cx="2089150" cy="3124200"/>
          </a:xfrm>
        </p:spPr>
        <p:txBody>
          <a:bodyPr/>
          <a:lstStyle/>
          <a:p>
            <a:pPr>
              <a:lnSpc>
                <a:spcPct val="170000"/>
              </a:lnSpc>
            </a:pPr>
            <a:r>
              <a:rPr lang="zh-CN" altLang="en-US">
                <a:hlinkClick r:id="rId5" action="ppaction://hlinksldjump"/>
              </a:rPr>
              <a:t>带宽</a:t>
            </a:r>
            <a:endParaRPr lang="zh-CN" altLang="en-US"/>
          </a:p>
          <a:p>
            <a:pPr>
              <a:lnSpc>
                <a:spcPct val="170000"/>
              </a:lnSpc>
            </a:pPr>
            <a:r>
              <a:rPr lang="zh-CN" altLang="en-US">
                <a:hlinkClick r:id="rId6" action="ppaction://hlinksldjump"/>
              </a:rPr>
              <a:t>时延</a:t>
            </a:r>
            <a:endParaRPr lang="zh-CN" altLang="en-US"/>
          </a:p>
          <a:p>
            <a:pPr>
              <a:lnSpc>
                <a:spcPct val="170000"/>
              </a:lnSpc>
            </a:pPr>
            <a:r>
              <a:rPr lang="zh-CN" altLang="en-US">
                <a:hlinkClick r:id="rId7" action="ppaction://hlinksldjump"/>
              </a:rPr>
              <a:t>利用率</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（举例）</a:t>
            </a:r>
          </a:p>
        </p:txBody>
      </p:sp>
      <p:sp>
        <p:nvSpPr>
          <p:cNvPr id="2529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252934" name="Picture 6"/>
          <p:cNvPicPr>
            <a:picLocks noChangeAspect="1" noChangeArrowheads="1"/>
          </p:cNvPicPr>
          <p:nvPr/>
        </p:nvPicPr>
        <p:blipFill>
          <a:blip r:embed="rId3">
            <a:clrChange>
              <a:clrFrom>
                <a:srgbClr val="FFFFFF"/>
              </a:clrFrom>
              <a:clrTo>
                <a:srgbClr val="FFFFFF">
                  <a:alpha val="0"/>
                </a:srgbClr>
              </a:clrTo>
            </a:clrChange>
            <a:lum bright="-54000" contrast="100000"/>
            <a:extLst>
              <a:ext uri="{28A0092B-C50C-407E-A947-70E740481C1C}">
                <a14:useLocalDpi xmlns:a14="http://schemas.microsoft.com/office/drawing/2010/main" val="0"/>
              </a:ext>
            </a:extLst>
          </a:blip>
          <a:srcRect/>
          <a:stretch>
            <a:fillRect/>
          </a:stretch>
        </p:blipFill>
        <p:spPr bwMode="auto">
          <a:xfrm>
            <a:off x="1116013" y="1844675"/>
            <a:ext cx="72739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93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商业应用 </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zh-CN" altLang="en-US"/>
              <a:t>什么是带宽</a:t>
            </a:r>
            <a:r>
              <a:rPr lang="en-US" altLang="zh-CN"/>
              <a:t>?</a:t>
            </a:r>
          </a:p>
        </p:txBody>
      </p:sp>
      <p:sp>
        <p:nvSpPr>
          <p:cNvPr id="506884" name="Rectangle 4"/>
          <p:cNvSpPr>
            <a:spLocks noGrp="1" noChangeArrowheads="1"/>
          </p:cNvSpPr>
          <p:nvPr>
            <p:ph type="body" idx="1"/>
          </p:nvPr>
        </p:nvSpPr>
        <p:spPr/>
        <p:txBody>
          <a:bodyPr/>
          <a:lstStyle/>
          <a:p>
            <a:pPr marL="0" indent="0">
              <a:lnSpc>
                <a:spcPct val="12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带宽</a:t>
            </a:r>
            <a:r>
              <a:rPr lang="zh-CN" altLang="en-US"/>
              <a:t>（</a:t>
            </a:r>
            <a:r>
              <a:rPr lang="en-US" altLang="zh-CN"/>
              <a:t>bandwidth</a:t>
            </a:r>
            <a:r>
              <a:rPr lang="zh-CN" altLang="en-US"/>
              <a:t>）本来（模拟通信时）是指信号（往往由许多不同频率成分组成）具有的</a:t>
            </a:r>
            <a:r>
              <a:rPr lang="zh-CN" altLang="en-US">
                <a:solidFill>
                  <a:srgbClr val="3333FF"/>
                </a:solidFill>
                <a:effectLst>
                  <a:outerShdw blurRad="38100" dist="38100" dir="2700000" algn="tl">
                    <a:srgbClr val="C0C0C0"/>
                  </a:outerShdw>
                </a:effectLst>
              </a:rPr>
              <a:t>频带宽度</a:t>
            </a:r>
            <a:r>
              <a:rPr lang="zh-CN" altLang="en-US"/>
              <a:t>，单位是赫（</a:t>
            </a:r>
            <a:r>
              <a:rPr lang="en-US" altLang="zh-CN"/>
              <a:t>Hz</a:t>
            </a:r>
            <a:r>
              <a:rPr lang="zh-CN" altLang="en-US"/>
              <a:t>）。</a:t>
            </a:r>
          </a:p>
          <a:p>
            <a:pPr marL="0" indent="0">
              <a:lnSpc>
                <a:spcPct val="12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带宽</a:t>
            </a:r>
            <a:r>
              <a:rPr lang="zh-CN" altLang="en-US"/>
              <a:t>现在（数字通信时）是指数字信道所能传送的</a:t>
            </a:r>
            <a:r>
              <a:rPr lang="zh-CN" altLang="en-US">
                <a:solidFill>
                  <a:srgbClr val="3333FF"/>
                </a:solidFill>
                <a:effectLst>
                  <a:outerShdw blurRad="38100" dist="38100" dir="2700000" algn="tl">
                    <a:srgbClr val="C0C0C0"/>
                  </a:outerShdw>
                </a:effectLst>
              </a:rPr>
              <a:t>最高数据率</a:t>
            </a:r>
            <a:r>
              <a:rPr lang="zh-CN" altLang="en-US"/>
              <a:t> ，单位是“比特每秒”（</a:t>
            </a:r>
            <a:r>
              <a:rPr lang="en-US" altLang="zh-CN"/>
              <a:t>b/s</a:t>
            </a:r>
            <a:r>
              <a:rPr lang="zh-CN" altLang="en-US"/>
              <a:t>、</a:t>
            </a:r>
            <a:r>
              <a:rPr lang="en-US" altLang="zh-CN"/>
              <a:t>bps</a:t>
            </a:r>
            <a:r>
              <a:rPr lang="zh-CN" altLang="en-US"/>
              <a:t>）。 带宽有时也称为</a:t>
            </a:r>
            <a:r>
              <a:rPr lang="zh-CN" altLang="en-US">
                <a:solidFill>
                  <a:srgbClr val="FF0000"/>
                </a:solidFill>
                <a:effectLst>
                  <a:outerShdw blurRad="38100" dist="38100" dir="2700000" algn="tl">
                    <a:srgbClr val="C0C0C0"/>
                  </a:outerShdw>
                </a:effectLst>
              </a:rPr>
              <a:t>吞吐量</a:t>
            </a:r>
            <a:r>
              <a:rPr lang="zh-CN" altLang="en-US"/>
              <a:t>（</a:t>
            </a:r>
            <a:r>
              <a:rPr lang="en-US" altLang="zh-CN"/>
              <a:t>throughput</a:t>
            </a:r>
            <a:r>
              <a:rPr lang="zh-CN" altLang="en-US"/>
              <a:t>）。</a:t>
            </a:r>
          </a:p>
        </p:txBody>
      </p:sp>
      <p:sp>
        <p:nvSpPr>
          <p:cNvPr id="5068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0688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zh-CN" altLang="en-US"/>
              <a:t>容易混淆的单位</a:t>
            </a:r>
            <a:endParaRPr lang="en-US" altLang="zh-CN"/>
          </a:p>
        </p:txBody>
      </p:sp>
      <p:sp>
        <p:nvSpPr>
          <p:cNvPr id="507908" name="Rectangle 4"/>
          <p:cNvSpPr>
            <a:spLocks noGrp="1" noChangeArrowheads="1"/>
          </p:cNvSpPr>
          <p:nvPr>
            <p:ph type="body" idx="1"/>
          </p:nvPr>
        </p:nvSpPr>
        <p:spPr>
          <a:xfrm>
            <a:off x="809625" y="4868863"/>
            <a:ext cx="7958138" cy="1368425"/>
          </a:xfrm>
        </p:spPr>
        <p:txBody>
          <a:bodyPr/>
          <a:lstStyle/>
          <a:p>
            <a:pPr>
              <a:lnSpc>
                <a:spcPct val="110000"/>
              </a:lnSpc>
            </a:pPr>
            <a:r>
              <a:rPr lang="zh-CN" altLang="en-US" sz="2200">
                <a:solidFill>
                  <a:srgbClr val="FF0000"/>
                </a:solidFill>
                <a:effectLst>
                  <a:outerShdw blurRad="38100" dist="38100" dir="2700000" algn="tl">
                    <a:srgbClr val="C0C0C0"/>
                  </a:outerShdw>
                </a:effectLst>
              </a:rPr>
              <a:t>单位后缀用首字母表示</a:t>
            </a:r>
            <a:r>
              <a:rPr lang="zh-CN" altLang="en-US" sz="2200"/>
              <a:t>，表左小写表示，表右大写表示；</a:t>
            </a:r>
          </a:p>
          <a:p>
            <a:pPr>
              <a:lnSpc>
                <a:spcPct val="110000"/>
              </a:lnSpc>
            </a:pPr>
            <a:r>
              <a:rPr lang="zh-CN" altLang="en-US" sz="2200">
                <a:solidFill>
                  <a:srgbClr val="FF0000"/>
                </a:solidFill>
                <a:effectLst>
                  <a:outerShdw blurRad="38100" dist="38100" dir="2700000" algn="tl">
                    <a:srgbClr val="C0C0C0"/>
                  </a:outerShdw>
                </a:effectLst>
              </a:rPr>
              <a:t>衡量容量采用二进制</a:t>
            </a:r>
            <a:r>
              <a:rPr lang="zh-CN" altLang="en-US" sz="2200"/>
              <a:t>，例如，</a:t>
            </a:r>
            <a:r>
              <a:rPr lang="en-US" altLang="zh-CN" sz="2200"/>
              <a:t>1KB=1024B=2</a:t>
            </a:r>
            <a:r>
              <a:rPr lang="en-US" altLang="zh-CN" sz="2200" baseline="30000"/>
              <a:t>10</a:t>
            </a:r>
            <a:r>
              <a:rPr lang="en-US" altLang="zh-CN" sz="2200"/>
              <a:t>B</a:t>
            </a:r>
            <a:r>
              <a:rPr lang="zh-CN" altLang="en-US" sz="2200"/>
              <a:t>；</a:t>
            </a:r>
          </a:p>
          <a:p>
            <a:pPr>
              <a:lnSpc>
                <a:spcPct val="110000"/>
              </a:lnSpc>
            </a:pPr>
            <a:r>
              <a:rPr lang="zh-CN" altLang="en-US" sz="2200">
                <a:solidFill>
                  <a:srgbClr val="FF0000"/>
                </a:solidFill>
                <a:effectLst>
                  <a:outerShdw blurRad="38100" dist="38100" dir="2700000" algn="tl">
                    <a:srgbClr val="C0C0C0"/>
                  </a:outerShdw>
                </a:effectLst>
              </a:rPr>
              <a:t>衡量速率采用十进制</a:t>
            </a:r>
            <a:r>
              <a:rPr lang="zh-CN" altLang="en-US" sz="2200"/>
              <a:t>，例如，</a:t>
            </a:r>
            <a:r>
              <a:rPr lang="en-US" altLang="zh-CN" sz="2200"/>
              <a:t>1Kbps=1000bps=10</a:t>
            </a:r>
            <a:r>
              <a:rPr lang="en-US" altLang="zh-CN" sz="2200" baseline="30000"/>
              <a:t>3</a:t>
            </a:r>
            <a:r>
              <a:rPr lang="en-US" altLang="zh-CN" sz="2200"/>
              <a:t>bps</a:t>
            </a:r>
            <a:r>
              <a:rPr lang="zh-CN" altLang="en-US" sz="2200"/>
              <a:t>。</a:t>
            </a:r>
          </a:p>
        </p:txBody>
      </p:sp>
      <p:pic>
        <p:nvPicPr>
          <p:cNvPr id="507909" name="Picture 5" descr="1-39"/>
          <p:cNvPicPr>
            <a:picLocks noChangeAspect="1" noChangeArrowheads="1"/>
          </p:cNvPicPr>
          <p:nvPr/>
        </p:nvPicPr>
        <p:blipFill>
          <a:blip r:embed="rId3">
            <a:clrChange>
              <a:clrFrom>
                <a:srgbClr val="FFFFFF"/>
              </a:clrFrom>
              <a:clrTo>
                <a:srgbClr val="FFFFFF">
                  <a:alpha val="0"/>
                </a:srgbClr>
              </a:clrTo>
            </a:clrChange>
            <a:lum bright="-72000"/>
            <a:extLst>
              <a:ext uri="{28A0092B-C50C-407E-A947-70E740481C1C}">
                <a14:useLocalDpi xmlns:a14="http://schemas.microsoft.com/office/drawing/2010/main" val="0"/>
              </a:ext>
            </a:extLst>
          </a:blip>
          <a:srcRect/>
          <a:stretch>
            <a:fillRect/>
          </a:stretch>
        </p:blipFill>
        <p:spPr bwMode="auto">
          <a:xfrm>
            <a:off x="611188" y="1700213"/>
            <a:ext cx="8243887" cy="3221037"/>
          </a:xfrm>
          <a:prstGeom prst="rect">
            <a:avLst/>
          </a:prstGeom>
          <a:noFill/>
          <a:extLst>
            <a:ext uri="{909E8E84-426E-40DD-AFC4-6F175D3DCCD1}">
              <a14:hiddenFill xmlns:a14="http://schemas.microsoft.com/office/drawing/2010/main">
                <a:solidFill>
                  <a:srgbClr val="FFFFFF"/>
                </a:solidFill>
              </a14:hiddenFill>
            </a:ext>
          </a:extLst>
        </p:spPr>
      </p:pic>
      <p:sp>
        <p:nvSpPr>
          <p:cNvPr id="5079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0791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zh-CN" altLang="en-US"/>
              <a:t>数字信号和带宽</a:t>
            </a:r>
          </a:p>
        </p:txBody>
      </p:sp>
      <p:sp>
        <p:nvSpPr>
          <p:cNvPr id="508932" name="Rectangle 4"/>
          <p:cNvSpPr>
            <a:spLocks noGrp="1" noChangeArrowheads="1"/>
          </p:cNvSpPr>
          <p:nvPr>
            <p:ph type="body" idx="1"/>
          </p:nvPr>
        </p:nvSpPr>
        <p:spPr>
          <a:xfrm>
            <a:off x="1595438" y="5689600"/>
            <a:ext cx="6913562" cy="444500"/>
          </a:xfrm>
          <a:solidFill>
            <a:srgbClr val="FFFF00"/>
          </a:solidFill>
          <a:effectLst>
            <a:outerShdw dist="107763" dir="2700000" algn="ctr" rotWithShape="0">
              <a:schemeClr val="bg2">
                <a:alpha val="50000"/>
              </a:schemeClr>
            </a:outerShdw>
          </a:effectLst>
        </p:spPr>
        <p:txBody>
          <a:bodyPr/>
          <a:lstStyle/>
          <a:p>
            <a:pPr marL="0" indent="0" algn="ctr">
              <a:lnSpc>
                <a:spcPct val="90000"/>
              </a:lnSpc>
              <a:buFont typeface="Wingdings" pitchFamily="2" charset="2"/>
              <a:buNone/>
            </a:pPr>
            <a:r>
              <a:rPr lang="zh-CN" altLang="en-US" sz="2400">
                <a:solidFill>
                  <a:srgbClr val="FF0000"/>
                </a:solidFill>
                <a:effectLst>
                  <a:outerShdw blurRad="38100" dist="38100" dir="2700000" algn="tl">
                    <a:srgbClr val="000000"/>
                  </a:outerShdw>
                </a:effectLst>
              </a:rPr>
              <a:t>在时间轴上数字信号的宽度随带宽的增大而变窄</a:t>
            </a:r>
          </a:p>
        </p:txBody>
      </p:sp>
      <p:sp>
        <p:nvSpPr>
          <p:cNvPr id="508933" name="Line 5"/>
          <p:cNvSpPr>
            <a:spLocks noChangeShapeType="1"/>
          </p:cNvSpPr>
          <p:nvPr/>
        </p:nvSpPr>
        <p:spPr bwMode="auto">
          <a:xfrm>
            <a:off x="2182813" y="33067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4" name="Line 6"/>
          <p:cNvSpPr>
            <a:spLocks noChangeShapeType="1"/>
          </p:cNvSpPr>
          <p:nvPr/>
        </p:nvSpPr>
        <p:spPr bwMode="auto">
          <a:xfrm>
            <a:off x="1828800" y="2917825"/>
            <a:ext cx="688975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5" name="Line 7"/>
          <p:cNvSpPr>
            <a:spLocks noChangeShapeType="1"/>
          </p:cNvSpPr>
          <p:nvPr/>
        </p:nvSpPr>
        <p:spPr bwMode="auto">
          <a:xfrm>
            <a:off x="2195513" y="3500438"/>
            <a:ext cx="600392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6" name="Freeform 8"/>
          <p:cNvSpPr>
            <a:spLocks/>
          </p:cNvSpPr>
          <p:nvPr/>
        </p:nvSpPr>
        <p:spPr bwMode="auto">
          <a:xfrm>
            <a:off x="2182813" y="2606675"/>
            <a:ext cx="4062412" cy="622300"/>
          </a:xfrm>
          <a:custGeom>
            <a:avLst/>
            <a:gdLst>
              <a:gd name="T0" fmla="*/ 0 w 2208"/>
              <a:gd name="T1" fmla="*/ 384 h 384"/>
              <a:gd name="T2" fmla="*/ 0 w 2208"/>
              <a:gd name="T3" fmla="*/ 0 h 384"/>
              <a:gd name="T4" fmla="*/ 384 w 2208"/>
              <a:gd name="T5" fmla="*/ 0 h 384"/>
              <a:gd name="T6" fmla="*/ 384 w 2208"/>
              <a:gd name="T7" fmla="*/ 384 h 384"/>
              <a:gd name="T8" fmla="*/ 768 w 2208"/>
              <a:gd name="T9" fmla="*/ 384 h 384"/>
              <a:gd name="T10" fmla="*/ 768 w 2208"/>
              <a:gd name="T11" fmla="*/ 0 h 384"/>
              <a:gd name="T12" fmla="*/ 1152 w 2208"/>
              <a:gd name="T13" fmla="*/ 0 h 384"/>
              <a:gd name="T14" fmla="*/ 1152 w 2208"/>
              <a:gd name="T15" fmla="*/ 384 h 384"/>
              <a:gd name="T16" fmla="*/ 1536 w 2208"/>
              <a:gd name="T17" fmla="*/ 384 h 384"/>
              <a:gd name="T18" fmla="*/ 1536 w 2208"/>
              <a:gd name="T19" fmla="*/ 0 h 384"/>
              <a:gd name="T20" fmla="*/ 1920 w 2208"/>
              <a:gd name="T21" fmla="*/ 0 h 384"/>
              <a:gd name="T22" fmla="*/ 1920 w 2208"/>
              <a:gd name="T23" fmla="*/ 384 h 384"/>
              <a:gd name="T24" fmla="*/ 2208 w 2208"/>
              <a:gd name="T25"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7" name="Freeform 9"/>
          <p:cNvSpPr>
            <a:spLocks/>
          </p:cNvSpPr>
          <p:nvPr/>
        </p:nvSpPr>
        <p:spPr bwMode="auto">
          <a:xfrm>
            <a:off x="7038975" y="2606675"/>
            <a:ext cx="1149350" cy="622300"/>
          </a:xfrm>
          <a:custGeom>
            <a:avLst/>
            <a:gdLst>
              <a:gd name="T0" fmla="*/ 0 w 624"/>
              <a:gd name="T1" fmla="*/ 384 h 384"/>
              <a:gd name="T2" fmla="*/ 240 w 624"/>
              <a:gd name="T3" fmla="*/ 384 h 384"/>
              <a:gd name="T4" fmla="*/ 240 w 624"/>
              <a:gd name="T5" fmla="*/ 0 h 384"/>
              <a:gd name="T6" fmla="*/ 624 w 624"/>
              <a:gd name="T7" fmla="*/ 0 h 384"/>
              <a:gd name="T8" fmla="*/ 624 w 624"/>
              <a:gd name="T9" fmla="*/ 384 h 384"/>
            </a:gdLst>
            <a:ahLst/>
            <a:cxnLst>
              <a:cxn ang="0">
                <a:pos x="T0" y="T1"/>
              </a:cxn>
              <a:cxn ang="0">
                <a:pos x="T2" y="T3"/>
              </a:cxn>
              <a:cxn ang="0">
                <a:pos x="T4" y="T5"/>
              </a:cxn>
              <a:cxn ang="0">
                <a:pos x="T6" y="T7"/>
              </a:cxn>
              <a:cxn ang="0">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8" name="Line 10"/>
          <p:cNvSpPr>
            <a:spLocks noChangeShapeType="1"/>
          </p:cNvSpPr>
          <p:nvPr/>
        </p:nvSpPr>
        <p:spPr bwMode="auto">
          <a:xfrm>
            <a:off x="3595688" y="2451100"/>
            <a:ext cx="706437"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9" name="Line 11"/>
          <p:cNvSpPr>
            <a:spLocks noChangeShapeType="1"/>
          </p:cNvSpPr>
          <p:nvPr/>
        </p:nvSpPr>
        <p:spPr bwMode="auto">
          <a:xfrm>
            <a:off x="8188325" y="33067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0" name="Text Box 12"/>
          <p:cNvSpPr txBox="1">
            <a:spLocks noChangeArrowheads="1"/>
          </p:cNvSpPr>
          <p:nvPr/>
        </p:nvSpPr>
        <p:spPr bwMode="auto">
          <a:xfrm>
            <a:off x="4060825" y="3294063"/>
            <a:ext cx="1911350" cy="396875"/>
          </a:xfrm>
          <a:prstGeom prst="rect">
            <a:avLst/>
          </a:prstGeom>
          <a:solidFill>
            <a:srgbClr val="FF99CC"/>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每</a:t>
            </a:r>
            <a:r>
              <a:rPr lang="zh-CN" altLang="en-US" sz="2000" b="1">
                <a:latin typeface="+mn-lt"/>
                <a:ea typeface="+mn-ea"/>
                <a:sym typeface="Symbol" pitchFamily="18" charset="2"/>
              </a:rPr>
              <a:t>秒</a:t>
            </a:r>
            <a:r>
              <a:rPr lang="zh-CN" altLang="en-US" sz="1200" b="1">
                <a:latin typeface="+mn-lt"/>
                <a:ea typeface="+mn-ea"/>
                <a:sym typeface="Symbol" pitchFamily="18" charset="2"/>
              </a:rPr>
              <a:t> </a:t>
            </a:r>
            <a:r>
              <a:rPr lang="en-US" altLang="zh-CN" sz="2000" b="1">
                <a:latin typeface="+mn-lt"/>
                <a:ea typeface="+mn-ea"/>
                <a:sym typeface="Symbol" pitchFamily="18" charset="2"/>
              </a:rPr>
              <a:t>10</a:t>
            </a:r>
            <a:r>
              <a:rPr lang="en-US" altLang="zh-CN" sz="2000" b="1" baseline="30000">
                <a:latin typeface="+mn-lt"/>
                <a:ea typeface="+mn-ea"/>
                <a:sym typeface="Symbol" pitchFamily="18" charset="2"/>
              </a:rPr>
              <a:t>6</a:t>
            </a:r>
            <a:r>
              <a:rPr lang="en-US" altLang="zh-CN" sz="1400" b="1" baseline="30000">
                <a:latin typeface="+mn-lt"/>
                <a:ea typeface="+mn-ea"/>
                <a:sym typeface="Symbol" pitchFamily="18" charset="2"/>
              </a:rPr>
              <a:t> </a:t>
            </a:r>
            <a:r>
              <a:rPr lang="zh-CN" altLang="en-US" sz="2000" b="1">
                <a:latin typeface="+mn-lt"/>
                <a:ea typeface="+mn-ea"/>
                <a:sym typeface="Symbol" pitchFamily="18" charset="2"/>
              </a:rPr>
              <a:t>个比特</a:t>
            </a:r>
            <a:endParaRPr lang="zh-CN" altLang="en-US" sz="2000" b="1">
              <a:latin typeface="+mn-lt"/>
              <a:ea typeface="+mn-ea"/>
            </a:endParaRPr>
          </a:p>
        </p:txBody>
      </p:sp>
      <p:sp>
        <p:nvSpPr>
          <p:cNvPr id="508941" name="Text Box 13"/>
          <p:cNvSpPr txBox="1">
            <a:spLocks noChangeArrowheads="1"/>
          </p:cNvSpPr>
          <p:nvPr/>
        </p:nvSpPr>
        <p:spPr bwMode="auto">
          <a:xfrm>
            <a:off x="8220075" y="246380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时间</a:t>
            </a:r>
          </a:p>
        </p:txBody>
      </p:sp>
      <p:sp>
        <p:nvSpPr>
          <p:cNvPr id="508942" name="Text Box 14"/>
          <p:cNvSpPr txBox="1">
            <a:spLocks noChangeArrowheads="1"/>
          </p:cNvSpPr>
          <p:nvPr/>
        </p:nvSpPr>
        <p:spPr bwMode="auto">
          <a:xfrm>
            <a:off x="2333625" y="2568575"/>
            <a:ext cx="5657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1 </a:t>
            </a:r>
            <a:r>
              <a:rPr lang="en-US" altLang="zh-CN" sz="1200" b="1">
                <a:latin typeface="+mn-lt"/>
                <a:ea typeface="+mn-ea"/>
              </a:rPr>
              <a:t>  </a:t>
            </a:r>
            <a:r>
              <a:rPr lang="en-US" altLang="zh-CN" sz="2000" b="1">
                <a:latin typeface="+mn-lt"/>
                <a:ea typeface="+mn-ea"/>
              </a:rPr>
              <a:t>      0        1    </a:t>
            </a:r>
            <a:r>
              <a:rPr lang="en-US" altLang="zh-CN" sz="1400" b="1">
                <a:latin typeface="+mn-lt"/>
                <a:ea typeface="+mn-ea"/>
              </a:rPr>
              <a:t>  </a:t>
            </a:r>
            <a:r>
              <a:rPr lang="en-US" altLang="zh-CN" sz="2000" b="1">
                <a:latin typeface="+mn-lt"/>
                <a:ea typeface="+mn-ea"/>
              </a:rPr>
              <a:t>   0  </a:t>
            </a:r>
            <a:r>
              <a:rPr lang="en-US" altLang="zh-CN" sz="1800" b="1">
                <a:latin typeface="+mn-lt"/>
                <a:ea typeface="+mn-ea"/>
              </a:rPr>
              <a:t>  </a:t>
            </a:r>
            <a:r>
              <a:rPr lang="en-US" altLang="zh-CN" sz="2000" b="1">
                <a:latin typeface="+mn-lt"/>
                <a:ea typeface="+mn-ea"/>
              </a:rPr>
              <a:t>    1                                 1</a:t>
            </a:r>
          </a:p>
        </p:txBody>
      </p:sp>
      <p:sp>
        <p:nvSpPr>
          <p:cNvPr id="508943" name="Text Box 15"/>
          <p:cNvSpPr txBox="1">
            <a:spLocks noChangeArrowheads="1"/>
          </p:cNvSpPr>
          <p:nvPr/>
        </p:nvSpPr>
        <p:spPr bwMode="auto">
          <a:xfrm>
            <a:off x="3557588" y="2032000"/>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1 </a:t>
            </a:r>
            <a:r>
              <a:rPr lang="en-US" altLang="zh-CN" sz="2000" b="1">
                <a:latin typeface="+mn-lt"/>
                <a:ea typeface="+mn-ea"/>
                <a:sym typeface="Symbol" pitchFamily="18" charset="2"/>
              </a:rPr>
              <a:t>s</a:t>
            </a:r>
            <a:endParaRPr lang="en-US" altLang="zh-CN" sz="2000" b="1">
              <a:latin typeface="+mn-lt"/>
              <a:ea typeface="+mn-ea"/>
            </a:endParaRPr>
          </a:p>
        </p:txBody>
      </p:sp>
      <p:sp>
        <p:nvSpPr>
          <p:cNvPr id="508944" name="Text Box 16"/>
          <p:cNvSpPr txBox="1">
            <a:spLocks noChangeArrowheads="1"/>
          </p:cNvSpPr>
          <p:nvPr/>
        </p:nvSpPr>
        <p:spPr bwMode="auto">
          <a:xfrm>
            <a:off x="874713" y="2032000"/>
            <a:ext cx="1226618" cy="830997"/>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a:latin typeface="+mn-lt"/>
                <a:ea typeface="+mn-ea"/>
              </a:rPr>
              <a:t>带宽为</a:t>
            </a:r>
          </a:p>
          <a:p>
            <a:pPr>
              <a:spcBef>
                <a:spcPct val="0"/>
              </a:spcBef>
              <a:buClrTx/>
              <a:buFontTx/>
              <a:buNone/>
            </a:pPr>
            <a:r>
              <a:rPr kumimoji="0" lang="en-US" altLang="zh-CN" sz="2400" b="1">
                <a:latin typeface="+mn-lt"/>
                <a:ea typeface="+mn-ea"/>
              </a:rPr>
              <a:t>1 Mb/s </a:t>
            </a:r>
          </a:p>
        </p:txBody>
      </p:sp>
      <p:sp>
        <p:nvSpPr>
          <p:cNvPr id="508945" name="Freeform 17"/>
          <p:cNvSpPr>
            <a:spLocks/>
          </p:cNvSpPr>
          <p:nvPr/>
        </p:nvSpPr>
        <p:spPr bwMode="auto">
          <a:xfrm>
            <a:off x="2193925" y="4473575"/>
            <a:ext cx="4149725" cy="622300"/>
          </a:xfrm>
          <a:custGeom>
            <a:avLst/>
            <a:gdLst>
              <a:gd name="T0" fmla="*/ 0 w 2256"/>
              <a:gd name="T1" fmla="*/ 384 h 384"/>
              <a:gd name="T2" fmla="*/ 0 w 2256"/>
              <a:gd name="T3" fmla="*/ 0 h 384"/>
              <a:gd name="T4" fmla="*/ 96 w 2256"/>
              <a:gd name="T5" fmla="*/ 0 h 384"/>
              <a:gd name="T6" fmla="*/ 96 w 2256"/>
              <a:gd name="T7" fmla="*/ 384 h 384"/>
              <a:gd name="T8" fmla="*/ 192 w 2256"/>
              <a:gd name="T9" fmla="*/ 384 h 384"/>
              <a:gd name="T10" fmla="*/ 192 w 2256"/>
              <a:gd name="T11" fmla="*/ 0 h 384"/>
              <a:gd name="T12" fmla="*/ 288 w 2256"/>
              <a:gd name="T13" fmla="*/ 0 h 384"/>
              <a:gd name="T14" fmla="*/ 288 w 2256"/>
              <a:gd name="T15" fmla="*/ 384 h 384"/>
              <a:gd name="T16" fmla="*/ 384 w 2256"/>
              <a:gd name="T17" fmla="*/ 384 h 384"/>
              <a:gd name="T18" fmla="*/ 384 w 2256"/>
              <a:gd name="T19" fmla="*/ 0 h 384"/>
              <a:gd name="T20" fmla="*/ 480 w 2256"/>
              <a:gd name="T21" fmla="*/ 0 h 384"/>
              <a:gd name="T22" fmla="*/ 480 w 2256"/>
              <a:gd name="T23" fmla="*/ 384 h 384"/>
              <a:gd name="T24" fmla="*/ 576 w 2256"/>
              <a:gd name="T25" fmla="*/ 384 h 384"/>
              <a:gd name="T26" fmla="*/ 576 w 2256"/>
              <a:gd name="T27" fmla="*/ 0 h 384"/>
              <a:gd name="T28" fmla="*/ 672 w 2256"/>
              <a:gd name="T29" fmla="*/ 0 h 384"/>
              <a:gd name="T30" fmla="*/ 672 w 2256"/>
              <a:gd name="T31" fmla="*/ 384 h 384"/>
              <a:gd name="T32" fmla="*/ 768 w 2256"/>
              <a:gd name="T33" fmla="*/ 384 h 384"/>
              <a:gd name="T34" fmla="*/ 768 w 2256"/>
              <a:gd name="T35" fmla="*/ 0 h 384"/>
              <a:gd name="T36" fmla="*/ 864 w 2256"/>
              <a:gd name="T37" fmla="*/ 0 h 384"/>
              <a:gd name="T38" fmla="*/ 864 w 2256"/>
              <a:gd name="T39" fmla="*/ 384 h 384"/>
              <a:gd name="T40" fmla="*/ 960 w 2256"/>
              <a:gd name="T41" fmla="*/ 384 h 384"/>
              <a:gd name="T42" fmla="*/ 960 w 2256"/>
              <a:gd name="T43" fmla="*/ 0 h 384"/>
              <a:gd name="T44" fmla="*/ 1056 w 2256"/>
              <a:gd name="T45" fmla="*/ 0 h 384"/>
              <a:gd name="T46" fmla="*/ 1056 w 2256"/>
              <a:gd name="T47" fmla="*/ 384 h 384"/>
              <a:gd name="T48" fmla="*/ 1152 w 2256"/>
              <a:gd name="T49" fmla="*/ 384 h 384"/>
              <a:gd name="T50" fmla="*/ 1152 w 2256"/>
              <a:gd name="T51" fmla="*/ 0 h 384"/>
              <a:gd name="T52" fmla="*/ 1248 w 2256"/>
              <a:gd name="T53" fmla="*/ 0 h 384"/>
              <a:gd name="T54" fmla="*/ 1248 w 2256"/>
              <a:gd name="T55" fmla="*/ 384 h 384"/>
              <a:gd name="T56" fmla="*/ 1344 w 2256"/>
              <a:gd name="T57" fmla="*/ 384 h 384"/>
              <a:gd name="T58" fmla="*/ 1344 w 2256"/>
              <a:gd name="T59" fmla="*/ 0 h 384"/>
              <a:gd name="T60" fmla="*/ 1440 w 2256"/>
              <a:gd name="T61" fmla="*/ 0 h 384"/>
              <a:gd name="T62" fmla="*/ 1440 w 2256"/>
              <a:gd name="T63" fmla="*/ 384 h 384"/>
              <a:gd name="T64" fmla="*/ 1536 w 2256"/>
              <a:gd name="T65" fmla="*/ 384 h 384"/>
              <a:gd name="T66" fmla="*/ 1536 w 2256"/>
              <a:gd name="T67" fmla="*/ 0 h 384"/>
              <a:gd name="T68" fmla="*/ 1632 w 2256"/>
              <a:gd name="T69" fmla="*/ 0 h 384"/>
              <a:gd name="T70" fmla="*/ 1632 w 2256"/>
              <a:gd name="T71" fmla="*/ 384 h 384"/>
              <a:gd name="T72" fmla="*/ 1728 w 2256"/>
              <a:gd name="T73" fmla="*/ 384 h 384"/>
              <a:gd name="T74" fmla="*/ 1728 w 2256"/>
              <a:gd name="T75" fmla="*/ 0 h 384"/>
              <a:gd name="T76" fmla="*/ 1824 w 2256"/>
              <a:gd name="T77" fmla="*/ 0 h 384"/>
              <a:gd name="T78" fmla="*/ 1824 w 2256"/>
              <a:gd name="T79" fmla="*/ 384 h 384"/>
              <a:gd name="T80" fmla="*/ 2256 w 2256"/>
              <a:gd name="T8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6" name="Freeform 18"/>
          <p:cNvSpPr>
            <a:spLocks/>
          </p:cNvSpPr>
          <p:nvPr/>
        </p:nvSpPr>
        <p:spPr bwMode="auto">
          <a:xfrm>
            <a:off x="6786563" y="4473575"/>
            <a:ext cx="1412875" cy="622300"/>
          </a:xfrm>
          <a:custGeom>
            <a:avLst/>
            <a:gdLst>
              <a:gd name="T0" fmla="*/ 768 w 768"/>
              <a:gd name="T1" fmla="*/ 384 h 384"/>
              <a:gd name="T2" fmla="*/ 672 w 768"/>
              <a:gd name="T3" fmla="*/ 384 h 384"/>
              <a:gd name="T4" fmla="*/ 672 w 768"/>
              <a:gd name="T5" fmla="*/ 0 h 384"/>
              <a:gd name="T6" fmla="*/ 576 w 768"/>
              <a:gd name="T7" fmla="*/ 0 h 384"/>
              <a:gd name="T8" fmla="*/ 576 w 768"/>
              <a:gd name="T9" fmla="*/ 384 h 384"/>
              <a:gd name="T10" fmla="*/ 480 w 768"/>
              <a:gd name="T11" fmla="*/ 384 h 384"/>
              <a:gd name="T12" fmla="*/ 480 w 768"/>
              <a:gd name="T13" fmla="*/ 0 h 384"/>
              <a:gd name="T14" fmla="*/ 384 w 768"/>
              <a:gd name="T15" fmla="*/ 0 h 384"/>
              <a:gd name="T16" fmla="*/ 384 w 768"/>
              <a:gd name="T17" fmla="*/ 384 h 384"/>
              <a:gd name="T18" fmla="*/ 288 w 768"/>
              <a:gd name="T19" fmla="*/ 384 h 384"/>
              <a:gd name="T20" fmla="*/ 288 w 768"/>
              <a:gd name="T21" fmla="*/ 0 h 384"/>
              <a:gd name="T22" fmla="*/ 192 w 768"/>
              <a:gd name="T23" fmla="*/ 0 h 384"/>
              <a:gd name="T24" fmla="*/ 192 w 768"/>
              <a:gd name="T25" fmla="*/ 384 h 384"/>
              <a:gd name="T26" fmla="*/ 0 w 768"/>
              <a:gd name="T2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7" name="Line 19"/>
          <p:cNvSpPr>
            <a:spLocks noChangeShapeType="1"/>
          </p:cNvSpPr>
          <p:nvPr/>
        </p:nvSpPr>
        <p:spPr bwMode="auto">
          <a:xfrm>
            <a:off x="1839913" y="4784725"/>
            <a:ext cx="688975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8" name="Text Box 20"/>
          <p:cNvSpPr txBox="1">
            <a:spLocks noChangeArrowheads="1"/>
          </p:cNvSpPr>
          <p:nvPr/>
        </p:nvSpPr>
        <p:spPr bwMode="auto">
          <a:xfrm>
            <a:off x="8148638" y="433705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时间</a:t>
            </a:r>
          </a:p>
        </p:txBody>
      </p:sp>
      <p:sp>
        <p:nvSpPr>
          <p:cNvPr id="508949" name="Line 21"/>
          <p:cNvSpPr>
            <a:spLocks noChangeShapeType="1"/>
          </p:cNvSpPr>
          <p:nvPr/>
        </p:nvSpPr>
        <p:spPr bwMode="auto">
          <a:xfrm>
            <a:off x="2193925" y="51736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0" name="Line 22"/>
          <p:cNvSpPr>
            <a:spLocks noChangeShapeType="1"/>
          </p:cNvSpPr>
          <p:nvPr/>
        </p:nvSpPr>
        <p:spPr bwMode="auto">
          <a:xfrm>
            <a:off x="8199438" y="51736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1" name="Line 23"/>
          <p:cNvSpPr>
            <a:spLocks noChangeShapeType="1"/>
          </p:cNvSpPr>
          <p:nvPr/>
        </p:nvSpPr>
        <p:spPr bwMode="auto">
          <a:xfrm>
            <a:off x="2193925" y="5367338"/>
            <a:ext cx="6005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2" name="Text Box 24"/>
          <p:cNvSpPr txBox="1">
            <a:spLocks noChangeArrowheads="1"/>
          </p:cNvSpPr>
          <p:nvPr/>
        </p:nvSpPr>
        <p:spPr bwMode="auto">
          <a:xfrm>
            <a:off x="3965575" y="5160963"/>
            <a:ext cx="2273300" cy="396875"/>
          </a:xfrm>
          <a:prstGeom prst="rect">
            <a:avLst/>
          </a:prstGeom>
          <a:solidFill>
            <a:srgbClr val="FF99CC"/>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每</a:t>
            </a:r>
            <a:r>
              <a:rPr lang="zh-CN" altLang="en-US" sz="2000" b="1">
                <a:latin typeface="+mn-lt"/>
                <a:ea typeface="+mn-ea"/>
                <a:sym typeface="Symbol" pitchFamily="18" charset="2"/>
              </a:rPr>
              <a:t>秒</a:t>
            </a:r>
            <a:r>
              <a:rPr lang="zh-CN" altLang="en-US" sz="1600" b="1">
                <a:latin typeface="+mn-lt"/>
                <a:ea typeface="+mn-ea"/>
                <a:sym typeface="Symbol" pitchFamily="18" charset="2"/>
              </a:rPr>
              <a:t> </a:t>
            </a:r>
            <a:r>
              <a:rPr lang="en-US" altLang="zh-CN" sz="2000" b="1">
                <a:latin typeface="+mn-lt"/>
                <a:ea typeface="+mn-ea"/>
                <a:sym typeface="Symbol" pitchFamily="18" charset="2"/>
              </a:rPr>
              <a:t>4</a:t>
            </a:r>
            <a:r>
              <a:rPr lang="en-US" altLang="zh-CN" sz="1000" b="1">
                <a:latin typeface="+mn-lt"/>
                <a:ea typeface="+mn-ea"/>
                <a:sym typeface="Symbol" pitchFamily="18" charset="2"/>
              </a:rPr>
              <a:t> </a:t>
            </a:r>
            <a:r>
              <a:rPr lang="en-US" altLang="zh-CN" sz="2000" b="1">
                <a:latin typeface="+mn-lt"/>
                <a:ea typeface="+mn-ea"/>
                <a:sym typeface="Symbol" pitchFamily="18" charset="2"/>
              </a:rPr>
              <a:t></a:t>
            </a:r>
            <a:r>
              <a:rPr lang="en-US" altLang="zh-CN" sz="900" b="1">
                <a:latin typeface="+mn-lt"/>
                <a:ea typeface="+mn-ea"/>
                <a:sym typeface="Symbol" pitchFamily="18" charset="2"/>
              </a:rPr>
              <a:t> </a:t>
            </a:r>
            <a:r>
              <a:rPr lang="en-US" altLang="zh-CN" sz="2000" b="1">
                <a:latin typeface="+mn-lt"/>
                <a:ea typeface="+mn-ea"/>
                <a:sym typeface="Symbol" pitchFamily="18" charset="2"/>
              </a:rPr>
              <a:t>10</a:t>
            </a:r>
            <a:r>
              <a:rPr lang="en-US" altLang="zh-CN" sz="2000" b="1" baseline="30000">
                <a:latin typeface="+mn-lt"/>
                <a:ea typeface="+mn-ea"/>
                <a:sym typeface="Symbol" pitchFamily="18" charset="2"/>
              </a:rPr>
              <a:t>6</a:t>
            </a:r>
            <a:r>
              <a:rPr lang="en-US" altLang="zh-CN" sz="1400" b="1" baseline="30000">
                <a:latin typeface="+mn-lt"/>
                <a:ea typeface="+mn-ea"/>
                <a:sym typeface="Symbol" pitchFamily="18" charset="2"/>
              </a:rPr>
              <a:t> </a:t>
            </a:r>
            <a:r>
              <a:rPr lang="zh-CN" altLang="en-US" sz="2000" b="1">
                <a:latin typeface="+mn-lt"/>
                <a:ea typeface="+mn-ea"/>
                <a:sym typeface="Symbol" pitchFamily="18" charset="2"/>
              </a:rPr>
              <a:t>个比特</a:t>
            </a:r>
            <a:endParaRPr lang="zh-CN" altLang="en-US" sz="2000" b="1">
              <a:latin typeface="+mn-lt"/>
              <a:ea typeface="+mn-ea"/>
            </a:endParaRPr>
          </a:p>
        </p:txBody>
      </p:sp>
      <p:sp>
        <p:nvSpPr>
          <p:cNvPr id="508953" name="Line 25"/>
          <p:cNvSpPr>
            <a:spLocks noChangeShapeType="1"/>
          </p:cNvSpPr>
          <p:nvPr/>
        </p:nvSpPr>
        <p:spPr bwMode="auto">
          <a:xfrm>
            <a:off x="3606800" y="4240213"/>
            <a:ext cx="0" cy="1555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4" name="Line 26"/>
          <p:cNvSpPr>
            <a:spLocks noChangeShapeType="1"/>
          </p:cNvSpPr>
          <p:nvPr/>
        </p:nvSpPr>
        <p:spPr bwMode="auto">
          <a:xfrm>
            <a:off x="3783013" y="4240213"/>
            <a:ext cx="0" cy="1555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5" name="Line 27"/>
          <p:cNvSpPr>
            <a:spLocks noChangeShapeType="1"/>
          </p:cNvSpPr>
          <p:nvPr/>
        </p:nvSpPr>
        <p:spPr bwMode="auto">
          <a:xfrm>
            <a:off x="3163888" y="4318000"/>
            <a:ext cx="442912"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6" name="Line 28"/>
          <p:cNvSpPr>
            <a:spLocks noChangeShapeType="1"/>
          </p:cNvSpPr>
          <p:nvPr/>
        </p:nvSpPr>
        <p:spPr bwMode="auto">
          <a:xfrm flipH="1">
            <a:off x="3783013" y="4318000"/>
            <a:ext cx="4413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7" name="Text Box 29"/>
          <p:cNvSpPr txBox="1">
            <a:spLocks noChangeArrowheads="1"/>
          </p:cNvSpPr>
          <p:nvPr/>
        </p:nvSpPr>
        <p:spPr bwMode="auto">
          <a:xfrm>
            <a:off x="3340100" y="3863975"/>
            <a:ext cx="1043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0.25 </a:t>
            </a:r>
            <a:r>
              <a:rPr lang="en-US" altLang="zh-CN" sz="2000" b="1">
                <a:latin typeface="+mn-lt"/>
                <a:ea typeface="+mn-ea"/>
                <a:sym typeface="Symbol" pitchFamily="18" charset="2"/>
              </a:rPr>
              <a:t>s</a:t>
            </a:r>
            <a:endParaRPr lang="en-US" altLang="zh-CN" sz="2000" b="1">
              <a:latin typeface="+mn-lt"/>
              <a:ea typeface="+mn-ea"/>
            </a:endParaRPr>
          </a:p>
        </p:txBody>
      </p:sp>
      <p:sp>
        <p:nvSpPr>
          <p:cNvPr id="508958" name="Text Box 30"/>
          <p:cNvSpPr txBox="1">
            <a:spLocks noChangeArrowheads="1"/>
          </p:cNvSpPr>
          <p:nvPr/>
        </p:nvSpPr>
        <p:spPr bwMode="auto">
          <a:xfrm>
            <a:off x="874713" y="3903663"/>
            <a:ext cx="1226618" cy="830997"/>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a:latin typeface="+mn-lt"/>
                <a:ea typeface="+mn-ea"/>
              </a:rPr>
              <a:t>带宽为</a:t>
            </a:r>
          </a:p>
          <a:p>
            <a:pPr>
              <a:spcBef>
                <a:spcPct val="0"/>
              </a:spcBef>
              <a:buClrTx/>
              <a:buFontTx/>
              <a:buNone/>
            </a:pPr>
            <a:r>
              <a:rPr kumimoji="0" lang="en-US" altLang="zh-CN" sz="2400" b="1">
                <a:latin typeface="+mn-lt"/>
                <a:ea typeface="+mn-ea"/>
              </a:rPr>
              <a:t>4 Mb/s </a:t>
            </a:r>
          </a:p>
        </p:txBody>
      </p:sp>
      <p:sp>
        <p:nvSpPr>
          <p:cNvPr id="508959" name="Text Box 31"/>
          <p:cNvSpPr txBox="1">
            <a:spLocks noChangeArrowheads="1"/>
          </p:cNvSpPr>
          <p:nvPr/>
        </p:nvSpPr>
        <p:spPr bwMode="auto">
          <a:xfrm>
            <a:off x="6443663" y="2924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t>
            </a:r>
          </a:p>
        </p:txBody>
      </p:sp>
      <p:sp>
        <p:nvSpPr>
          <p:cNvPr id="508960" name="Text Box 32"/>
          <p:cNvSpPr txBox="1">
            <a:spLocks noChangeArrowheads="1"/>
          </p:cNvSpPr>
          <p:nvPr/>
        </p:nvSpPr>
        <p:spPr bwMode="auto">
          <a:xfrm>
            <a:off x="6372225" y="47974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t>
            </a:r>
          </a:p>
        </p:txBody>
      </p:sp>
      <p:sp>
        <p:nvSpPr>
          <p:cNvPr id="508961" name="Text Box 3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08962" name="Text Box 3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zh-CN" altLang="en-US"/>
              <a:t>时  延</a:t>
            </a:r>
          </a:p>
        </p:txBody>
      </p:sp>
      <p:sp>
        <p:nvSpPr>
          <p:cNvPr id="509956" name="Rectangle 4"/>
          <p:cNvSpPr>
            <a:spLocks noGrp="1" noChangeArrowheads="1"/>
          </p:cNvSpPr>
          <p:nvPr>
            <p:ph type="body" idx="1"/>
          </p:nvPr>
        </p:nvSpPr>
        <p:spPr>
          <a:xfrm>
            <a:off x="827088" y="1844675"/>
            <a:ext cx="7958137" cy="2952750"/>
          </a:xfrm>
        </p:spPr>
        <p:txBody>
          <a:bodyPr/>
          <a:lstStyle/>
          <a:p>
            <a:pPr marL="0" indent="0">
              <a:lnSpc>
                <a:spcPct val="140000"/>
              </a:lnSpc>
              <a:buFont typeface="Wingdings" pitchFamily="2" charset="2"/>
              <a:buNone/>
            </a:pPr>
            <a:r>
              <a:rPr lang="zh-CN" altLang="en-US" dirty="0"/>
              <a:t>       </a:t>
            </a:r>
            <a:r>
              <a:rPr lang="zh-CN" altLang="en-US" dirty="0">
                <a:solidFill>
                  <a:srgbClr val="FF0000"/>
                </a:solidFill>
                <a:effectLst>
                  <a:outerShdw blurRad="38100" dist="38100" dir="2700000" algn="tl">
                    <a:srgbClr val="C0C0C0"/>
                  </a:outerShdw>
                </a:effectLst>
              </a:rPr>
              <a:t>时延</a:t>
            </a:r>
            <a:r>
              <a:rPr lang="zh-CN" altLang="en-US" dirty="0"/>
              <a:t>（</a:t>
            </a:r>
            <a:r>
              <a:rPr lang="en-US" altLang="zh-CN" dirty="0"/>
              <a:t>delay/latency</a:t>
            </a:r>
            <a:r>
              <a:rPr lang="zh-CN" altLang="en-US" dirty="0"/>
              <a:t>）是指一个报文</a:t>
            </a:r>
            <a:r>
              <a:rPr lang="en-US" altLang="zh-CN" dirty="0"/>
              <a:t>/</a:t>
            </a:r>
            <a:r>
              <a:rPr lang="zh-CN" altLang="en-US" dirty="0"/>
              <a:t>分组从一个网络</a:t>
            </a:r>
            <a:r>
              <a:rPr lang="en-US" altLang="zh-CN" dirty="0"/>
              <a:t>/</a:t>
            </a:r>
            <a:r>
              <a:rPr lang="zh-CN" altLang="en-US" dirty="0"/>
              <a:t>链路的一端传输到另一端所需的时间。</a:t>
            </a:r>
          </a:p>
          <a:p>
            <a:pPr marL="0" indent="0">
              <a:lnSpc>
                <a:spcPct val="140000"/>
              </a:lnSpc>
              <a:buFont typeface="Wingdings" pitchFamily="2" charset="2"/>
              <a:buNone/>
            </a:pPr>
            <a:r>
              <a:rPr lang="zh-CN" altLang="en-US" dirty="0"/>
              <a:t>       时延是由下面几个部分组成的：</a:t>
            </a:r>
          </a:p>
        </p:txBody>
      </p:sp>
      <p:sp>
        <p:nvSpPr>
          <p:cNvPr id="509957" name="Rectangle 5"/>
          <p:cNvSpPr>
            <a:spLocks noChangeArrowheads="1"/>
          </p:cNvSpPr>
          <p:nvPr/>
        </p:nvSpPr>
        <p:spPr bwMode="auto">
          <a:xfrm>
            <a:off x="1187450" y="5157788"/>
            <a:ext cx="7200900" cy="649287"/>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a:solidFill>
                  <a:srgbClr val="FF0000"/>
                </a:solidFill>
                <a:effectLst>
                  <a:outerShdw blurRad="38100" dist="38100" dir="2700000" algn="tl">
                    <a:srgbClr val="000000"/>
                  </a:outerShdw>
                </a:effectLst>
              </a:rPr>
              <a:t>总时延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发送时延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传播时延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处理时延</a:t>
            </a:r>
          </a:p>
        </p:txBody>
      </p:sp>
      <p:sp>
        <p:nvSpPr>
          <p:cNvPr id="509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0995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zh-CN" altLang="en-US"/>
              <a:t>发送时延</a:t>
            </a:r>
          </a:p>
        </p:txBody>
      </p:sp>
      <p:sp>
        <p:nvSpPr>
          <p:cNvPr id="510980" name="Rectangle 4"/>
          <p:cNvSpPr>
            <a:spLocks noGrp="1" noChangeArrowheads="1"/>
          </p:cNvSpPr>
          <p:nvPr>
            <p:ph type="body" idx="1"/>
          </p:nvPr>
        </p:nvSpPr>
        <p:spPr>
          <a:xfrm>
            <a:off x="809625" y="1773238"/>
            <a:ext cx="7866063" cy="2303462"/>
          </a:xfrm>
        </p:spPr>
        <p:txBody>
          <a:bodyPr/>
          <a:lstStyle/>
          <a:p>
            <a:pPr marL="0" indent="0">
              <a:lnSpc>
                <a:spcPct val="120000"/>
              </a:lnSpc>
              <a:buNone/>
            </a:pPr>
            <a:r>
              <a:rPr lang="zh-CN" altLang="en-US" sz="2800" dirty="0">
                <a:solidFill>
                  <a:schemeClr val="hlink"/>
                </a:solidFill>
              </a:rPr>
              <a:t>       </a:t>
            </a:r>
            <a:r>
              <a:rPr lang="zh-CN" altLang="en-US" sz="2800" dirty="0">
                <a:solidFill>
                  <a:srgbClr val="FF0000"/>
                </a:solidFill>
                <a:effectLst>
                  <a:outerShdw blurRad="38100" dist="38100" dir="2700000" algn="tl">
                    <a:srgbClr val="C0C0C0"/>
                  </a:outerShdw>
                </a:effectLst>
              </a:rPr>
              <a:t>发送时延</a:t>
            </a:r>
            <a:r>
              <a:rPr lang="zh-CN" altLang="en-US" sz="2800" dirty="0"/>
              <a:t>（</a:t>
            </a:r>
            <a:r>
              <a:rPr lang="zh-CN" altLang="en-US" sz="2800" dirty="0">
                <a:solidFill>
                  <a:srgbClr val="FF0000"/>
                </a:solidFill>
                <a:effectLst>
                  <a:outerShdw blurRad="38100" dist="38100" dir="2700000" algn="tl">
                    <a:srgbClr val="C0C0C0"/>
                  </a:outerShdw>
                </a:effectLst>
              </a:rPr>
              <a:t>传输时延</a:t>
            </a:r>
            <a:r>
              <a:rPr lang="zh-CN" altLang="en-US" sz="2800" dirty="0"/>
              <a:t> ）是指发送数据时</a:t>
            </a:r>
            <a:r>
              <a:rPr lang="zh-CN" altLang="en-US" sz="2800" dirty="0" smtClean="0"/>
              <a:t>，分组从结点（主机或路由器）进入</a:t>
            </a:r>
            <a:r>
              <a:rPr lang="zh-CN" altLang="en-US" sz="2800" dirty="0"/>
              <a:t>到传输媒体所需要的时间。即：</a:t>
            </a:r>
            <a:r>
              <a:rPr lang="zh-CN" altLang="en-US" sz="2800" dirty="0" smtClean="0"/>
              <a:t>从分组的</a:t>
            </a:r>
            <a:r>
              <a:rPr lang="zh-CN" altLang="en-US" sz="2800" dirty="0"/>
              <a:t>第一个比特开始发送算起，到最后一个比特发送完毕所需的时间。</a:t>
            </a:r>
          </a:p>
        </p:txBody>
      </p:sp>
      <p:sp>
        <p:nvSpPr>
          <p:cNvPr id="510981" name="Rectangle 5"/>
          <p:cNvSpPr>
            <a:spLocks noChangeArrowheads="1"/>
          </p:cNvSpPr>
          <p:nvPr/>
        </p:nvSpPr>
        <p:spPr bwMode="auto">
          <a:xfrm>
            <a:off x="1692275" y="4221163"/>
            <a:ext cx="6119813" cy="649287"/>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None/>
            </a:pPr>
            <a:r>
              <a:rPr lang="zh-CN" altLang="en-US" dirty="0">
                <a:solidFill>
                  <a:srgbClr val="FF0000"/>
                </a:solidFill>
                <a:effectLst>
                  <a:outerShdw blurRad="38100" dist="38100" dir="2700000" algn="tl">
                    <a:srgbClr val="000000"/>
                  </a:outerShdw>
                </a:effectLst>
              </a:rPr>
              <a:t>发送时延</a:t>
            </a:r>
            <a:r>
              <a:rPr lang="en-US" altLang="zh-CN" dirty="0" smtClean="0">
                <a:solidFill>
                  <a:srgbClr val="FF0000"/>
                </a:solidFill>
                <a:effectLst>
                  <a:outerShdw blurRad="38100" dist="38100" dir="2700000" algn="tl">
                    <a:srgbClr val="000000"/>
                  </a:outerShdw>
                </a:effectLst>
              </a:rPr>
              <a:t>=</a:t>
            </a:r>
            <a:r>
              <a:rPr lang="zh-CN" altLang="en-US" dirty="0" smtClean="0">
                <a:solidFill>
                  <a:srgbClr val="FF0000"/>
                </a:solidFill>
                <a:effectLst>
                  <a:outerShdw blurRad="38100" dist="38100" dir="2700000" algn="tl">
                    <a:srgbClr val="000000"/>
                  </a:outerShdw>
                </a:effectLst>
              </a:rPr>
              <a:t>分组长度</a:t>
            </a:r>
            <a:r>
              <a:rPr lang="en-US" altLang="zh-CN" dirty="0">
                <a:solidFill>
                  <a:srgbClr val="FF0000"/>
                </a:solidFill>
                <a:effectLst>
                  <a:outerShdw blurRad="38100" dist="38100" dir="2700000" algn="tl">
                    <a:srgbClr val="000000"/>
                  </a:outerShdw>
                </a:effectLst>
              </a:rPr>
              <a:t>/</a:t>
            </a:r>
            <a:r>
              <a:rPr lang="zh-CN" altLang="en-US" dirty="0">
                <a:solidFill>
                  <a:srgbClr val="FF0000"/>
                </a:solidFill>
                <a:effectLst>
                  <a:outerShdw blurRad="38100" dist="38100" dir="2700000" algn="tl">
                    <a:srgbClr val="000000"/>
                  </a:outerShdw>
                </a:effectLst>
              </a:rPr>
              <a:t>信道带宽</a:t>
            </a:r>
          </a:p>
        </p:txBody>
      </p:sp>
      <p:sp>
        <p:nvSpPr>
          <p:cNvPr id="5109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10983" name="Text Box 7"/>
          <p:cNvSpPr txBox="1">
            <a:spLocks noChangeArrowheads="1"/>
          </p:cNvSpPr>
          <p:nvPr/>
        </p:nvSpPr>
        <p:spPr bwMode="auto">
          <a:xfrm>
            <a:off x="827088" y="5229225"/>
            <a:ext cx="7848600" cy="112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1790700" indent="-1790700">
              <a:spcBef>
                <a:spcPct val="0"/>
              </a:spcBef>
              <a:defRPr kumimoji="1" sz="2400">
                <a:solidFill>
                  <a:schemeClr val="tx1"/>
                </a:solidFill>
                <a:latin typeface="Times New Roman" pitchFamily="18" charset="0"/>
                <a:ea typeface="宋体" pitchFamily="2" charset="-122"/>
              </a:defRPr>
            </a:lvl1pPr>
            <a:lvl2pPr marL="2058988">
              <a:spcBef>
                <a:spcPct val="0"/>
              </a:spcBef>
              <a:defRPr kumimoji="1" sz="2400">
                <a:solidFill>
                  <a:schemeClr val="tx1"/>
                </a:solidFill>
                <a:latin typeface="Times New Roman" pitchFamily="18" charset="0"/>
                <a:ea typeface="宋体" pitchFamily="2" charset="-122"/>
              </a:defRPr>
            </a:lvl2pPr>
            <a:lvl3pPr marL="2238375">
              <a:spcBef>
                <a:spcPct val="0"/>
              </a:spcBef>
              <a:defRPr kumimoji="1" sz="2400">
                <a:solidFill>
                  <a:schemeClr val="tx1"/>
                </a:solidFill>
                <a:latin typeface="Times New Roman" pitchFamily="18" charset="0"/>
                <a:ea typeface="宋体" pitchFamily="2" charset="-122"/>
              </a:defRPr>
            </a:lvl3pPr>
            <a:lvl4pPr marL="2417763">
              <a:spcBef>
                <a:spcPct val="0"/>
              </a:spcBef>
              <a:defRPr kumimoji="1" sz="2400">
                <a:solidFill>
                  <a:schemeClr val="tx1"/>
                </a:solidFill>
                <a:latin typeface="Times New Roman" pitchFamily="18" charset="0"/>
                <a:ea typeface="宋体" pitchFamily="2" charset="-122"/>
              </a:defRPr>
            </a:lvl4pPr>
            <a:lvl5pPr marL="2597150">
              <a:spcBef>
                <a:spcPct val="0"/>
              </a:spcBef>
              <a:defRPr kumimoji="1" sz="2400">
                <a:solidFill>
                  <a:schemeClr val="tx1"/>
                </a:solidFill>
                <a:latin typeface="Times New Roman" pitchFamily="18" charset="0"/>
                <a:ea typeface="宋体" pitchFamily="2" charset="-122"/>
              </a:defRPr>
            </a:lvl5pPr>
            <a:lvl6pPr marL="3054350" fontAlgn="base">
              <a:spcBef>
                <a:spcPct val="0"/>
              </a:spcBef>
              <a:spcAft>
                <a:spcPct val="0"/>
              </a:spcAft>
              <a:defRPr kumimoji="1" sz="2400">
                <a:solidFill>
                  <a:schemeClr val="tx1"/>
                </a:solidFill>
                <a:latin typeface="Times New Roman" pitchFamily="18" charset="0"/>
                <a:ea typeface="宋体" pitchFamily="2" charset="-122"/>
              </a:defRPr>
            </a:lvl6pPr>
            <a:lvl7pPr marL="3511550" fontAlgn="base">
              <a:spcBef>
                <a:spcPct val="0"/>
              </a:spcBef>
              <a:spcAft>
                <a:spcPct val="0"/>
              </a:spcAft>
              <a:defRPr kumimoji="1" sz="2400">
                <a:solidFill>
                  <a:schemeClr val="tx1"/>
                </a:solidFill>
                <a:latin typeface="Times New Roman" pitchFamily="18" charset="0"/>
                <a:ea typeface="宋体" pitchFamily="2" charset="-122"/>
              </a:defRPr>
            </a:lvl7pPr>
            <a:lvl8pPr marL="3968750" fontAlgn="base">
              <a:spcBef>
                <a:spcPct val="0"/>
              </a:spcBef>
              <a:spcAft>
                <a:spcPct val="0"/>
              </a:spcAft>
              <a:defRPr kumimoji="1" sz="2400">
                <a:solidFill>
                  <a:schemeClr val="tx1"/>
                </a:solidFill>
                <a:latin typeface="Times New Roman" pitchFamily="18" charset="0"/>
                <a:ea typeface="宋体" pitchFamily="2" charset="-122"/>
              </a:defRPr>
            </a:lvl8pPr>
            <a:lvl9pPr marL="442595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50000"/>
              </a:spcBef>
            </a:pPr>
            <a:r>
              <a:rPr lang="zh-CN" altLang="en-US" sz="2800" b="1" dirty="0">
                <a:solidFill>
                  <a:srgbClr val="FF0000"/>
                </a:solidFill>
                <a:effectLst>
                  <a:outerShdw blurRad="38100" dist="38100" dir="2700000" algn="tl">
                    <a:srgbClr val="C0C0C0"/>
                  </a:outerShdw>
                </a:effectLst>
                <a:latin typeface="+mn-ea"/>
                <a:ea typeface="+mn-ea"/>
              </a:rPr>
              <a:t>信道带宽</a:t>
            </a:r>
            <a:r>
              <a:rPr lang="zh-CN" altLang="en-US" sz="2800" b="1" dirty="0">
                <a:latin typeface="+mn-ea"/>
                <a:ea typeface="+mn-ea"/>
              </a:rPr>
              <a:t>：数据在信道上的</a:t>
            </a:r>
            <a:r>
              <a:rPr lang="zh-CN" altLang="en-US" sz="2800" b="1" dirty="0">
                <a:solidFill>
                  <a:srgbClr val="0000FF"/>
                </a:solidFill>
                <a:latin typeface="+mn-ea"/>
                <a:ea typeface="+mn-ea"/>
              </a:rPr>
              <a:t>发送速率</a:t>
            </a:r>
            <a:r>
              <a:rPr lang="zh-CN" altLang="en-US" sz="2800" b="1" dirty="0">
                <a:latin typeface="+mn-ea"/>
                <a:ea typeface="+mn-ea"/>
              </a:rPr>
              <a:t>。常称为数据在信道上的传输速率。</a:t>
            </a:r>
          </a:p>
        </p:txBody>
      </p:sp>
      <p:sp>
        <p:nvSpPr>
          <p:cNvPr id="51098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a:t>传播时延</a:t>
            </a:r>
          </a:p>
        </p:txBody>
      </p:sp>
      <p:sp>
        <p:nvSpPr>
          <p:cNvPr id="512004" name="Rectangle 4"/>
          <p:cNvSpPr>
            <a:spLocks noGrp="1" noChangeArrowheads="1"/>
          </p:cNvSpPr>
          <p:nvPr>
            <p:ph type="body" idx="1"/>
          </p:nvPr>
        </p:nvSpPr>
        <p:spPr>
          <a:xfrm>
            <a:off x="809625" y="1773238"/>
            <a:ext cx="7958138" cy="1008062"/>
          </a:xfrm>
        </p:spPr>
        <p:txBody>
          <a:bodyPr/>
          <a:lstStyle/>
          <a:p>
            <a:pPr marL="0" indent="0">
              <a:lnSpc>
                <a:spcPct val="120000"/>
              </a:lnSpc>
              <a:buFont typeface="Wingdings" pitchFamily="2" charset="2"/>
              <a:buNone/>
            </a:pPr>
            <a:r>
              <a:rPr lang="zh-CN" altLang="en-US" sz="2400"/>
              <a:t>       </a:t>
            </a:r>
            <a:r>
              <a:rPr lang="zh-CN" altLang="en-US" sz="2400">
                <a:solidFill>
                  <a:srgbClr val="FF0000"/>
                </a:solidFill>
                <a:effectLst>
                  <a:outerShdw blurRad="38100" dist="38100" dir="2700000" algn="tl">
                    <a:srgbClr val="C0C0C0"/>
                  </a:outerShdw>
                </a:effectLst>
              </a:rPr>
              <a:t>传播时延</a:t>
            </a:r>
            <a:r>
              <a:rPr lang="zh-CN" altLang="en-US" sz="2400"/>
              <a:t>是电磁波在信道中需要传播一定的距离而花费的时间。</a:t>
            </a:r>
          </a:p>
        </p:txBody>
      </p:sp>
      <p:sp>
        <p:nvSpPr>
          <p:cNvPr id="512005" name="Rectangle 5"/>
          <p:cNvSpPr>
            <a:spLocks noChangeArrowheads="1"/>
          </p:cNvSpPr>
          <p:nvPr/>
        </p:nvSpPr>
        <p:spPr bwMode="auto">
          <a:xfrm>
            <a:off x="971550" y="2997200"/>
            <a:ext cx="7704138" cy="649288"/>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800">
                <a:solidFill>
                  <a:srgbClr val="FF0000"/>
                </a:solidFill>
                <a:effectLst>
                  <a:outerShdw blurRad="38100" dist="38100" dir="2700000" algn="tl">
                    <a:srgbClr val="000000"/>
                  </a:outerShdw>
                </a:effectLst>
              </a:rPr>
              <a:t>传播时延</a:t>
            </a:r>
            <a:r>
              <a:rPr lang="en-US" altLang="zh-CN" sz="2800">
                <a:solidFill>
                  <a:srgbClr val="FF0000"/>
                </a:solidFill>
                <a:effectLst>
                  <a:outerShdw blurRad="38100" dist="38100" dir="2700000" algn="tl">
                    <a:srgbClr val="000000"/>
                  </a:outerShdw>
                </a:effectLst>
              </a:rPr>
              <a:t>=</a:t>
            </a:r>
            <a:r>
              <a:rPr lang="zh-CN" altLang="en-US" sz="2800">
                <a:solidFill>
                  <a:srgbClr val="FF0000"/>
                </a:solidFill>
                <a:effectLst>
                  <a:outerShdw blurRad="38100" dist="38100" dir="2700000" algn="tl">
                    <a:srgbClr val="000000"/>
                  </a:outerShdw>
                </a:effectLst>
              </a:rPr>
              <a:t>信道长度</a:t>
            </a:r>
            <a:r>
              <a:rPr lang="en-US" altLang="zh-CN" sz="2800">
                <a:solidFill>
                  <a:srgbClr val="FF0000"/>
                </a:solidFill>
                <a:effectLst>
                  <a:outerShdw blurRad="38100" dist="38100" dir="2700000" algn="tl">
                    <a:srgbClr val="000000"/>
                  </a:outerShdw>
                </a:effectLst>
              </a:rPr>
              <a:t>/</a:t>
            </a:r>
            <a:r>
              <a:rPr lang="zh-CN" altLang="en-US" sz="2800">
                <a:solidFill>
                  <a:srgbClr val="FF0000"/>
                </a:solidFill>
                <a:effectLst>
                  <a:outerShdw blurRad="38100" dist="38100" dir="2700000" algn="tl">
                    <a:srgbClr val="000000"/>
                  </a:outerShdw>
                </a:effectLst>
              </a:rPr>
              <a:t>电磁波在信道上的传播速率</a:t>
            </a:r>
          </a:p>
        </p:txBody>
      </p:sp>
      <p:sp>
        <p:nvSpPr>
          <p:cNvPr id="512006" name="Rectangle 6"/>
          <p:cNvSpPr>
            <a:spLocks noChangeArrowheads="1"/>
          </p:cNvSpPr>
          <p:nvPr/>
        </p:nvSpPr>
        <p:spPr bwMode="auto">
          <a:xfrm>
            <a:off x="827088" y="3933825"/>
            <a:ext cx="7958137"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317625" indent="-228600">
              <a:buSzPct val="65000"/>
              <a:buBlip>
                <a:blip r:embed="rId4"/>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33600" indent="-228600">
              <a:buSzPct val="80000"/>
              <a:buChar char="§"/>
              <a:defRPr kumimoji="1" b="1">
                <a:solidFill>
                  <a:srgbClr val="000000"/>
                </a:solidFill>
                <a:latin typeface="Arial" charset="0"/>
                <a:ea typeface="华文楷体" pitchFamily="2" charset="-122"/>
              </a:defRPr>
            </a:lvl5pPr>
            <a:lvl6pPr marL="259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4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0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62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20000"/>
              </a:lnSpc>
            </a:pPr>
            <a:r>
              <a:rPr lang="zh-CN" altLang="en-US" sz="2400" dirty="0"/>
              <a:t>电磁波在自由空间的传播速率是</a:t>
            </a:r>
            <a:r>
              <a:rPr lang="en-US" altLang="zh-CN" sz="2400" dirty="0">
                <a:solidFill>
                  <a:srgbClr val="0000FF"/>
                </a:solidFill>
              </a:rPr>
              <a:t>3.0×10</a:t>
            </a:r>
            <a:r>
              <a:rPr lang="en-US" altLang="zh-CN" sz="2400" baseline="30000" dirty="0">
                <a:solidFill>
                  <a:srgbClr val="0000FF"/>
                </a:solidFill>
              </a:rPr>
              <a:t>8</a:t>
            </a:r>
            <a:r>
              <a:rPr lang="en-US" altLang="zh-CN" sz="2400" dirty="0">
                <a:solidFill>
                  <a:srgbClr val="0000FF"/>
                </a:solidFill>
              </a:rPr>
              <a:t>m/s</a:t>
            </a:r>
            <a:r>
              <a:rPr lang="zh-CN" altLang="en-US" sz="2400" dirty="0"/>
              <a:t>（光速）；在铜线电缆中的传播速率是</a:t>
            </a:r>
            <a:r>
              <a:rPr lang="en-US" altLang="zh-CN" sz="2400" dirty="0">
                <a:solidFill>
                  <a:srgbClr val="0000FF"/>
                </a:solidFill>
              </a:rPr>
              <a:t>2.3×10</a:t>
            </a:r>
            <a:r>
              <a:rPr lang="en-US" altLang="zh-CN" sz="2400" baseline="30000" dirty="0">
                <a:solidFill>
                  <a:srgbClr val="0000FF"/>
                </a:solidFill>
              </a:rPr>
              <a:t>8</a:t>
            </a:r>
            <a:r>
              <a:rPr lang="en-US" altLang="zh-CN" sz="2400" dirty="0">
                <a:solidFill>
                  <a:srgbClr val="0000FF"/>
                </a:solidFill>
              </a:rPr>
              <a:t>m/s</a:t>
            </a:r>
            <a:r>
              <a:rPr lang="zh-CN" altLang="en-US" sz="2400" dirty="0"/>
              <a:t>；在光纤中的传播速率是</a:t>
            </a:r>
            <a:r>
              <a:rPr lang="en-US" altLang="zh-CN" sz="2400" dirty="0">
                <a:solidFill>
                  <a:srgbClr val="0000FF"/>
                </a:solidFill>
              </a:rPr>
              <a:t>2.0×10</a:t>
            </a:r>
            <a:r>
              <a:rPr lang="en-US" altLang="zh-CN" sz="2400" baseline="30000" dirty="0">
                <a:solidFill>
                  <a:srgbClr val="0000FF"/>
                </a:solidFill>
              </a:rPr>
              <a:t>8</a:t>
            </a:r>
            <a:r>
              <a:rPr lang="en-US" altLang="zh-CN" sz="2400" dirty="0">
                <a:solidFill>
                  <a:srgbClr val="0000FF"/>
                </a:solidFill>
              </a:rPr>
              <a:t>m/s</a:t>
            </a:r>
            <a:r>
              <a:rPr lang="zh-CN" altLang="en-US" sz="2400" dirty="0"/>
              <a:t>。</a:t>
            </a:r>
          </a:p>
          <a:p>
            <a:pPr>
              <a:lnSpc>
                <a:spcPct val="120000"/>
              </a:lnSpc>
            </a:pPr>
            <a:r>
              <a:rPr lang="zh-CN" altLang="en-US" sz="2400" dirty="0"/>
              <a:t>信号传输速率（即发送速率）和信号在信道上的传播速率是完全不同的概念。 </a:t>
            </a:r>
          </a:p>
        </p:txBody>
      </p:sp>
      <p:sp>
        <p:nvSpPr>
          <p:cNvPr id="51200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1200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zh-CN" altLang="en-US"/>
              <a:t>处理时延</a:t>
            </a:r>
          </a:p>
        </p:txBody>
      </p:sp>
      <p:sp>
        <p:nvSpPr>
          <p:cNvPr id="513028" name="Rectangle 4"/>
          <p:cNvSpPr>
            <a:spLocks noGrp="1" noChangeArrowheads="1"/>
          </p:cNvSpPr>
          <p:nvPr>
            <p:ph type="body" idx="1"/>
          </p:nvPr>
        </p:nvSpPr>
        <p:spPr>
          <a:xfrm>
            <a:off x="827088" y="1844675"/>
            <a:ext cx="7958137" cy="4314825"/>
          </a:xfrm>
        </p:spPr>
        <p:txBody>
          <a:bodyPr/>
          <a:lstStyle/>
          <a:p>
            <a:pPr marL="0" indent="0">
              <a:lnSpc>
                <a:spcPct val="14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处理时延</a:t>
            </a:r>
            <a:r>
              <a:rPr lang="zh-CN" altLang="en-US"/>
              <a:t>是指交换结点为存储</a:t>
            </a:r>
            <a:r>
              <a:rPr lang="en-US" altLang="zh-CN"/>
              <a:t>-</a:t>
            </a:r>
            <a:r>
              <a:rPr lang="zh-CN" altLang="en-US"/>
              <a:t>转发而进行一些必要的处理所花费的时间，时延的长短往往取决于网络中当时的通信量。结点缓存队列中分组排队所经历的时延是处理时延中的重要组成部分，有时可用</a:t>
            </a:r>
            <a:r>
              <a:rPr lang="zh-CN" altLang="en-US">
                <a:solidFill>
                  <a:srgbClr val="0000FF"/>
                </a:solidFill>
              </a:rPr>
              <a:t>排队时延</a:t>
            </a:r>
            <a:r>
              <a:rPr lang="zh-CN" altLang="en-US"/>
              <a:t>作为处理时延。   </a:t>
            </a:r>
          </a:p>
        </p:txBody>
      </p:sp>
      <p:sp>
        <p:nvSpPr>
          <p:cNvPr id="51302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130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zh-CN" altLang="en-US"/>
              <a:t>图  示</a:t>
            </a:r>
          </a:p>
        </p:txBody>
      </p:sp>
      <p:sp>
        <p:nvSpPr>
          <p:cNvPr id="514052" name="Rectangle 4"/>
          <p:cNvSpPr>
            <a:spLocks noChangeArrowheads="1"/>
          </p:cNvSpPr>
          <p:nvPr/>
        </p:nvSpPr>
        <p:spPr bwMode="auto">
          <a:xfrm>
            <a:off x="3211513" y="4940300"/>
            <a:ext cx="4456112" cy="242888"/>
          </a:xfrm>
          <a:prstGeom prst="rect">
            <a:avLst/>
          </a:prstGeom>
          <a:gradFill rotWithShape="1">
            <a:gsLst>
              <a:gs pos="0">
                <a:srgbClr val="B2B2B2">
                  <a:gamma/>
                  <a:shade val="27451"/>
                  <a:invGamma/>
                </a:srgbClr>
              </a:gs>
              <a:gs pos="50000">
                <a:srgbClr val="B2B2B2"/>
              </a:gs>
              <a:gs pos="100000">
                <a:srgbClr val="B2B2B2">
                  <a:gamma/>
                  <a:shade val="27451"/>
                  <a:invGamma/>
                </a:srgbClr>
              </a:gs>
            </a:gsLst>
            <a:lin ang="5400000" scaled="1"/>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3" name="Oval 5"/>
          <p:cNvSpPr>
            <a:spLocks noChangeArrowheads="1"/>
          </p:cNvSpPr>
          <p:nvPr/>
        </p:nvSpPr>
        <p:spPr bwMode="auto">
          <a:xfrm>
            <a:off x="1884363" y="4410075"/>
            <a:ext cx="1358900" cy="1331913"/>
          </a:xfrm>
          <a:prstGeom prst="ellipse">
            <a:avLst/>
          </a:prstGeom>
          <a:gradFill rotWithShape="1">
            <a:gsLst>
              <a:gs pos="0">
                <a:srgbClr val="FFFF99"/>
              </a:gs>
              <a:gs pos="100000">
                <a:srgbClr val="FFFF99">
                  <a:gamma/>
                  <a:shade val="69804"/>
                  <a:invGamma/>
                </a:srgb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4" name="Oval 6"/>
          <p:cNvSpPr>
            <a:spLocks noChangeArrowheads="1"/>
          </p:cNvSpPr>
          <p:nvPr/>
        </p:nvSpPr>
        <p:spPr bwMode="auto">
          <a:xfrm>
            <a:off x="7577138" y="4384675"/>
            <a:ext cx="1358900" cy="1331913"/>
          </a:xfrm>
          <a:prstGeom prst="ellipse">
            <a:avLst/>
          </a:prstGeom>
          <a:gradFill rotWithShape="1">
            <a:gsLst>
              <a:gs pos="0">
                <a:srgbClr val="FFFF99"/>
              </a:gs>
              <a:gs pos="100000">
                <a:srgbClr val="FFFF99">
                  <a:gamma/>
                  <a:shade val="66667"/>
                  <a:invGamma/>
                </a:srgb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514055" name="Group 7"/>
          <p:cNvGrpSpPr>
            <a:grpSpLocks/>
          </p:cNvGrpSpPr>
          <p:nvPr/>
        </p:nvGrpSpPr>
        <p:grpSpPr bwMode="auto">
          <a:xfrm>
            <a:off x="2246313" y="4818063"/>
            <a:ext cx="723900" cy="458787"/>
            <a:chOff x="1567" y="1056"/>
            <a:chExt cx="384" cy="336"/>
          </a:xfrm>
        </p:grpSpPr>
        <p:sp>
          <p:nvSpPr>
            <p:cNvPr id="514056" name="Rectangle 8"/>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7" name="Freeform 9"/>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Lst>
              <a:ahLst/>
              <a:cxnLst>
                <a:cxn ang="0">
                  <a:pos x="T0" y="T1"/>
                </a:cxn>
                <a:cxn ang="0">
                  <a:pos x="T2" y="T3"/>
                </a:cxn>
                <a:cxn ang="0">
                  <a:pos x="T4" y="T5"/>
                </a:cxn>
                <a:cxn ang="0">
                  <a:pos x="T6" y="T7"/>
                </a:cxn>
              </a:cxnLst>
              <a:rect l="0" t="0" r="r" b="b"/>
              <a:pathLst>
                <a:path w="384" h="336">
                  <a:moveTo>
                    <a:pt x="0" y="0"/>
                  </a:moveTo>
                  <a:lnTo>
                    <a:pt x="384" y="0"/>
                  </a:lnTo>
                  <a:lnTo>
                    <a:pt x="384" y="336"/>
                  </a:lnTo>
                  <a:lnTo>
                    <a:pt x="0" y="336"/>
                  </a:ln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58" name="Line 10"/>
            <p:cNvSpPr>
              <a:spLocks noChangeShapeType="1"/>
            </p:cNvSpPr>
            <p:nvPr/>
          </p:nvSpPr>
          <p:spPr bwMode="auto">
            <a:xfrm>
              <a:off x="1855"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59" name="Line 11"/>
            <p:cNvSpPr>
              <a:spLocks noChangeShapeType="1"/>
            </p:cNvSpPr>
            <p:nvPr/>
          </p:nvSpPr>
          <p:spPr bwMode="auto">
            <a:xfrm>
              <a:off x="1759"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60" name="Line 12"/>
            <p:cNvSpPr>
              <a:spLocks noChangeShapeType="1"/>
            </p:cNvSpPr>
            <p:nvPr/>
          </p:nvSpPr>
          <p:spPr bwMode="auto">
            <a:xfrm>
              <a:off x="1663"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14061" name="Line 13"/>
          <p:cNvSpPr>
            <a:spLocks noChangeShapeType="1"/>
          </p:cNvSpPr>
          <p:nvPr/>
        </p:nvSpPr>
        <p:spPr bwMode="auto">
          <a:xfrm>
            <a:off x="2965450" y="5064125"/>
            <a:ext cx="271463" cy="63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62" name="Rectangle 14"/>
          <p:cNvSpPr>
            <a:spLocks noChangeArrowheads="1"/>
          </p:cNvSpPr>
          <p:nvPr/>
        </p:nvSpPr>
        <p:spPr bwMode="auto">
          <a:xfrm>
            <a:off x="3027363" y="4970463"/>
            <a:ext cx="169862" cy="19367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3" name="AutoShape 15"/>
          <p:cNvSpPr>
            <a:spLocks noChangeArrowheads="1"/>
          </p:cNvSpPr>
          <p:nvPr/>
        </p:nvSpPr>
        <p:spPr bwMode="auto">
          <a:xfrm>
            <a:off x="3186113" y="4965700"/>
            <a:ext cx="1266825" cy="177800"/>
          </a:xfrm>
          <a:prstGeom prst="rightArrow">
            <a:avLst>
              <a:gd name="adj1" fmla="val 50000"/>
              <a:gd name="adj2" fmla="val 178125"/>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4" name="AutoShape 16"/>
          <p:cNvSpPr>
            <a:spLocks noChangeArrowheads="1"/>
          </p:cNvSpPr>
          <p:nvPr/>
        </p:nvSpPr>
        <p:spPr bwMode="auto">
          <a:xfrm>
            <a:off x="1155700" y="4995863"/>
            <a:ext cx="1268413" cy="177800"/>
          </a:xfrm>
          <a:prstGeom prst="rightArrow">
            <a:avLst>
              <a:gd name="adj1" fmla="val 50000"/>
              <a:gd name="adj2" fmla="val 178348"/>
            </a:avLst>
          </a:prstGeom>
          <a:solidFill>
            <a:srgbClr val="00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5" name="AutoShape 17"/>
          <p:cNvSpPr>
            <a:spLocks noChangeArrowheads="1"/>
          </p:cNvSpPr>
          <p:nvPr/>
        </p:nvSpPr>
        <p:spPr bwMode="auto">
          <a:xfrm>
            <a:off x="6572250" y="4962525"/>
            <a:ext cx="1266825" cy="176213"/>
          </a:xfrm>
          <a:prstGeom prst="rightArrow">
            <a:avLst>
              <a:gd name="adj1" fmla="val 50000"/>
              <a:gd name="adj2" fmla="val 179729"/>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6" name="Text Box 18"/>
          <p:cNvSpPr txBox="1">
            <a:spLocks noChangeArrowheads="1"/>
          </p:cNvSpPr>
          <p:nvPr/>
        </p:nvSpPr>
        <p:spPr bwMode="auto">
          <a:xfrm>
            <a:off x="4587875" y="4868863"/>
            <a:ext cx="146706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333399"/>
                </a:solidFill>
                <a:latin typeface="+mn-lt"/>
                <a:ea typeface="+mn-ea"/>
              </a:rPr>
              <a:t>1 0 1 1 0 0 1</a:t>
            </a:r>
          </a:p>
        </p:txBody>
      </p:sp>
      <p:sp>
        <p:nvSpPr>
          <p:cNvPr id="514067" name="Text Box 19"/>
          <p:cNvSpPr txBox="1">
            <a:spLocks noChangeArrowheads="1"/>
          </p:cNvSpPr>
          <p:nvPr/>
        </p:nvSpPr>
        <p:spPr bwMode="auto">
          <a:xfrm>
            <a:off x="5948363" y="4749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rgbClr val="333399"/>
                </a:solidFill>
                <a:latin typeface="+mn-lt"/>
                <a:ea typeface="+mn-ea"/>
              </a:rPr>
              <a:t>…</a:t>
            </a:r>
          </a:p>
        </p:txBody>
      </p:sp>
      <p:sp>
        <p:nvSpPr>
          <p:cNvPr id="514068" name="Text Box 20"/>
          <p:cNvSpPr txBox="1">
            <a:spLocks noChangeArrowheads="1"/>
          </p:cNvSpPr>
          <p:nvPr/>
        </p:nvSpPr>
        <p:spPr bwMode="auto">
          <a:xfrm>
            <a:off x="3211513" y="573246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发送器</a:t>
            </a:r>
          </a:p>
        </p:txBody>
      </p:sp>
      <p:sp>
        <p:nvSpPr>
          <p:cNvPr id="514069" name="Text Box 21"/>
          <p:cNvSpPr txBox="1">
            <a:spLocks noChangeArrowheads="1"/>
          </p:cNvSpPr>
          <p:nvPr/>
        </p:nvSpPr>
        <p:spPr bwMode="auto">
          <a:xfrm>
            <a:off x="2203450" y="52292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队列</a:t>
            </a:r>
          </a:p>
        </p:txBody>
      </p:sp>
      <p:grpSp>
        <p:nvGrpSpPr>
          <p:cNvPr id="514070" name="Group 22"/>
          <p:cNvGrpSpPr>
            <a:grpSpLocks/>
          </p:cNvGrpSpPr>
          <p:nvPr/>
        </p:nvGrpSpPr>
        <p:grpSpPr bwMode="auto">
          <a:xfrm>
            <a:off x="6342063" y="3284538"/>
            <a:ext cx="2032000" cy="1612900"/>
            <a:chOff x="3437" y="1933"/>
            <a:chExt cx="1280" cy="1016"/>
          </a:xfrm>
        </p:grpSpPr>
        <p:sp>
          <p:nvSpPr>
            <p:cNvPr id="514071" name="Line 23"/>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72" name="Text Box 24"/>
            <p:cNvSpPr txBox="1">
              <a:spLocks noChangeArrowheads="1"/>
            </p:cNvSpPr>
            <p:nvPr/>
          </p:nvSpPr>
          <p:spPr bwMode="auto">
            <a:xfrm>
              <a:off x="3437" y="1933"/>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在链路上产生</a:t>
              </a:r>
            </a:p>
            <a:p>
              <a:pPr algn="ctr">
                <a:spcBef>
                  <a:spcPct val="0"/>
                </a:spcBef>
                <a:buClrTx/>
                <a:buFontTx/>
                <a:buNone/>
              </a:pPr>
              <a:r>
                <a:rPr lang="zh-CN" altLang="en-US" sz="2400" b="1">
                  <a:latin typeface="+mn-lt"/>
                  <a:ea typeface="+mn-ea"/>
                </a:rPr>
                <a:t>传播时延</a:t>
              </a:r>
            </a:p>
          </p:txBody>
        </p:sp>
      </p:grpSp>
      <p:sp>
        <p:nvSpPr>
          <p:cNvPr id="514073" name="Text Box 25"/>
          <p:cNvSpPr txBox="1">
            <a:spLocks noChangeArrowheads="1"/>
          </p:cNvSpPr>
          <p:nvPr/>
        </p:nvSpPr>
        <p:spPr bwMode="auto">
          <a:xfrm>
            <a:off x="7712075" y="5780088"/>
            <a:ext cx="101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结点</a:t>
            </a:r>
            <a:r>
              <a:rPr lang="en-US" altLang="zh-CN" sz="2400" b="1">
                <a:latin typeface="+mn-lt"/>
                <a:ea typeface="+mn-ea"/>
              </a:rPr>
              <a:t>B</a:t>
            </a:r>
          </a:p>
        </p:txBody>
      </p:sp>
      <p:sp>
        <p:nvSpPr>
          <p:cNvPr id="514074" name="Text Box 26"/>
          <p:cNvSpPr txBox="1">
            <a:spLocks noChangeArrowheads="1"/>
          </p:cNvSpPr>
          <p:nvPr/>
        </p:nvSpPr>
        <p:spPr bwMode="auto">
          <a:xfrm>
            <a:off x="2058988" y="5732463"/>
            <a:ext cx="1017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结点</a:t>
            </a:r>
            <a:r>
              <a:rPr lang="en-US" altLang="zh-CN" sz="2400" b="1">
                <a:latin typeface="+mn-lt"/>
                <a:ea typeface="+mn-ea"/>
              </a:rPr>
              <a:t>A</a:t>
            </a:r>
          </a:p>
        </p:txBody>
      </p:sp>
      <p:grpSp>
        <p:nvGrpSpPr>
          <p:cNvPr id="514075" name="Group 27"/>
          <p:cNvGrpSpPr>
            <a:grpSpLocks/>
          </p:cNvGrpSpPr>
          <p:nvPr/>
        </p:nvGrpSpPr>
        <p:grpSpPr bwMode="auto">
          <a:xfrm>
            <a:off x="2946401" y="3500438"/>
            <a:ext cx="3262313" cy="1470025"/>
            <a:chOff x="1165" y="2069"/>
            <a:chExt cx="2055" cy="926"/>
          </a:xfrm>
        </p:grpSpPr>
        <p:sp>
          <p:nvSpPr>
            <p:cNvPr id="514076" name="Text Box 28"/>
            <p:cNvSpPr txBox="1">
              <a:spLocks noChangeArrowheads="1"/>
            </p:cNvSpPr>
            <p:nvPr/>
          </p:nvSpPr>
          <p:spPr bwMode="auto">
            <a:xfrm>
              <a:off x="1165" y="2069"/>
              <a:ext cx="2055"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在发送器产生发送时延</a:t>
              </a:r>
            </a:p>
            <a:p>
              <a:pPr algn="ctr">
                <a:spcBef>
                  <a:spcPct val="0"/>
                </a:spcBef>
                <a:buClrTx/>
                <a:buFontTx/>
                <a:buNone/>
              </a:pPr>
              <a:r>
                <a:rPr lang="en-US" altLang="zh-CN" sz="2400" b="1">
                  <a:latin typeface="+mn-lt"/>
                  <a:ea typeface="+mn-ea"/>
                </a:rPr>
                <a:t>(</a:t>
              </a:r>
              <a:r>
                <a:rPr lang="zh-CN" altLang="en-US" sz="2400" b="1">
                  <a:latin typeface="+mn-lt"/>
                  <a:ea typeface="+mn-ea"/>
                </a:rPr>
                <a:t>即传输时延</a:t>
              </a:r>
              <a:r>
                <a:rPr lang="en-US" altLang="zh-CN" sz="2400" b="1">
                  <a:latin typeface="+mn-lt"/>
                  <a:ea typeface="+mn-ea"/>
                </a:rPr>
                <a:t>)</a:t>
              </a:r>
            </a:p>
          </p:txBody>
        </p:sp>
        <p:sp>
          <p:nvSpPr>
            <p:cNvPr id="514077" name="Line 29"/>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14078" name="Line 30"/>
          <p:cNvSpPr>
            <a:spLocks noChangeShapeType="1"/>
          </p:cNvSpPr>
          <p:nvPr/>
        </p:nvSpPr>
        <p:spPr bwMode="auto">
          <a:xfrm flipH="1" flipV="1">
            <a:off x="3103563" y="5138738"/>
            <a:ext cx="431800" cy="64770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514079" name="Group 31"/>
          <p:cNvGrpSpPr>
            <a:grpSpLocks/>
          </p:cNvGrpSpPr>
          <p:nvPr/>
        </p:nvGrpSpPr>
        <p:grpSpPr bwMode="auto">
          <a:xfrm>
            <a:off x="1152526" y="2420938"/>
            <a:ext cx="2032000" cy="2376487"/>
            <a:chOff x="80" y="1389"/>
            <a:chExt cx="1280" cy="1497"/>
          </a:xfrm>
        </p:grpSpPr>
        <p:sp>
          <p:nvSpPr>
            <p:cNvPr id="514080" name="Line 32"/>
            <p:cNvSpPr>
              <a:spLocks noChangeShapeType="1"/>
            </p:cNvSpPr>
            <p:nvPr/>
          </p:nvSpPr>
          <p:spPr bwMode="auto">
            <a:xfrm>
              <a:off x="703" y="1979"/>
              <a:ext cx="181" cy="90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81" name="Text Box 33"/>
            <p:cNvSpPr txBox="1">
              <a:spLocks noChangeArrowheads="1"/>
            </p:cNvSpPr>
            <p:nvPr/>
          </p:nvSpPr>
          <p:spPr bwMode="auto">
            <a:xfrm>
              <a:off x="80" y="1389"/>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在队列中产生</a:t>
              </a:r>
            </a:p>
            <a:p>
              <a:pPr algn="ctr">
                <a:spcBef>
                  <a:spcPct val="0"/>
                </a:spcBef>
                <a:buClrTx/>
                <a:buFontTx/>
                <a:buNone/>
              </a:pPr>
              <a:r>
                <a:rPr lang="zh-CN" altLang="en-US" sz="2400" b="1">
                  <a:latin typeface="+mn-lt"/>
                  <a:ea typeface="+mn-ea"/>
                </a:rPr>
                <a:t>处理时延</a:t>
              </a:r>
            </a:p>
          </p:txBody>
        </p:sp>
      </p:grpSp>
      <p:sp>
        <p:nvSpPr>
          <p:cNvPr id="514082" name="Text Box 34"/>
          <p:cNvSpPr txBox="1">
            <a:spLocks noChangeArrowheads="1"/>
          </p:cNvSpPr>
          <p:nvPr/>
        </p:nvSpPr>
        <p:spPr bwMode="auto">
          <a:xfrm>
            <a:off x="1123950" y="45339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数据</a:t>
            </a:r>
          </a:p>
        </p:txBody>
      </p:sp>
      <p:sp>
        <p:nvSpPr>
          <p:cNvPr id="514083" name="Text Box 35"/>
          <p:cNvSpPr txBox="1">
            <a:spLocks noChangeArrowheads="1"/>
          </p:cNvSpPr>
          <p:nvPr/>
        </p:nvSpPr>
        <p:spPr bwMode="auto">
          <a:xfrm>
            <a:off x="3643313" y="2276475"/>
            <a:ext cx="4879975" cy="608013"/>
          </a:xfrm>
          <a:prstGeom prst="rect">
            <a:avLst/>
          </a:prstGeom>
          <a:solidFill>
            <a:srgbClr val="FFFF00"/>
          </a:solidFill>
          <a:ln w="2857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3200" b="1">
                <a:latin typeface="+mn-lt"/>
                <a:ea typeface="+mn-ea"/>
              </a:rPr>
              <a:t>从结点</a:t>
            </a:r>
            <a:r>
              <a:rPr lang="en-US" altLang="zh-CN" sz="3200" b="1">
                <a:latin typeface="+mn-lt"/>
                <a:ea typeface="+mn-ea"/>
              </a:rPr>
              <a:t>A</a:t>
            </a:r>
            <a:r>
              <a:rPr lang="zh-CN" altLang="en-US" sz="3200" b="1">
                <a:latin typeface="+mn-lt"/>
                <a:ea typeface="+mn-ea"/>
              </a:rPr>
              <a:t>向结点</a:t>
            </a:r>
            <a:r>
              <a:rPr lang="en-US" altLang="zh-CN" sz="3200" b="1">
                <a:latin typeface="+mn-lt"/>
                <a:ea typeface="+mn-ea"/>
              </a:rPr>
              <a:t>B</a:t>
            </a:r>
            <a:r>
              <a:rPr lang="zh-CN" altLang="en-US" sz="3200" b="1">
                <a:latin typeface="+mn-lt"/>
                <a:ea typeface="+mn-ea"/>
              </a:rPr>
              <a:t>发送数据</a:t>
            </a:r>
          </a:p>
        </p:txBody>
      </p:sp>
      <p:sp>
        <p:nvSpPr>
          <p:cNvPr id="514084" name="Text Box 36"/>
          <p:cNvSpPr txBox="1">
            <a:spLocks noChangeArrowheads="1"/>
          </p:cNvSpPr>
          <p:nvPr/>
        </p:nvSpPr>
        <p:spPr bwMode="auto">
          <a:xfrm>
            <a:off x="4364038" y="52292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链路</a:t>
            </a:r>
          </a:p>
        </p:txBody>
      </p:sp>
      <p:sp>
        <p:nvSpPr>
          <p:cNvPr id="514085" name="Text Box 3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14086" name="Text Box 3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40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0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4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zh-CN" altLang="en-US"/>
              <a:t>一个误区</a:t>
            </a:r>
          </a:p>
        </p:txBody>
      </p:sp>
      <p:sp>
        <p:nvSpPr>
          <p:cNvPr id="515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15077" name="Rectangle 5"/>
          <p:cNvSpPr>
            <a:spLocks noGrp="1" noChangeArrowheads="1"/>
          </p:cNvSpPr>
          <p:nvPr>
            <p:ph type="body" idx="1"/>
          </p:nvPr>
        </p:nvSpPr>
        <p:spPr>
          <a:xfrm>
            <a:off x="2627313" y="1922463"/>
            <a:ext cx="6048375" cy="1190625"/>
          </a:xfrm>
          <a:solidFill>
            <a:srgbClr val="FF0000"/>
          </a:solidFill>
          <a:ln w="28575">
            <a:solidFill>
              <a:schemeClr val="tx1"/>
            </a:solidFill>
            <a:miter lim="800000"/>
            <a:headEnd/>
            <a:tailEnd/>
          </a:ln>
          <a:effectLst>
            <a:outerShdw dist="107763" dir="2700000" algn="ctr" rotWithShape="0">
              <a:schemeClr val="bg2">
                <a:alpha val="50000"/>
              </a:schemeClr>
            </a:outerShdw>
          </a:effectLst>
        </p:spPr>
        <p:txBody>
          <a:bodyPr/>
          <a:lstStyle/>
          <a:p>
            <a:pPr marL="0" indent="0" algn="ctr">
              <a:lnSpc>
                <a:spcPct val="110000"/>
              </a:lnSpc>
              <a:buFont typeface="Wingdings" pitchFamily="2" charset="2"/>
              <a:buNone/>
            </a:pPr>
            <a:r>
              <a:rPr lang="zh-CN" altLang="en-US" sz="2800">
                <a:solidFill>
                  <a:schemeClr val="bg1"/>
                </a:solidFill>
              </a:rPr>
              <a:t>       “在高速链路（高带宽链路）上比特应该跑的更快些。”说法正确吗</a:t>
            </a:r>
          </a:p>
        </p:txBody>
      </p:sp>
      <p:sp>
        <p:nvSpPr>
          <p:cNvPr id="515078" name="Rectangle 6"/>
          <p:cNvSpPr>
            <a:spLocks noChangeArrowheads="1"/>
          </p:cNvSpPr>
          <p:nvPr/>
        </p:nvSpPr>
        <p:spPr bwMode="auto">
          <a:xfrm>
            <a:off x="2627313" y="3933825"/>
            <a:ext cx="6086475" cy="2159000"/>
          </a:xfrm>
          <a:prstGeom prst="rect">
            <a:avLst/>
          </a:prstGeom>
          <a:solidFill>
            <a:srgbClr val="3333FF"/>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Font typeface="Wingdings" pitchFamily="2" charset="2"/>
              <a:buNone/>
            </a:pPr>
            <a:r>
              <a:rPr lang="zh-CN" altLang="en-US" sz="2800">
                <a:solidFill>
                  <a:schemeClr val="bg1"/>
                </a:solidFill>
              </a:rPr>
              <a:t>       不对。对于高速网络链路，我们提高的仅仅是数据的发送速率而不是比特在链路上的传播速率，而提高链路带宽只能减小数据的发送时延。 </a:t>
            </a:r>
          </a:p>
        </p:txBody>
      </p:sp>
      <p:pic>
        <p:nvPicPr>
          <p:cNvPr id="515079" name="Picture 7" descr="pe01821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1916113"/>
            <a:ext cx="1195388" cy="1357312"/>
          </a:xfrm>
          <a:prstGeom prst="rect">
            <a:avLst/>
          </a:prstGeom>
          <a:noFill/>
          <a:extLst>
            <a:ext uri="{909E8E84-426E-40DD-AFC4-6F175D3DCCD1}">
              <a14:hiddenFill xmlns:a14="http://schemas.microsoft.com/office/drawing/2010/main">
                <a:solidFill>
                  <a:srgbClr val="FFFFFF"/>
                </a:solidFill>
              </a14:hiddenFill>
            </a:ext>
          </a:extLst>
        </p:spPr>
      </p:pic>
      <p:pic>
        <p:nvPicPr>
          <p:cNvPr id="515080" name="Picture 8" descr="j021700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113" y="4292600"/>
            <a:ext cx="1584325" cy="1400175"/>
          </a:xfrm>
          <a:prstGeom prst="rect">
            <a:avLst/>
          </a:prstGeom>
          <a:noFill/>
          <a:extLst>
            <a:ext uri="{909E8E84-426E-40DD-AFC4-6F175D3DCCD1}">
              <a14:hiddenFill xmlns:a14="http://schemas.microsoft.com/office/drawing/2010/main">
                <a:solidFill>
                  <a:srgbClr val="FFFFFF"/>
                </a:solidFill>
              </a14:hiddenFill>
            </a:ext>
          </a:extLst>
        </p:spPr>
      </p:pic>
      <p:sp>
        <p:nvSpPr>
          <p:cNvPr id="51508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一些应该了解的知识</a:t>
            </a:r>
            <a:r>
              <a:rPr lang="en-US" altLang="zh-CN" sz="1200">
                <a:ea typeface="幼圆" pitchFamily="49" charset="-122"/>
              </a:rPr>
              <a:t>&gt;&gt;</a:t>
            </a:r>
            <a:r>
              <a:rPr lang="zh-CN" altLang="en-US" sz="1200">
                <a:ea typeface="幼圆" pitchFamily="49" charset="-122"/>
                <a:hlinkClick r:id="rId9"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15078"/>
                                        </p:tgtEl>
                                        <p:attrNameLst>
                                          <p:attrName>style.visibility</p:attrName>
                                        </p:attrNameLst>
                                      </p:cBhvr>
                                      <p:to>
                                        <p:strVal val="visible"/>
                                      </p:to>
                                    </p:set>
                                    <p:animEffect transition="in" filter="wedge">
                                      <p:cBhvr>
                                        <p:cTn id="7" dur="2000"/>
                                        <p:tgtEl>
                                          <p:spTgt spid="515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zh-CN" altLang="en-US"/>
              <a:t>利用率</a:t>
            </a:r>
          </a:p>
        </p:txBody>
      </p:sp>
      <p:sp>
        <p:nvSpPr>
          <p:cNvPr id="516108" name="Text Box 1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16109" name="Text Box 1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
        <p:nvSpPr>
          <p:cNvPr id="516110" name="Rectangle 14"/>
          <p:cNvSpPr>
            <a:spLocks noGrp="1" noChangeArrowheads="1"/>
          </p:cNvSpPr>
          <p:nvPr>
            <p:ph type="body" idx="1"/>
          </p:nvPr>
        </p:nvSpPr>
        <p:spPr/>
        <p:txBody>
          <a:bodyPr/>
          <a:lstStyle/>
          <a:p>
            <a:pPr>
              <a:lnSpc>
                <a:spcPct val="115000"/>
              </a:lnSpc>
            </a:pPr>
            <a:r>
              <a:rPr lang="zh-CN" altLang="en-US" dirty="0">
                <a:solidFill>
                  <a:srgbClr val="FF0000"/>
                </a:solidFill>
              </a:rPr>
              <a:t>信道利用率</a:t>
            </a:r>
          </a:p>
          <a:p>
            <a:pPr>
              <a:lnSpc>
                <a:spcPct val="115000"/>
              </a:lnSpc>
              <a:buFont typeface="Wingdings" pitchFamily="2" charset="2"/>
              <a:buNone/>
            </a:pPr>
            <a:r>
              <a:rPr lang="zh-CN" altLang="en-US" dirty="0"/>
              <a:t>           指出某信道有百分之几的时间是被利用的（有数据通过），对于完全空闲的信道，其利用率是零。</a:t>
            </a:r>
          </a:p>
          <a:p>
            <a:pPr>
              <a:lnSpc>
                <a:spcPct val="115000"/>
              </a:lnSpc>
            </a:pPr>
            <a:r>
              <a:rPr lang="zh-CN" altLang="en-US" dirty="0">
                <a:solidFill>
                  <a:srgbClr val="FF0000"/>
                </a:solidFill>
              </a:rPr>
              <a:t>网络利用率</a:t>
            </a:r>
          </a:p>
          <a:p>
            <a:pPr>
              <a:lnSpc>
                <a:spcPct val="115000"/>
              </a:lnSpc>
              <a:buFont typeface="Wingdings" pitchFamily="2" charset="2"/>
              <a:buNone/>
            </a:pPr>
            <a:r>
              <a:rPr lang="zh-CN" altLang="en-US" dirty="0"/>
              <a:t>    是全网络的信道利用率的加权平均值。</a:t>
            </a:r>
          </a:p>
          <a:p>
            <a:pPr>
              <a:lnSpc>
                <a:spcPct val="115000"/>
              </a:lnSpc>
            </a:pPr>
            <a:r>
              <a:rPr lang="zh-CN" altLang="en-US" dirty="0" smtClean="0">
                <a:solidFill>
                  <a:srgbClr val="0000FF"/>
                </a:solidFill>
              </a:rPr>
              <a:t>网络利用率</a:t>
            </a:r>
            <a:r>
              <a:rPr lang="zh-CN" altLang="en-US" dirty="0">
                <a:solidFill>
                  <a:srgbClr val="0000FF"/>
                </a:solidFill>
              </a:rPr>
              <a:t>并非越高越好</a:t>
            </a:r>
            <a:r>
              <a:rPr lang="zh-CN" altLang="en-US" dirty="0">
                <a:solidFill>
                  <a:schemeClr val="tx2"/>
                </a:solidFill>
              </a:rPr>
              <a:t>。</a:t>
            </a:r>
            <a:r>
              <a:rPr lang="zh-CN" altLang="en-US" dirty="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zh-CN" altLang="en-US" dirty="0">
                <a:latin typeface="宋体" pitchFamily="2" charset="-122"/>
              </a:rPr>
              <a:t>浏览器</a:t>
            </a:r>
            <a:r>
              <a:rPr lang="en-US" altLang="zh-CN" dirty="0">
                <a:latin typeface="宋体" pitchFamily="2" charset="-122"/>
              </a:rPr>
              <a:t>-</a:t>
            </a:r>
            <a:r>
              <a:rPr lang="zh-CN" altLang="en-US" dirty="0">
                <a:latin typeface="宋体" pitchFamily="2" charset="-122"/>
              </a:rPr>
              <a:t>服务器</a:t>
            </a:r>
            <a:br>
              <a:rPr lang="zh-CN" altLang="en-US" dirty="0">
                <a:latin typeface="宋体" pitchFamily="2" charset="-122"/>
              </a:rPr>
            </a:br>
            <a:r>
              <a:rPr lang="zh-CN" altLang="en-US" sz="3200" dirty="0"/>
              <a:t>（</a:t>
            </a:r>
            <a:r>
              <a:rPr lang="en-US" altLang="zh-CN" sz="3200" dirty="0"/>
              <a:t>B/S</a:t>
            </a:r>
            <a:r>
              <a:rPr lang="zh-CN" altLang="en-US" sz="3200" dirty="0"/>
              <a:t>）</a:t>
            </a:r>
          </a:p>
        </p:txBody>
      </p:sp>
      <p:sp>
        <p:nvSpPr>
          <p:cNvPr id="2385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商业应用 </a:t>
            </a:r>
            <a:endParaRPr lang="en-US" altLang="zh-CN" sz="1200">
              <a:ea typeface="幼圆" pitchFamily="49" charset="-122"/>
            </a:endParaRPr>
          </a:p>
        </p:txBody>
      </p:sp>
      <p:sp>
        <p:nvSpPr>
          <p:cNvPr id="238600" name="Rectangle 8"/>
          <p:cNvSpPr>
            <a:spLocks noGrp="1" noChangeArrowheads="1"/>
          </p:cNvSpPr>
          <p:nvPr>
            <p:ph type="body" idx="1"/>
          </p:nvPr>
        </p:nvSpPr>
        <p:spPr/>
        <p:txBody>
          <a:bodyPr/>
          <a:lstStyle/>
          <a:p>
            <a:pPr>
              <a:lnSpc>
                <a:spcPct val="115000"/>
              </a:lnSpc>
            </a:pPr>
            <a:r>
              <a:rPr lang="en-US" altLang="zh-CN" sz="2400" dirty="0">
                <a:solidFill>
                  <a:srgbClr val="FF3300"/>
                </a:solidFill>
              </a:rPr>
              <a:t>C/S</a:t>
            </a:r>
            <a:r>
              <a:rPr lang="zh-CN" altLang="en-US" sz="2400" dirty="0">
                <a:solidFill>
                  <a:srgbClr val="FF3300"/>
                </a:solidFill>
              </a:rPr>
              <a:t>（两层结构：客户端</a:t>
            </a:r>
            <a:r>
              <a:rPr lang="en-US" altLang="zh-CN" sz="2400" dirty="0">
                <a:solidFill>
                  <a:srgbClr val="FF3300"/>
                </a:solidFill>
              </a:rPr>
              <a:t>/</a:t>
            </a:r>
            <a:r>
              <a:rPr lang="zh-CN" altLang="en-US" sz="2400" dirty="0">
                <a:solidFill>
                  <a:srgbClr val="FF3300"/>
                </a:solidFill>
              </a:rPr>
              <a:t>服务器）</a:t>
            </a:r>
          </a:p>
          <a:p>
            <a:pPr>
              <a:lnSpc>
                <a:spcPct val="115000"/>
              </a:lnSpc>
              <a:buFont typeface="Wingdings" pitchFamily="2" charset="2"/>
              <a:buNone/>
            </a:pPr>
            <a:r>
              <a:rPr lang="zh-CN" altLang="en-US" sz="2400" dirty="0"/>
              <a:t>            软件分客户端和服务器端两部分，服务器端软件安装好后，其他人还需要在客户端的电脑上安装专用的客户端软件才能正常浏览操作。 </a:t>
            </a:r>
          </a:p>
          <a:p>
            <a:pPr>
              <a:lnSpc>
                <a:spcPct val="115000"/>
              </a:lnSpc>
            </a:pPr>
            <a:r>
              <a:rPr lang="en-US" altLang="zh-CN" sz="2400" dirty="0">
                <a:solidFill>
                  <a:srgbClr val="FF3300"/>
                </a:solidFill>
              </a:rPr>
              <a:t>B/S</a:t>
            </a:r>
            <a:r>
              <a:rPr lang="zh-CN" altLang="en-US" sz="2400" dirty="0">
                <a:solidFill>
                  <a:srgbClr val="FF3300"/>
                </a:solidFill>
              </a:rPr>
              <a:t> （三层结构：浏览器</a:t>
            </a:r>
            <a:r>
              <a:rPr lang="en-US" altLang="zh-CN" sz="2400" dirty="0">
                <a:solidFill>
                  <a:srgbClr val="FF3300"/>
                </a:solidFill>
              </a:rPr>
              <a:t>/</a:t>
            </a:r>
            <a:r>
              <a:rPr lang="zh-CN" altLang="en-US" sz="2400" dirty="0">
                <a:solidFill>
                  <a:srgbClr val="FF3300"/>
                </a:solidFill>
              </a:rPr>
              <a:t>服务器</a:t>
            </a:r>
            <a:r>
              <a:rPr lang="en-US" altLang="zh-CN" sz="2400" dirty="0">
                <a:solidFill>
                  <a:srgbClr val="FF3300"/>
                </a:solidFill>
              </a:rPr>
              <a:t>/</a:t>
            </a:r>
            <a:r>
              <a:rPr lang="zh-CN" altLang="en-US" sz="2400" dirty="0">
                <a:solidFill>
                  <a:srgbClr val="FF3300"/>
                </a:solidFill>
              </a:rPr>
              <a:t>数据库）</a:t>
            </a:r>
          </a:p>
          <a:p>
            <a:pPr>
              <a:lnSpc>
                <a:spcPct val="115000"/>
              </a:lnSpc>
              <a:buFont typeface="Wingdings" pitchFamily="2" charset="2"/>
              <a:buNone/>
            </a:pPr>
            <a:r>
              <a:rPr lang="zh-CN" altLang="en-US" sz="2400" dirty="0"/>
              <a:t>            软件只有服务器端，在服务器上安装相应软件和进行配置，客户端不需要进行任何安装和配置，使用浏览器就可以进行系统访问和系统控制，这样可以实现瘦客户端，大大简化了客户端电脑载荷，减轻了系统维护与升级的成本和工作量，降低了用户的总体成本。</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zh-CN" altLang="en-US" sz="4000"/>
              <a:t>时延与网络利用率的关系</a:t>
            </a:r>
            <a:endParaRPr lang="en-US" altLang="zh-CN" sz="4000"/>
          </a:p>
        </p:txBody>
      </p:sp>
      <p:sp>
        <p:nvSpPr>
          <p:cNvPr id="517127" name="Rectangle 7"/>
          <p:cNvSpPr>
            <a:spLocks noGrp="1" noChangeArrowheads="1"/>
          </p:cNvSpPr>
          <p:nvPr>
            <p:ph type="body" sz="half" idx="1"/>
          </p:nvPr>
        </p:nvSpPr>
        <p:spPr>
          <a:xfrm>
            <a:off x="809625" y="1773238"/>
            <a:ext cx="7939088" cy="4464050"/>
          </a:xfrm>
        </p:spPr>
        <p:txBody>
          <a:bodyPr/>
          <a:lstStyle/>
          <a:p>
            <a:pPr>
              <a:lnSpc>
                <a:spcPct val="135000"/>
              </a:lnSpc>
            </a:pPr>
            <a:r>
              <a:rPr lang="zh-CN" altLang="en-US" sz="2400" dirty="0"/>
              <a:t>根据排队论的理论，</a:t>
            </a:r>
            <a:r>
              <a:rPr lang="zh-CN" altLang="en-US" sz="2400" dirty="0">
                <a:solidFill>
                  <a:srgbClr val="FF0000"/>
                </a:solidFill>
              </a:rPr>
              <a:t>当某信道的利用率增大时，该信道引起的时延也就迅速增加</a:t>
            </a:r>
            <a:r>
              <a:rPr lang="zh-CN" altLang="en-US" sz="2400" dirty="0"/>
              <a:t>。 </a:t>
            </a:r>
          </a:p>
          <a:p>
            <a:pPr>
              <a:lnSpc>
                <a:spcPct val="135000"/>
              </a:lnSpc>
            </a:pPr>
            <a:r>
              <a:rPr lang="zh-CN" altLang="en-US" sz="2400" dirty="0"/>
              <a:t>若令 </a:t>
            </a:r>
            <a:r>
              <a:rPr lang="en-US" altLang="zh-CN" sz="2400" dirty="0"/>
              <a:t>D</a:t>
            </a:r>
            <a:r>
              <a:rPr lang="en-US" altLang="zh-CN" sz="2400" baseline="-25000" dirty="0"/>
              <a:t>0</a:t>
            </a:r>
            <a:r>
              <a:rPr lang="en-US" altLang="zh-CN" sz="2400" dirty="0"/>
              <a:t> </a:t>
            </a:r>
            <a:r>
              <a:rPr lang="zh-CN" altLang="en-US" sz="2400" dirty="0"/>
              <a:t>表示网络空闲时的时延，</a:t>
            </a:r>
            <a:r>
              <a:rPr lang="en-US" altLang="zh-CN" sz="2400" dirty="0"/>
              <a:t>D </a:t>
            </a:r>
            <a:r>
              <a:rPr lang="zh-CN" altLang="en-US" sz="2400" dirty="0"/>
              <a:t>表示网络当前的时延，则在适当的假定条件下，可以用下面的简单公式表示 </a:t>
            </a:r>
            <a:r>
              <a:rPr lang="en-US" altLang="zh-CN" sz="2400" dirty="0"/>
              <a:t>D </a:t>
            </a:r>
            <a:r>
              <a:rPr lang="zh-CN" altLang="en-US" sz="2400" dirty="0"/>
              <a:t>和 </a:t>
            </a:r>
            <a:r>
              <a:rPr lang="en-US" altLang="zh-CN" sz="2400" dirty="0"/>
              <a:t>D</a:t>
            </a:r>
            <a:r>
              <a:rPr lang="en-US" altLang="zh-CN" sz="2400" baseline="-25000" dirty="0"/>
              <a:t>0</a:t>
            </a:r>
            <a:r>
              <a:rPr lang="zh-CN" altLang="en-US" sz="2400" dirty="0"/>
              <a:t>之间的关系： </a:t>
            </a:r>
          </a:p>
          <a:p>
            <a:pPr>
              <a:lnSpc>
                <a:spcPct val="135000"/>
              </a:lnSpc>
            </a:pPr>
            <a:endParaRPr lang="en-US" altLang="zh-CN" sz="2400" dirty="0"/>
          </a:p>
          <a:p>
            <a:pPr>
              <a:lnSpc>
                <a:spcPct val="135000"/>
              </a:lnSpc>
            </a:pPr>
            <a:endParaRPr lang="en-US" altLang="zh-CN" sz="2400" dirty="0"/>
          </a:p>
          <a:p>
            <a:pPr algn="ctr">
              <a:lnSpc>
                <a:spcPct val="135000"/>
              </a:lnSpc>
              <a:buFont typeface="Wingdings" pitchFamily="2" charset="2"/>
              <a:buNone/>
            </a:pPr>
            <a:r>
              <a:rPr lang="en-US" altLang="zh-CN" sz="2400" dirty="0"/>
              <a:t>U </a:t>
            </a:r>
            <a:r>
              <a:rPr lang="zh-CN" altLang="en-US" sz="2400" dirty="0"/>
              <a:t>是网络的利用率，数值在 </a:t>
            </a:r>
            <a:r>
              <a:rPr lang="en-US" altLang="zh-CN" sz="2400" dirty="0"/>
              <a:t>0 </a:t>
            </a:r>
            <a:r>
              <a:rPr lang="zh-CN" altLang="en-US" sz="2400" dirty="0"/>
              <a:t>到 </a:t>
            </a:r>
            <a:r>
              <a:rPr lang="en-US" altLang="zh-CN" sz="2400" dirty="0"/>
              <a:t>1 </a:t>
            </a:r>
            <a:r>
              <a:rPr lang="zh-CN" altLang="en-US" sz="2400" dirty="0"/>
              <a:t>之间。</a:t>
            </a:r>
          </a:p>
        </p:txBody>
      </p:sp>
      <p:sp>
        <p:nvSpPr>
          <p:cNvPr id="51712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1712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计算机网络的主要性能指标</a:t>
            </a:r>
            <a:endParaRPr lang="en-US" altLang="zh-CN" sz="1200">
              <a:ea typeface="幼圆" pitchFamily="49" charset="-122"/>
            </a:endParaRPr>
          </a:p>
        </p:txBody>
      </p:sp>
      <p:graphicFrame>
        <p:nvGraphicFramePr>
          <p:cNvPr id="517128" name="Object 8"/>
          <p:cNvGraphicFramePr>
            <a:graphicFrameLocks noGrp="1" noChangeAspect="1"/>
          </p:cNvGraphicFramePr>
          <p:nvPr>
            <p:ph sz="half" idx="2"/>
          </p:nvPr>
        </p:nvGraphicFramePr>
        <p:xfrm>
          <a:off x="3924300" y="4581525"/>
          <a:ext cx="1368425" cy="831850"/>
        </p:xfrm>
        <a:graphic>
          <a:graphicData uri="http://schemas.openxmlformats.org/presentationml/2006/ole">
            <mc:AlternateContent xmlns:mc="http://schemas.openxmlformats.org/markup-compatibility/2006">
              <mc:Choice xmlns:v="urn:schemas-microsoft-com:vml" Requires="v">
                <p:oleObj spid="_x0000_s517201" name="公式" r:id="rId7" imgW="647640" imgH="393480" progId="Equation.3">
                  <p:embed/>
                </p:oleObj>
              </mc:Choice>
              <mc:Fallback>
                <p:oleObj name="公式" r:id="rId7" imgW="647640" imgH="393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4581525"/>
                        <a:ext cx="1368425" cy="831850"/>
                      </a:xfrm>
                      <a:prstGeom prst="rect">
                        <a:avLst/>
                      </a:prstGeom>
                      <a:solidFill>
                        <a:srgbClr val="FFFF00"/>
                      </a:solidFill>
                      <a:ln w="57150" cmpd="thickThin">
                        <a:solidFill>
                          <a:schemeClr val="bg2"/>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zh-CN" altLang="en-US"/>
              <a:t>图  示</a:t>
            </a:r>
            <a:endParaRPr lang="en-US" altLang="zh-CN"/>
          </a:p>
        </p:txBody>
      </p:sp>
      <p:sp>
        <p:nvSpPr>
          <p:cNvPr id="5191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1917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
        <p:nvSpPr>
          <p:cNvPr id="519178" name="Rectangle 10"/>
          <p:cNvSpPr>
            <a:spLocks noChangeArrowheads="1"/>
          </p:cNvSpPr>
          <p:nvPr/>
        </p:nvSpPr>
        <p:spPr bwMode="auto">
          <a:xfrm>
            <a:off x="4787900" y="1844675"/>
            <a:ext cx="1603375" cy="418623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9" name="Text Box 11"/>
          <p:cNvSpPr txBox="1">
            <a:spLocks noChangeArrowheads="1"/>
          </p:cNvSpPr>
          <p:nvPr/>
        </p:nvSpPr>
        <p:spPr bwMode="auto">
          <a:xfrm>
            <a:off x="1098550" y="1741488"/>
            <a:ext cx="9605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时延 </a:t>
            </a:r>
            <a:r>
              <a:rPr kumimoji="0" lang="en-US" altLang="zh-CN" sz="2000" b="1" i="1">
                <a:latin typeface="+mn-lt"/>
                <a:ea typeface="+mn-ea"/>
              </a:rPr>
              <a:t>D</a:t>
            </a:r>
          </a:p>
        </p:txBody>
      </p:sp>
      <p:sp>
        <p:nvSpPr>
          <p:cNvPr id="519180" name="Line 12"/>
          <p:cNvSpPr>
            <a:spLocks noChangeShapeType="1"/>
          </p:cNvSpPr>
          <p:nvPr/>
        </p:nvSpPr>
        <p:spPr bwMode="auto">
          <a:xfrm flipV="1">
            <a:off x="2322513" y="1698625"/>
            <a:ext cx="0" cy="4332288"/>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1" name="Line 13"/>
          <p:cNvSpPr>
            <a:spLocks noChangeShapeType="1"/>
          </p:cNvSpPr>
          <p:nvPr/>
        </p:nvSpPr>
        <p:spPr bwMode="auto">
          <a:xfrm rot="5400000" flipV="1">
            <a:off x="4849813" y="3503613"/>
            <a:ext cx="0" cy="5054600"/>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2" name="Line 14"/>
          <p:cNvSpPr>
            <a:spLocks noChangeShapeType="1"/>
          </p:cNvSpPr>
          <p:nvPr/>
        </p:nvSpPr>
        <p:spPr bwMode="auto">
          <a:xfrm>
            <a:off x="6391275" y="1698625"/>
            <a:ext cx="0" cy="4332288"/>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3" name="Arc 15"/>
          <p:cNvSpPr>
            <a:spLocks/>
          </p:cNvSpPr>
          <p:nvPr/>
        </p:nvSpPr>
        <p:spPr bwMode="auto">
          <a:xfrm flipV="1">
            <a:off x="2322513" y="1844675"/>
            <a:ext cx="3981450" cy="3898900"/>
          </a:xfrm>
          <a:custGeom>
            <a:avLst/>
            <a:gdLst>
              <a:gd name="G0" fmla="+- 0 0 0"/>
              <a:gd name="G1" fmla="+- 21600 0 0"/>
              <a:gd name="G2" fmla="+- 21600 0 0"/>
              <a:gd name="T0" fmla="*/ 0 w 21600"/>
              <a:gd name="T1" fmla="*/ 0 h 21612"/>
              <a:gd name="T2" fmla="*/ 21600 w 21600"/>
              <a:gd name="T3" fmla="*/ 21612 h 21612"/>
              <a:gd name="T4" fmla="*/ 0 w 21600"/>
              <a:gd name="T5" fmla="*/ 21600 h 21612"/>
            </a:gdLst>
            <a:ahLst/>
            <a:cxnLst>
              <a:cxn ang="0">
                <a:pos x="T0" y="T1"/>
              </a:cxn>
              <a:cxn ang="0">
                <a:pos x="T2" y="T3"/>
              </a:cxn>
              <a:cxn ang="0">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4" name="Text Box 16"/>
          <p:cNvSpPr txBox="1">
            <a:spLocks noChangeArrowheads="1"/>
          </p:cNvSpPr>
          <p:nvPr/>
        </p:nvSpPr>
        <p:spPr bwMode="auto">
          <a:xfrm>
            <a:off x="7007225" y="5562600"/>
            <a:ext cx="1204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利用率 </a:t>
            </a:r>
            <a:r>
              <a:rPr kumimoji="0" lang="en-US" altLang="zh-CN" sz="2000" b="1" i="1">
                <a:latin typeface="+mn-lt"/>
                <a:ea typeface="+mn-ea"/>
              </a:rPr>
              <a:t>U</a:t>
            </a:r>
          </a:p>
        </p:txBody>
      </p:sp>
      <p:sp>
        <p:nvSpPr>
          <p:cNvPr id="519185" name="Text Box 17"/>
          <p:cNvSpPr txBox="1">
            <a:spLocks noChangeArrowheads="1"/>
          </p:cNvSpPr>
          <p:nvPr/>
        </p:nvSpPr>
        <p:spPr bwMode="auto">
          <a:xfrm>
            <a:off x="6210300" y="60626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Arial" charset="0"/>
                <a:ea typeface="楷体_GB2312" pitchFamily="49" charset="-122"/>
              </a:rPr>
              <a:t>1</a:t>
            </a:r>
            <a:endParaRPr kumimoji="0" lang="en-US" altLang="zh-CN" sz="2000" b="1" i="1">
              <a:latin typeface="Arial" charset="0"/>
              <a:ea typeface="楷体_GB2312" pitchFamily="49" charset="-122"/>
            </a:endParaRPr>
          </a:p>
        </p:txBody>
      </p:sp>
      <p:sp>
        <p:nvSpPr>
          <p:cNvPr id="519186" name="Text Box 18"/>
          <p:cNvSpPr txBox="1">
            <a:spLocks noChangeArrowheads="1"/>
          </p:cNvSpPr>
          <p:nvPr/>
        </p:nvSpPr>
        <p:spPr bwMode="auto">
          <a:xfrm>
            <a:off x="2178050" y="60626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Arial" charset="0"/>
                <a:ea typeface="楷体_GB2312" pitchFamily="49" charset="-122"/>
              </a:rPr>
              <a:t>0</a:t>
            </a:r>
            <a:endParaRPr kumimoji="0" lang="en-US" altLang="zh-CN" sz="2000" b="1" i="1">
              <a:latin typeface="Arial" charset="0"/>
              <a:ea typeface="楷体_GB2312" pitchFamily="49" charset="-122"/>
            </a:endParaRPr>
          </a:p>
        </p:txBody>
      </p:sp>
      <p:sp>
        <p:nvSpPr>
          <p:cNvPr id="519187" name="Text Box 19"/>
          <p:cNvSpPr txBox="1">
            <a:spLocks noChangeArrowheads="1"/>
          </p:cNvSpPr>
          <p:nvPr/>
        </p:nvSpPr>
        <p:spPr bwMode="auto">
          <a:xfrm>
            <a:off x="1709738" y="5492750"/>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i="1">
                <a:latin typeface="Arial" charset="0"/>
                <a:ea typeface="楷体_GB2312" pitchFamily="49" charset="-122"/>
              </a:rPr>
              <a:t>D</a:t>
            </a:r>
            <a:r>
              <a:rPr kumimoji="0" lang="en-US" altLang="zh-CN" sz="2000" b="1" baseline="-25000">
                <a:latin typeface="Arial" charset="0"/>
                <a:ea typeface="楷体_GB2312" pitchFamily="49" charset="-122"/>
              </a:rPr>
              <a:t>0</a:t>
            </a:r>
            <a:endParaRPr kumimoji="0" lang="en-US" altLang="zh-CN" sz="2000" b="1" i="1" baseline="-25000">
              <a:latin typeface="Arial" charset="0"/>
              <a:ea typeface="楷体_GB2312" pitchFamily="49" charset="-122"/>
            </a:endParaRPr>
          </a:p>
        </p:txBody>
      </p:sp>
      <p:sp>
        <p:nvSpPr>
          <p:cNvPr id="519188" name="Text Box 20"/>
          <p:cNvSpPr txBox="1">
            <a:spLocks noChangeArrowheads="1"/>
          </p:cNvSpPr>
          <p:nvPr/>
        </p:nvSpPr>
        <p:spPr bwMode="auto">
          <a:xfrm>
            <a:off x="5010150" y="2078038"/>
            <a:ext cx="695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dirty="0">
                <a:solidFill>
                  <a:srgbClr val="000000"/>
                </a:solidFill>
                <a:latin typeface="+mn-lt"/>
                <a:ea typeface="+mn-ea"/>
              </a:rPr>
              <a:t>时延</a:t>
            </a:r>
          </a:p>
          <a:p>
            <a:pPr>
              <a:spcBef>
                <a:spcPct val="0"/>
              </a:spcBef>
              <a:buClrTx/>
              <a:buFontTx/>
              <a:buNone/>
            </a:pPr>
            <a:r>
              <a:rPr kumimoji="0" lang="zh-CN" altLang="en-US" sz="2000" b="1" dirty="0">
                <a:solidFill>
                  <a:srgbClr val="000000"/>
                </a:solidFill>
                <a:latin typeface="+mn-lt"/>
                <a:ea typeface="+mn-ea"/>
              </a:rPr>
              <a:t>急剧</a:t>
            </a:r>
          </a:p>
          <a:p>
            <a:pPr>
              <a:spcBef>
                <a:spcPct val="0"/>
              </a:spcBef>
              <a:buClrTx/>
              <a:buFontTx/>
              <a:buNone/>
            </a:pPr>
            <a:r>
              <a:rPr kumimoji="0" lang="zh-CN" altLang="en-US" sz="2000" b="1" dirty="0">
                <a:solidFill>
                  <a:srgbClr val="000000"/>
                </a:solidFill>
                <a:latin typeface="+mn-lt"/>
                <a:ea typeface="+mn-ea"/>
              </a:rPr>
              <a:t>增大</a:t>
            </a:r>
            <a:endParaRPr kumimoji="0" lang="zh-CN" altLang="en-US" sz="2000" b="1" i="1" dirty="0">
              <a:solidFill>
                <a:srgbClr val="000000"/>
              </a:solidFill>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zh-CN" altLang="en-US">
                <a:latin typeface="宋体" pitchFamily="2" charset="-122"/>
              </a:rPr>
              <a:t>计算机网络的标准化</a:t>
            </a:r>
          </a:p>
        </p:txBody>
      </p:sp>
      <p:sp>
        <p:nvSpPr>
          <p:cNvPr id="366597" name="Rectangle 5"/>
          <p:cNvSpPr>
            <a:spLocks noGrp="1" noChangeArrowheads="1"/>
          </p:cNvSpPr>
          <p:nvPr>
            <p:ph type="body" idx="1"/>
          </p:nvPr>
        </p:nvSpPr>
        <p:spPr/>
        <p:txBody>
          <a:bodyPr/>
          <a:lstStyle/>
          <a:p>
            <a:pPr>
              <a:lnSpc>
                <a:spcPct val="110000"/>
              </a:lnSpc>
              <a:buClr>
                <a:srgbClr val="FF0000"/>
              </a:buClr>
            </a:pPr>
            <a:r>
              <a:rPr lang="zh-CN" altLang="en-US">
                <a:solidFill>
                  <a:srgbClr val="FF0000"/>
                </a:solidFill>
                <a:effectLst>
                  <a:outerShdw blurRad="38100" dist="38100" dir="2700000" algn="tl">
                    <a:srgbClr val="C0C0C0"/>
                  </a:outerShdw>
                </a:effectLst>
              </a:rPr>
              <a:t>电信界最有影响的组织</a:t>
            </a:r>
          </a:p>
          <a:p>
            <a:pPr lvl="1">
              <a:lnSpc>
                <a:spcPct val="110000"/>
              </a:lnSpc>
            </a:pPr>
            <a:r>
              <a:rPr lang="zh-CN" altLang="en-US">
                <a:hlinkClick r:id="rId3" action="ppaction://hlinksldjump"/>
              </a:rPr>
              <a:t>国际电信联盟</a:t>
            </a:r>
            <a:r>
              <a:rPr lang="zh-CN" altLang="en-US"/>
              <a:t>（</a:t>
            </a:r>
            <a:r>
              <a:rPr lang="en-US" altLang="zh-CN"/>
              <a:t>ITU</a:t>
            </a:r>
            <a:r>
              <a:rPr lang="zh-CN" altLang="en-US"/>
              <a:t>）</a:t>
            </a:r>
          </a:p>
          <a:p>
            <a:pPr>
              <a:lnSpc>
                <a:spcPct val="110000"/>
              </a:lnSpc>
              <a:buClr>
                <a:srgbClr val="FF0000"/>
              </a:buClr>
            </a:pPr>
            <a:r>
              <a:rPr lang="zh-CN" altLang="en-US">
                <a:solidFill>
                  <a:srgbClr val="FF0000"/>
                </a:solidFill>
                <a:effectLst>
                  <a:outerShdw blurRad="38100" dist="38100" dir="2700000" algn="tl">
                    <a:srgbClr val="C0C0C0"/>
                  </a:outerShdw>
                </a:effectLst>
              </a:rPr>
              <a:t>国际标准界最有影响的组织</a:t>
            </a:r>
          </a:p>
          <a:p>
            <a:pPr lvl="1">
              <a:lnSpc>
                <a:spcPct val="110000"/>
              </a:lnSpc>
            </a:pPr>
            <a:r>
              <a:rPr lang="zh-CN" altLang="en-US">
                <a:hlinkClick r:id="rId4" action="ppaction://hlinksldjump"/>
              </a:rPr>
              <a:t>国际标准化组织</a:t>
            </a:r>
            <a:r>
              <a:rPr lang="zh-CN" altLang="en-US"/>
              <a:t>（</a:t>
            </a:r>
            <a:r>
              <a:rPr lang="en-US" altLang="zh-CN"/>
              <a:t>ISO</a:t>
            </a:r>
            <a:r>
              <a:rPr lang="zh-CN" altLang="en-US"/>
              <a:t>）</a:t>
            </a:r>
          </a:p>
          <a:p>
            <a:pPr lvl="1">
              <a:lnSpc>
                <a:spcPct val="110000"/>
              </a:lnSpc>
            </a:pPr>
            <a:r>
              <a:rPr lang="zh-CN" altLang="en-US">
                <a:hlinkClick r:id="rId5" action="ppaction://hlinksldjump"/>
              </a:rPr>
              <a:t>电器和电子工程师协会</a:t>
            </a:r>
            <a:r>
              <a:rPr lang="zh-CN" altLang="en-US"/>
              <a:t>（</a:t>
            </a:r>
            <a:r>
              <a:rPr lang="en-US" altLang="zh-CN"/>
              <a:t>IEEE</a:t>
            </a:r>
            <a:r>
              <a:rPr lang="zh-CN" altLang="en-US"/>
              <a:t>）</a:t>
            </a:r>
          </a:p>
          <a:p>
            <a:pPr>
              <a:lnSpc>
                <a:spcPct val="110000"/>
              </a:lnSpc>
              <a:buClr>
                <a:srgbClr val="FF0000"/>
              </a:buClr>
            </a:pPr>
            <a:r>
              <a:rPr lang="zh-CN" altLang="en-US">
                <a:solidFill>
                  <a:srgbClr val="FF0000"/>
                </a:solidFill>
                <a:effectLst>
                  <a:outerShdw blurRad="38100" dist="38100" dir="2700000" algn="tl">
                    <a:srgbClr val="C0C0C0"/>
                  </a:outerShdw>
                </a:effectLst>
              </a:rPr>
              <a:t>因特网标准界最有影响的组织</a:t>
            </a:r>
          </a:p>
          <a:p>
            <a:pPr lvl="1">
              <a:lnSpc>
                <a:spcPct val="110000"/>
              </a:lnSpc>
              <a:buFont typeface="Wingdings" pitchFamily="2" charset="2"/>
              <a:buChar char="Ø"/>
            </a:pPr>
            <a:r>
              <a:rPr lang="en-US" altLang="zh-CN">
                <a:hlinkClick r:id="rId6" action="ppaction://hlinksldjump"/>
              </a:rPr>
              <a:t>Internet</a:t>
            </a:r>
            <a:r>
              <a:rPr lang="zh-CN" altLang="en-US">
                <a:hlinkClick r:id="rId6" action="ppaction://hlinksldjump"/>
              </a:rPr>
              <a:t>协会</a:t>
            </a:r>
            <a:endParaRPr lang="zh-CN" altLang="en-US"/>
          </a:p>
        </p:txBody>
      </p:sp>
      <p:sp>
        <p:nvSpPr>
          <p:cNvPr id="36659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一些应该了解的知识</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zh-CN" altLang="en-US">
                <a:latin typeface="宋体" pitchFamily="2" charset="-122"/>
              </a:rPr>
              <a:t>国际电信联盟</a:t>
            </a:r>
            <a:br>
              <a:rPr lang="zh-CN" altLang="en-US">
                <a:latin typeface="宋体" pitchFamily="2" charset="-122"/>
              </a:rPr>
            </a:br>
            <a:r>
              <a:rPr lang="zh-CN" altLang="en-US" sz="3200"/>
              <a:t>（</a:t>
            </a:r>
            <a:r>
              <a:rPr lang="en-US" altLang="zh-CN" sz="3200"/>
              <a:t>ITU</a:t>
            </a:r>
            <a:r>
              <a:rPr lang="zh-CN" altLang="en-US" sz="3200"/>
              <a:t>）</a:t>
            </a:r>
          </a:p>
        </p:txBody>
      </p:sp>
      <p:sp>
        <p:nvSpPr>
          <p:cNvPr id="367621" name="Rectangle 5"/>
          <p:cNvSpPr>
            <a:spLocks noGrp="1" noChangeArrowheads="1"/>
          </p:cNvSpPr>
          <p:nvPr>
            <p:ph type="body" idx="1"/>
          </p:nvPr>
        </p:nvSpPr>
        <p:spPr>
          <a:xfrm>
            <a:off x="809625" y="1773238"/>
            <a:ext cx="7958138" cy="4679950"/>
          </a:xfrm>
        </p:spPr>
        <p:txBody>
          <a:bodyPr/>
          <a:lstStyle/>
          <a:p>
            <a:pPr>
              <a:lnSpc>
                <a:spcPct val="105000"/>
              </a:lnSpc>
            </a:pPr>
            <a:r>
              <a:rPr lang="zh-CN" altLang="en-US" sz="2400" dirty="0">
                <a:solidFill>
                  <a:srgbClr val="FF0000"/>
                </a:solidFill>
                <a:effectLst>
                  <a:outerShdw blurRad="38100" dist="38100" dir="2700000" algn="tl">
                    <a:srgbClr val="C0C0C0"/>
                  </a:outerShdw>
                </a:effectLst>
              </a:rPr>
              <a:t>目的</a:t>
            </a:r>
            <a:r>
              <a:rPr lang="zh-CN" altLang="en-US" sz="2400" dirty="0"/>
              <a:t>：标准化国际电信（</a:t>
            </a:r>
            <a:r>
              <a:rPr lang="en-US" altLang="zh-CN" sz="2400" dirty="0">
                <a:hlinkClick r:id="rId3"/>
              </a:rPr>
              <a:t>http://www.itu.int/</a:t>
            </a:r>
            <a:r>
              <a:rPr lang="en-US" altLang="zh-CN" sz="2400" dirty="0"/>
              <a:t> </a:t>
            </a:r>
            <a:r>
              <a:rPr lang="zh-CN" altLang="en-US" sz="2400" dirty="0"/>
              <a:t>）。</a:t>
            </a:r>
          </a:p>
          <a:p>
            <a:pPr>
              <a:lnSpc>
                <a:spcPct val="105000"/>
              </a:lnSpc>
            </a:pPr>
            <a:r>
              <a:rPr lang="zh-CN" altLang="en-US" sz="2400" dirty="0">
                <a:solidFill>
                  <a:srgbClr val="FF0000"/>
                </a:solidFill>
                <a:effectLst>
                  <a:outerShdw blurRad="38100" dist="38100" dir="2700000" algn="tl">
                    <a:srgbClr val="C0C0C0"/>
                  </a:outerShdw>
                </a:effectLst>
              </a:rPr>
              <a:t>组织结构</a:t>
            </a:r>
          </a:p>
          <a:p>
            <a:pPr>
              <a:lnSpc>
                <a:spcPct val="105000"/>
              </a:lnSpc>
              <a:buFont typeface="Wingdings" pitchFamily="2" charset="2"/>
              <a:buNone/>
            </a:pPr>
            <a:r>
              <a:rPr lang="zh-CN" altLang="en-US" sz="2400" dirty="0"/>
              <a:t>     下有三个主要部门：</a:t>
            </a:r>
          </a:p>
          <a:p>
            <a:pPr lvl="1">
              <a:lnSpc>
                <a:spcPct val="105000"/>
              </a:lnSpc>
              <a:buClr>
                <a:srgbClr val="FF0000"/>
              </a:buClr>
              <a:buFont typeface="Wingdings" pitchFamily="2" charset="2"/>
              <a:buChar char="Ø"/>
            </a:pPr>
            <a:r>
              <a:rPr lang="zh-CN" altLang="en-US" sz="2400" dirty="0">
                <a:solidFill>
                  <a:srgbClr val="0000FF"/>
                </a:solidFill>
                <a:effectLst>
                  <a:outerShdw blurRad="38100" dist="38100" dir="2700000" algn="tl">
                    <a:srgbClr val="C0C0C0"/>
                  </a:outerShdw>
                </a:effectLst>
              </a:rPr>
              <a:t>无线通信部门（</a:t>
            </a:r>
            <a:r>
              <a:rPr lang="en-US" altLang="zh-CN" sz="2400" dirty="0">
                <a:solidFill>
                  <a:srgbClr val="0000FF"/>
                </a:solidFill>
                <a:effectLst>
                  <a:outerShdw blurRad="38100" dist="38100" dir="2700000" algn="tl">
                    <a:srgbClr val="C0C0C0"/>
                  </a:outerShdw>
                </a:effectLst>
              </a:rPr>
              <a:t>ITU-R</a:t>
            </a:r>
            <a:r>
              <a:rPr lang="zh-CN" altLang="en-US" sz="2400" dirty="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dirty="0"/>
              <a:t>   负责为世界范围的利益竞争组织分配无线频率。</a:t>
            </a:r>
          </a:p>
          <a:p>
            <a:pPr lvl="1">
              <a:lnSpc>
                <a:spcPct val="105000"/>
              </a:lnSpc>
              <a:buClr>
                <a:srgbClr val="FF0000"/>
              </a:buClr>
              <a:buFont typeface="Wingdings" pitchFamily="2" charset="2"/>
              <a:buChar char="Ø"/>
            </a:pPr>
            <a:r>
              <a:rPr lang="zh-CN" altLang="en-US" sz="2400" dirty="0">
                <a:solidFill>
                  <a:srgbClr val="0000FF"/>
                </a:solidFill>
                <a:effectLst>
                  <a:outerShdw blurRad="38100" dist="38100" dir="2700000" algn="tl">
                    <a:srgbClr val="C0C0C0"/>
                  </a:outerShdw>
                </a:effectLst>
              </a:rPr>
              <a:t>电信标准化部门（</a:t>
            </a:r>
            <a:r>
              <a:rPr lang="en-US" altLang="zh-CN" sz="2400" dirty="0">
                <a:solidFill>
                  <a:srgbClr val="0000FF"/>
                </a:solidFill>
                <a:effectLst>
                  <a:outerShdw blurRad="38100" dist="38100" dir="2700000" algn="tl">
                    <a:srgbClr val="C0C0C0"/>
                  </a:outerShdw>
                </a:effectLst>
              </a:rPr>
              <a:t>ITU-T</a:t>
            </a:r>
            <a:r>
              <a:rPr lang="zh-CN" altLang="en-US" sz="2400" dirty="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dirty="0"/>
              <a:t>          制订电话、电报和数据通信接口的技术建议。</a:t>
            </a:r>
            <a:r>
              <a:rPr lang="en-US" altLang="zh-CN" sz="2400" dirty="0"/>
              <a:t>1953</a:t>
            </a:r>
            <a:r>
              <a:rPr lang="zh-CN" altLang="en-US" sz="2400" dirty="0"/>
              <a:t>～</a:t>
            </a:r>
            <a:r>
              <a:rPr lang="en-US" altLang="zh-CN" sz="2400" dirty="0"/>
              <a:t>1993</a:t>
            </a:r>
            <a:r>
              <a:rPr lang="zh-CN" altLang="en-US" sz="2400" dirty="0"/>
              <a:t>，</a:t>
            </a:r>
            <a:r>
              <a:rPr lang="en-US" altLang="zh-CN" sz="2400" dirty="0"/>
              <a:t>ITU-T</a:t>
            </a:r>
            <a:r>
              <a:rPr lang="zh-CN" altLang="en-US" sz="2400" dirty="0"/>
              <a:t>被称为</a:t>
            </a:r>
            <a:r>
              <a:rPr lang="en-US" altLang="zh-CN" sz="2400" dirty="0"/>
              <a:t>CCITT</a:t>
            </a:r>
            <a:r>
              <a:rPr lang="zh-CN" altLang="en-US" sz="2400" dirty="0"/>
              <a:t>。</a:t>
            </a:r>
          </a:p>
          <a:p>
            <a:pPr lvl="1">
              <a:lnSpc>
                <a:spcPct val="105000"/>
              </a:lnSpc>
              <a:buClr>
                <a:srgbClr val="FF0000"/>
              </a:buClr>
              <a:buFont typeface="Wingdings" pitchFamily="2" charset="2"/>
              <a:buChar char="Ø"/>
            </a:pPr>
            <a:r>
              <a:rPr lang="zh-CN" altLang="en-US" sz="2400" dirty="0">
                <a:solidFill>
                  <a:srgbClr val="0000FF"/>
                </a:solidFill>
                <a:effectLst>
                  <a:outerShdw blurRad="38100" dist="38100" dir="2700000" algn="tl">
                    <a:srgbClr val="C0C0C0"/>
                  </a:outerShdw>
                </a:effectLst>
              </a:rPr>
              <a:t>开发部门（</a:t>
            </a:r>
            <a:r>
              <a:rPr lang="en-US" altLang="zh-CN" sz="2400" dirty="0">
                <a:solidFill>
                  <a:srgbClr val="0000FF"/>
                </a:solidFill>
                <a:effectLst>
                  <a:outerShdw blurRad="38100" dist="38100" dir="2700000" algn="tl">
                    <a:srgbClr val="C0C0C0"/>
                  </a:outerShdw>
                </a:effectLst>
              </a:rPr>
              <a:t>ITU-D</a:t>
            </a:r>
            <a:r>
              <a:rPr lang="zh-CN" altLang="en-US" sz="2400" dirty="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dirty="0"/>
              <a:t>   负责开发新的电信技术。</a:t>
            </a:r>
          </a:p>
        </p:txBody>
      </p:sp>
      <p:sp>
        <p:nvSpPr>
          <p:cNvPr id="36762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zh-CN" altLang="en-US" dirty="0"/>
              <a:t>国际标准化组织</a:t>
            </a:r>
            <a:r>
              <a:rPr lang="zh-CN" altLang="en-US" dirty="0">
                <a:latin typeface="宋体" pitchFamily="2" charset="-122"/>
              </a:rPr>
              <a:t/>
            </a:r>
            <a:br>
              <a:rPr lang="zh-CN" altLang="en-US" dirty="0">
                <a:latin typeface="宋体" pitchFamily="2" charset="-122"/>
              </a:rPr>
            </a:br>
            <a:r>
              <a:rPr lang="zh-CN" altLang="en-US" sz="3200" dirty="0"/>
              <a:t>（</a:t>
            </a:r>
            <a:r>
              <a:rPr lang="en-US" altLang="zh-CN" sz="3200" dirty="0"/>
              <a:t>ISO</a:t>
            </a:r>
            <a:r>
              <a:rPr lang="zh-CN" altLang="en-US" sz="3200" dirty="0"/>
              <a:t>）</a:t>
            </a:r>
          </a:p>
        </p:txBody>
      </p:sp>
      <p:sp>
        <p:nvSpPr>
          <p:cNvPr id="368646" name="Rectangle 6"/>
          <p:cNvSpPr>
            <a:spLocks noGrp="1" noChangeArrowheads="1"/>
          </p:cNvSpPr>
          <p:nvPr>
            <p:ph type="body" idx="1"/>
          </p:nvPr>
        </p:nvSpPr>
        <p:spPr>
          <a:xfrm>
            <a:off x="809625" y="1773238"/>
            <a:ext cx="7958138" cy="4679950"/>
          </a:xfrm>
        </p:spPr>
        <p:txBody>
          <a:bodyPr/>
          <a:lstStyle/>
          <a:p>
            <a:pPr marL="0" indent="0">
              <a:lnSpc>
                <a:spcPct val="120000"/>
              </a:lnSpc>
              <a:buNone/>
            </a:pPr>
            <a:r>
              <a:rPr lang="en-US" altLang="zh-CN" sz="2800" dirty="0"/>
              <a:t>       ISO</a:t>
            </a:r>
            <a:r>
              <a:rPr lang="zh-CN" altLang="en-US" sz="2800" dirty="0"/>
              <a:t>是于</a:t>
            </a:r>
            <a:r>
              <a:rPr lang="en-US" altLang="zh-CN" sz="2800" dirty="0"/>
              <a:t>1946</a:t>
            </a:r>
            <a:r>
              <a:rPr lang="zh-CN" altLang="en-US" sz="2800" dirty="0"/>
              <a:t>年成立的一个自愿的、非条约的</a:t>
            </a:r>
            <a:r>
              <a:rPr lang="zh-CN" altLang="en-US" sz="2800" dirty="0" smtClean="0"/>
              <a:t>组织（</a:t>
            </a:r>
            <a:r>
              <a:rPr lang="en-US" altLang="zh-CN" sz="2800" dirty="0" smtClean="0">
                <a:hlinkClick r:id="rId3"/>
              </a:rPr>
              <a:t>https</a:t>
            </a:r>
            <a:r>
              <a:rPr lang="en-US" altLang="zh-CN" sz="2800" dirty="0">
                <a:hlinkClick r:id="rId3"/>
              </a:rPr>
              <a:t>://www.iso.org</a:t>
            </a:r>
            <a:r>
              <a:rPr lang="en-US" altLang="zh-CN" sz="2800" dirty="0" smtClean="0">
                <a:hlinkClick r:id="rId3"/>
              </a:rPr>
              <a:t>/</a:t>
            </a:r>
            <a:r>
              <a:rPr lang="zh-CN" altLang="en-US" sz="2800" dirty="0" smtClean="0"/>
              <a:t>） 。</a:t>
            </a:r>
            <a:endParaRPr lang="zh-CN" altLang="en-US" sz="2800" dirty="0"/>
          </a:p>
          <a:p>
            <a:pPr marL="0" indent="0">
              <a:lnSpc>
                <a:spcPct val="120000"/>
              </a:lnSpc>
              <a:buClr>
                <a:srgbClr val="FF0000"/>
              </a:buClr>
            </a:pPr>
            <a:r>
              <a:rPr lang="zh-CN" altLang="en-US" sz="2800" dirty="0">
                <a:solidFill>
                  <a:srgbClr val="FF0000"/>
                </a:solidFill>
                <a:effectLst>
                  <a:outerShdw blurRad="38100" dist="38100" dir="2700000" algn="tl">
                    <a:srgbClr val="C0C0C0"/>
                  </a:outerShdw>
                </a:effectLst>
              </a:rPr>
              <a:t>  组织结构</a:t>
            </a:r>
          </a:p>
          <a:p>
            <a:pPr marL="0" indent="0">
              <a:lnSpc>
                <a:spcPct val="120000"/>
              </a:lnSpc>
              <a:buFont typeface="Wingdings" pitchFamily="2" charset="2"/>
              <a:buNone/>
            </a:pPr>
            <a:r>
              <a:rPr lang="zh-CN" altLang="en-US" sz="2800" dirty="0"/>
              <a:t>      技术委员会（</a:t>
            </a:r>
            <a:r>
              <a:rPr lang="en-US" altLang="zh-CN" sz="2800" dirty="0"/>
              <a:t>TC</a:t>
            </a:r>
            <a:r>
              <a:rPr lang="zh-CN" altLang="en-US" sz="2800" dirty="0"/>
              <a:t>）、分委员会（</a:t>
            </a:r>
            <a:r>
              <a:rPr lang="en-US" altLang="zh-CN" sz="2800" dirty="0"/>
              <a:t>SC</a:t>
            </a:r>
            <a:r>
              <a:rPr lang="zh-CN" altLang="en-US" sz="2800" dirty="0"/>
              <a:t>）和工作组（</a:t>
            </a:r>
            <a:r>
              <a:rPr lang="en-US" altLang="zh-CN" sz="2800" dirty="0"/>
              <a:t>WG</a:t>
            </a:r>
            <a:r>
              <a:rPr lang="zh-CN" altLang="en-US" sz="2800" dirty="0"/>
              <a:t>）。</a:t>
            </a:r>
          </a:p>
          <a:p>
            <a:pPr marL="0" indent="0">
              <a:lnSpc>
                <a:spcPct val="120000"/>
              </a:lnSpc>
              <a:buClr>
                <a:srgbClr val="FF0000"/>
              </a:buClr>
            </a:pPr>
            <a:r>
              <a:rPr lang="zh-CN" altLang="en-US" sz="2800" dirty="0">
                <a:solidFill>
                  <a:srgbClr val="FF0000"/>
                </a:solidFill>
                <a:effectLst>
                  <a:outerShdw blurRad="38100" dist="38100" dir="2700000" algn="tl">
                    <a:srgbClr val="C0C0C0"/>
                  </a:outerShdw>
                </a:effectLst>
              </a:rPr>
              <a:t>  建立标准的程序</a:t>
            </a:r>
          </a:p>
          <a:p>
            <a:pPr marL="0" indent="0">
              <a:lnSpc>
                <a:spcPct val="120000"/>
              </a:lnSpc>
              <a:buFont typeface="Wingdings" pitchFamily="2" charset="2"/>
              <a:buNone/>
            </a:pPr>
            <a:r>
              <a:rPr lang="zh-CN" altLang="en-US" sz="2800" dirty="0"/>
              <a:t>      需经过三个步骤：委员会草案（</a:t>
            </a:r>
            <a:r>
              <a:rPr lang="en-US" altLang="zh-CN" sz="2800" dirty="0"/>
              <a:t>CD</a:t>
            </a:r>
            <a:r>
              <a:rPr lang="zh-CN" altLang="en-US" sz="2800" dirty="0"/>
              <a:t>）、国际标准草案（</a:t>
            </a:r>
            <a:r>
              <a:rPr lang="en-US" altLang="zh-CN" sz="2800" dirty="0"/>
              <a:t>DIS</a:t>
            </a:r>
            <a:r>
              <a:rPr lang="zh-CN" altLang="en-US" sz="2800" dirty="0"/>
              <a:t>）和国际标准（</a:t>
            </a:r>
            <a:r>
              <a:rPr lang="en-US" altLang="zh-CN" sz="2800" dirty="0"/>
              <a:t>IS</a:t>
            </a:r>
            <a:r>
              <a:rPr lang="zh-CN" altLang="en-US" sz="2800" dirty="0"/>
              <a:t>）。</a:t>
            </a:r>
          </a:p>
        </p:txBody>
      </p:sp>
      <p:sp>
        <p:nvSpPr>
          <p:cNvPr id="36864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zh-CN" altLang="en-US" sz="4000"/>
              <a:t>电器和电子工程师协会</a:t>
            </a:r>
            <a:r>
              <a:rPr lang="zh-CN" altLang="en-US">
                <a:latin typeface="宋体" pitchFamily="2" charset="-122"/>
              </a:rPr>
              <a:t/>
            </a:r>
            <a:br>
              <a:rPr lang="zh-CN" altLang="en-US">
                <a:latin typeface="宋体" pitchFamily="2" charset="-122"/>
              </a:rPr>
            </a:br>
            <a:r>
              <a:rPr lang="zh-CN" altLang="en-US" sz="3200"/>
              <a:t>（</a:t>
            </a:r>
            <a:r>
              <a:rPr lang="en-US" altLang="zh-CN" sz="3200"/>
              <a:t>IEEE</a:t>
            </a:r>
            <a:r>
              <a:rPr lang="zh-CN" altLang="en-US" sz="3200"/>
              <a:t>）</a:t>
            </a:r>
          </a:p>
        </p:txBody>
      </p:sp>
      <p:sp>
        <p:nvSpPr>
          <p:cNvPr id="369668" name="Rectangle 4"/>
          <p:cNvSpPr>
            <a:spLocks noGrp="1" noChangeArrowheads="1"/>
          </p:cNvSpPr>
          <p:nvPr>
            <p:ph type="body" idx="1"/>
          </p:nvPr>
        </p:nvSpPr>
        <p:spPr>
          <a:xfrm>
            <a:off x="809625" y="2070100"/>
            <a:ext cx="7958138" cy="4167188"/>
          </a:xfrm>
        </p:spPr>
        <p:txBody>
          <a:bodyPr/>
          <a:lstStyle/>
          <a:p>
            <a:pPr marL="0" indent="0">
              <a:lnSpc>
                <a:spcPct val="150000"/>
              </a:lnSpc>
              <a:buFont typeface="Wingdings" pitchFamily="2" charset="2"/>
              <a:buNone/>
            </a:pPr>
            <a:r>
              <a:rPr lang="en-US" altLang="zh-CN" dirty="0"/>
              <a:t>       IEEE</a:t>
            </a:r>
            <a:r>
              <a:rPr lang="zh-CN" altLang="en-US" dirty="0"/>
              <a:t>是世界上最大的专业组织。</a:t>
            </a:r>
          </a:p>
          <a:p>
            <a:pPr marL="0" indent="0">
              <a:lnSpc>
                <a:spcPct val="150000"/>
              </a:lnSpc>
              <a:buFont typeface="Wingdings" pitchFamily="2" charset="2"/>
              <a:buNone/>
            </a:pPr>
            <a:r>
              <a:rPr lang="en-US" altLang="zh-CN" dirty="0"/>
              <a:t>       IEEE</a:t>
            </a:r>
            <a:r>
              <a:rPr lang="zh-CN" altLang="en-US" dirty="0"/>
              <a:t>在电子工程和计算机领域有一个标准化组织负责制订各种标准，例如：</a:t>
            </a:r>
            <a:r>
              <a:rPr lang="en-US" altLang="zh-CN" dirty="0"/>
              <a:t>IEEE802</a:t>
            </a:r>
            <a:r>
              <a:rPr lang="zh-CN" altLang="en-US" dirty="0"/>
              <a:t>（</a:t>
            </a:r>
            <a:r>
              <a:rPr lang="en-US" altLang="zh-CN" dirty="0">
                <a:hlinkClick r:id="rId3"/>
              </a:rPr>
              <a:t>http://www.ieee802.org</a:t>
            </a:r>
            <a:r>
              <a:rPr lang="zh-CN" altLang="en-US" dirty="0"/>
              <a:t>）是关于</a:t>
            </a:r>
            <a:r>
              <a:rPr lang="en-US" altLang="zh-CN" dirty="0"/>
              <a:t>LAN</a:t>
            </a:r>
            <a:r>
              <a:rPr lang="zh-CN" altLang="en-US" dirty="0"/>
              <a:t>的标准。</a:t>
            </a:r>
          </a:p>
        </p:txBody>
      </p:sp>
      <p:sp>
        <p:nvSpPr>
          <p:cNvPr id="36966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zh-CN"/>
              <a:t>Internet</a:t>
            </a:r>
            <a:r>
              <a:rPr lang="zh-CN" altLang="en-US"/>
              <a:t>协会</a:t>
            </a:r>
            <a:r>
              <a:rPr lang="zh-CN" altLang="en-US" sz="4000"/>
              <a:t/>
            </a:r>
            <a:br>
              <a:rPr lang="zh-CN" altLang="en-US" sz="4000"/>
            </a:br>
            <a:r>
              <a:rPr lang="zh-CN" altLang="en-US" sz="3200"/>
              <a:t>（</a:t>
            </a:r>
            <a:r>
              <a:rPr lang="en-US" altLang="zh-CN" sz="3200"/>
              <a:t>ISOC</a:t>
            </a:r>
            <a:r>
              <a:rPr lang="zh-CN" altLang="en-US" sz="3200"/>
              <a:t>）</a:t>
            </a:r>
          </a:p>
        </p:txBody>
      </p:sp>
      <p:sp>
        <p:nvSpPr>
          <p:cNvPr id="370692" name="Rectangle 4"/>
          <p:cNvSpPr>
            <a:spLocks noGrp="1" noChangeArrowheads="1"/>
          </p:cNvSpPr>
          <p:nvPr>
            <p:ph type="body" idx="1"/>
          </p:nvPr>
        </p:nvSpPr>
        <p:spPr>
          <a:xfrm>
            <a:off x="809625" y="2441575"/>
            <a:ext cx="7958138" cy="3795713"/>
          </a:xfrm>
        </p:spPr>
        <p:txBody>
          <a:bodyPr/>
          <a:lstStyle/>
          <a:p>
            <a:pPr marL="0" indent="0">
              <a:lnSpc>
                <a:spcPct val="140000"/>
              </a:lnSpc>
              <a:buNone/>
            </a:pPr>
            <a:r>
              <a:rPr lang="en-US" altLang="zh-CN" dirty="0"/>
              <a:t>       Internet</a:t>
            </a:r>
            <a:r>
              <a:rPr lang="zh-CN" altLang="en-US" dirty="0"/>
              <a:t>协会（ </a:t>
            </a:r>
            <a:r>
              <a:rPr lang="en-US" altLang="zh-CN" dirty="0" smtClean="0">
                <a:hlinkClick r:id="rId3"/>
              </a:rPr>
              <a:t>www.isoc.org</a:t>
            </a:r>
            <a:r>
              <a:rPr lang="en-US" altLang="zh-CN" dirty="0" smtClean="0"/>
              <a:t> </a:t>
            </a:r>
            <a:r>
              <a:rPr lang="zh-CN" altLang="en-US" dirty="0" smtClean="0"/>
              <a:t>）</a:t>
            </a:r>
            <a:r>
              <a:rPr lang="zh-CN" altLang="en-US" dirty="0"/>
              <a:t>于</a:t>
            </a:r>
            <a:r>
              <a:rPr lang="en-US" altLang="zh-CN" dirty="0"/>
              <a:t>1992.1</a:t>
            </a:r>
            <a:r>
              <a:rPr lang="zh-CN" altLang="en-US" dirty="0"/>
              <a:t>由一个民间人士组织起来对</a:t>
            </a:r>
            <a:r>
              <a:rPr lang="en-US" altLang="zh-CN" dirty="0"/>
              <a:t>Internet</a:t>
            </a:r>
            <a:r>
              <a:rPr lang="zh-CN" altLang="en-US" dirty="0"/>
              <a:t>的技术、应用、发展方向、标准制订、资源分配等在国际范围内进行协调和管理的组织。</a:t>
            </a:r>
          </a:p>
        </p:txBody>
      </p:sp>
      <p:sp>
        <p:nvSpPr>
          <p:cNvPr id="37069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7</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
        <p:nvSpPr>
          <p:cNvPr id="370694" name="Text Box 6"/>
          <p:cNvSpPr txBox="1">
            <a:spLocks noChangeArrowheads="1"/>
          </p:cNvSpPr>
          <p:nvPr/>
        </p:nvSpPr>
        <p:spPr bwMode="auto">
          <a:xfrm>
            <a:off x="1346200" y="87313"/>
            <a:ext cx="646616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zh-CN" altLang="en-US"/>
              <a:t>组织结构图</a:t>
            </a:r>
          </a:p>
        </p:txBody>
      </p:sp>
      <p:pic>
        <p:nvPicPr>
          <p:cNvPr id="371718" name="Picture 6"/>
          <p:cNvPicPr>
            <a:picLocks noChangeAspect="1" noChangeArrowheads="1"/>
          </p:cNvPicPr>
          <p:nvPr/>
        </p:nvPicPr>
        <p:blipFill>
          <a:blip r:embed="rId3">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331913" y="1844675"/>
            <a:ext cx="693578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19"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7</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
        <p:nvSpPr>
          <p:cNvPr id="371720" name="Text Box 8"/>
          <p:cNvSpPr txBox="1">
            <a:spLocks noChangeArrowheads="1"/>
          </p:cNvSpPr>
          <p:nvPr/>
        </p:nvSpPr>
        <p:spPr bwMode="auto">
          <a:xfrm>
            <a:off x="1346200" y="87313"/>
            <a:ext cx="639415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zh-CN" altLang="en-US"/>
              <a:t>组织结构</a:t>
            </a:r>
          </a:p>
        </p:txBody>
      </p:sp>
      <p:sp>
        <p:nvSpPr>
          <p:cNvPr id="372741" name="Rectangle 5"/>
          <p:cNvSpPr>
            <a:spLocks noGrp="1" noChangeArrowheads="1"/>
          </p:cNvSpPr>
          <p:nvPr>
            <p:ph type="body" idx="1"/>
          </p:nvPr>
        </p:nvSpPr>
        <p:spPr>
          <a:xfrm>
            <a:off x="809625" y="1773238"/>
            <a:ext cx="7958138" cy="4680098"/>
          </a:xfrm>
        </p:spPr>
        <p:txBody>
          <a:bodyPr/>
          <a:lstStyle/>
          <a:p>
            <a:pPr marL="0" indent="0">
              <a:buClr>
                <a:srgbClr val="FF0000"/>
              </a:buClr>
            </a:pPr>
            <a:r>
              <a:rPr lang="en-US" altLang="zh-CN" sz="2400" dirty="0">
                <a:solidFill>
                  <a:srgbClr val="FF0000"/>
                </a:solidFill>
                <a:effectLst>
                  <a:outerShdw blurRad="38100" dist="38100" dir="2700000" algn="tl">
                    <a:srgbClr val="C0C0C0"/>
                  </a:outerShdw>
                </a:effectLst>
              </a:rPr>
              <a:t>  IAB</a:t>
            </a:r>
            <a:r>
              <a:rPr lang="zh-CN" altLang="en-US" sz="2400" dirty="0">
                <a:solidFill>
                  <a:srgbClr val="FF0000"/>
                </a:solidFill>
                <a:effectLst>
                  <a:outerShdw blurRad="38100" dist="38100" dir="2700000" algn="tl">
                    <a:srgbClr val="C0C0C0"/>
                  </a:outerShdw>
                </a:effectLst>
              </a:rPr>
              <a:t>（</a:t>
            </a:r>
            <a:r>
              <a:rPr lang="en-US" altLang="zh-CN" sz="2400" dirty="0">
                <a:solidFill>
                  <a:srgbClr val="FF0000"/>
                </a:solidFill>
                <a:effectLst>
                  <a:outerShdw blurRad="38100" dist="38100" dir="2700000" algn="tl">
                    <a:srgbClr val="C0C0C0"/>
                  </a:outerShdw>
                </a:effectLst>
              </a:rPr>
              <a:t>Internet</a:t>
            </a:r>
            <a:r>
              <a:rPr lang="zh-CN" altLang="en-US" sz="2400" dirty="0">
                <a:solidFill>
                  <a:srgbClr val="FF0000"/>
                </a:solidFill>
                <a:effectLst>
                  <a:outerShdw blurRad="38100" dist="38100" dir="2700000" algn="tl">
                    <a:srgbClr val="C0C0C0"/>
                  </a:outerShdw>
                </a:effectLst>
              </a:rPr>
              <a:t>体系结构委员会）</a:t>
            </a:r>
          </a:p>
          <a:p>
            <a:pPr marL="0" indent="0">
              <a:buFont typeface="Wingdings" pitchFamily="2" charset="2"/>
              <a:buNone/>
            </a:pPr>
            <a:r>
              <a:rPr lang="zh-CN" altLang="en-US" sz="2400" dirty="0"/>
              <a:t>    负责管理</a:t>
            </a:r>
            <a:r>
              <a:rPr lang="en-US" altLang="zh-CN" sz="2400" dirty="0"/>
              <a:t>Internet</a:t>
            </a:r>
            <a:r>
              <a:rPr lang="zh-CN" altLang="en-US" sz="2400" dirty="0"/>
              <a:t>有关协议的开发。</a:t>
            </a:r>
          </a:p>
          <a:p>
            <a:pPr marL="0" indent="0">
              <a:buClr>
                <a:srgbClr val="FF0000"/>
              </a:buClr>
            </a:pPr>
            <a:r>
              <a:rPr lang="en-US" altLang="zh-CN" sz="2400" dirty="0">
                <a:solidFill>
                  <a:srgbClr val="FF0000"/>
                </a:solidFill>
                <a:effectLst>
                  <a:outerShdw blurRad="38100" dist="38100" dir="2700000" algn="tl">
                    <a:srgbClr val="C0C0C0"/>
                  </a:outerShdw>
                </a:effectLst>
              </a:rPr>
              <a:t>  IETF</a:t>
            </a:r>
            <a:r>
              <a:rPr lang="zh-CN" altLang="en-US" sz="2400" dirty="0">
                <a:solidFill>
                  <a:srgbClr val="FF0000"/>
                </a:solidFill>
                <a:effectLst>
                  <a:outerShdw blurRad="38100" dist="38100" dir="2700000" algn="tl">
                    <a:srgbClr val="C0C0C0"/>
                  </a:outerShdw>
                </a:effectLst>
              </a:rPr>
              <a:t>（</a:t>
            </a:r>
            <a:r>
              <a:rPr lang="en-US" altLang="zh-CN" sz="2400" dirty="0">
                <a:solidFill>
                  <a:srgbClr val="FF0000"/>
                </a:solidFill>
                <a:effectLst>
                  <a:outerShdw blurRad="38100" dist="38100" dir="2700000" algn="tl">
                    <a:srgbClr val="C0C0C0"/>
                  </a:outerShdw>
                </a:effectLst>
              </a:rPr>
              <a:t>Internet</a:t>
            </a:r>
            <a:r>
              <a:rPr lang="zh-CN" altLang="en-US" sz="2400" dirty="0">
                <a:solidFill>
                  <a:srgbClr val="FF0000"/>
                </a:solidFill>
                <a:effectLst>
                  <a:outerShdw blurRad="38100" dist="38100" dir="2700000" algn="tl">
                    <a:srgbClr val="C0C0C0"/>
                  </a:outerShdw>
                </a:effectLst>
              </a:rPr>
              <a:t>工程部</a:t>
            </a:r>
            <a:r>
              <a:rPr lang="zh-CN" altLang="en-US" sz="2400" dirty="0" smtClean="0">
                <a:solidFill>
                  <a:srgbClr val="FF0000"/>
                </a:solidFill>
                <a:effectLst>
                  <a:outerShdw blurRad="38100" dist="38100" dir="2700000" algn="tl">
                    <a:srgbClr val="C0C0C0"/>
                  </a:outerShdw>
                </a:effectLst>
              </a:rPr>
              <a:t>）</a:t>
            </a:r>
            <a:endParaRPr lang="en-US" altLang="zh-CN" sz="2400" dirty="0" smtClean="0">
              <a:solidFill>
                <a:srgbClr val="FF0000"/>
              </a:solidFill>
              <a:effectLst>
                <a:outerShdw blurRad="38100" dist="38100" dir="2700000" algn="tl">
                  <a:srgbClr val="C0C0C0"/>
                </a:outerShdw>
              </a:effectLst>
            </a:endParaRPr>
          </a:p>
          <a:p>
            <a:pPr marL="715963" lvl="1" indent="-250825">
              <a:buClr>
                <a:srgbClr val="FF0000"/>
              </a:buClr>
            </a:pPr>
            <a:r>
              <a:rPr lang="en-US" altLang="zh-CN" sz="2400" dirty="0">
                <a:cs typeface="+mn-cs"/>
              </a:rPr>
              <a:t>IETF</a:t>
            </a:r>
            <a:r>
              <a:rPr lang="zh-CN" altLang="en-US" sz="2400" dirty="0">
                <a:cs typeface="+mn-cs"/>
              </a:rPr>
              <a:t>是</a:t>
            </a:r>
            <a:r>
              <a:rPr lang="zh-CN" altLang="en-US" sz="2400" dirty="0" smtClean="0">
                <a:cs typeface="+mn-cs"/>
              </a:rPr>
              <a:t>制定</a:t>
            </a:r>
            <a:r>
              <a:rPr lang="en-US" altLang="zh-CN" sz="2400" dirty="0"/>
              <a:t>Internet</a:t>
            </a:r>
            <a:r>
              <a:rPr lang="zh-CN" altLang="en-US" sz="2400" dirty="0" smtClean="0">
                <a:cs typeface="+mn-cs"/>
              </a:rPr>
              <a:t>标准</a:t>
            </a:r>
            <a:r>
              <a:rPr lang="zh-CN" altLang="en-US" sz="2400" dirty="0">
                <a:cs typeface="+mn-cs"/>
              </a:rPr>
              <a:t>的核心组织，如</a:t>
            </a:r>
            <a:r>
              <a:rPr lang="en-US" altLang="zh-CN" sz="2400" dirty="0">
                <a:cs typeface="+mn-cs"/>
              </a:rPr>
              <a:t>TCP</a:t>
            </a:r>
            <a:r>
              <a:rPr lang="zh-CN" altLang="en-US" sz="2400" dirty="0">
                <a:cs typeface="+mn-cs"/>
              </a:rPr>
              <a:t>、</a:t>
            </a:r>
            <a:r>
              <a:rPr lang="en-US" altLang="zh-CN" sz="2400" dirty="0">
                <a:cs typeface="+mn-cs"/>
              </a:rPr>
              <a:t>IP</a:t>
            </a:r>
            <a:r>
              <a:rPr lang="zh-CN" altLang="en-US" sz="2400" dirty="0">
                <a:cs typeface="+mn-cs"/>
              </a:rPr>
              <a:t>、</a:t>
            </a:r>
            <a:r>
              <a:rPr lang="en-US" altLang="zh-CN" sz="2400" dirty="0">
                <a:cs typeface="+mn-cs"/>
              </a:rPr>
              <a:t>HTTP</a:t>
            </a:r>
            <a:r>
              <a:rPr lang="zh-CN" altLang="en-US" sz="2400" dirty="0" smtClean="0">
                <a:cs typeface="+mn-cs"/>
              </a:rPr>
              <a:t>等均</a:t>
            </a:r>
            <a:r>
              <a:rPr lang="zh-CN" altLang="en-US" sz="2400" dirty="0">
                <a:cs typeface="+mn-cs"/>
              </a:rPr>
              <a:t>由</a:t>
            </a:r>
            <a:r>
              <a:rPr lang="en-US" altLang="zh-CN" sz="2400" dirty="0">
                <a:cs typeface="+mn-cs"/>
              </a:rPr>
              <a:t>IETF</a:t>
            </a:r>
            <a:r>
              <a:rPr lang="zh-CN" altLang="en-US" sz="2400" dirty="0">
                <a:cs typeface="+mn-cs"/>
              </a:rPr>
              <a:t>制定</a:t>
            </a:r>
          </a:p>
          <a:p>
            <a:pPr marL="715963" lvl="1" indent="-250825">
              <a:buClr>
                <a:srgbClr val="FF0000"/>
              </a:buClr>
            </a:pPr>
            <a:r>
              <a:rPr lang="en-US" altLang="zh-CN" sz="2400" dirty="0">
                <a:cs typeface="+mn-cs"/>
              </a:rPr>
              <a:t>IETF</a:t>
            </a:r>
            <a:r>
              <a:rPr lang="zh-CN" altLang="en-US" sz="2400" dirty="0">
                <a:cs typeface="+mn-cs"/>
              </a:rPr>
              <a:t>分为互联网、路由、传输、安全、应用、运行管理等</a:t>
            </a:r>
            <a:r>
              <a:rPr lang="zh-CN" altLang="en-US" sz="2400" dirty="0" smtClean="0">
                <a:cs typeface="+mn-cs"/>
              </a:rPr>
              <a:t>领域，</a:t>
            </a:r>
            <a:r>
              <a:rPr lang="zh-CN" altLang="en-US" sz="2400" dirty="0">
                <a:cs typeface="+mn-cs"/>
              </a:rPr>
              <a:t>具体由其超过</a:t>
            </a:r>
            <a:r>
              <a:rPr lang="en-US" altLang="zh-CN" sz="2400" dirty="0">
                <a:cs typeface="+mn-cs"/>
              </a:rPr>
              <a:t>100</a:t>
            </a:r>
            <a:r>
              <a:rPr lang="zh-CN" altLang="en-US" sz="2400" dirty="0">
                <a:cs typeface="+mn-cs"/>
              </a:rPr>
              <a:t>个工作组</a:t>
            </a:r>
            <a:r>
              <a:rPr lang="en-US" altLang="zh-CN" sz="2400" dirty="0" smtClean="0">
                <a:cs typeface="+mn-cs"/>
              </a:rPr>
              <a:t>WG</a:t>
            </a:r>
            <a:r>
              <a:rPr lang="zh-CN" altLang="en-US" sz="2400" dirty="0" smtClean="0">
                <a:cs typeface="+mn-cs"/>
              </a:rPr>
              <a:t>承担</a:t>
            </a:r>
            <a:endParaRPr lang="zh-CN" altLang="en-US" sz="2400" dirty="0"/>
          </a:p>
          <a:p>
            <a:pPr marL="0" indent="0">
              <a:buClr>
                <a:srgbClr val="FF0000"/>
              </a:buClr>
            </a:pPr>
            <a:r>
              <a:rPr lang="en-US" altLang="zh-CN" sz="2400" dirty="0">
                <a:solidFill>
                  <a:srgbClr val="FF0000"/>
                </a:solidFill>
                <a:effectLst>
                  <a:outerShdw blurRad="38100" dist="38100" dir="2700000" algn="tl">
                    <a:srgbClr val="C0C0C0"/>
                  </a:outerShdw>
                </a:effectLst>
              </a:rPr>
              <a:t>  IRTF</a:t>
            </a:r>
            <a:r>
              <a:rPr lang="zh-CN" altLang="en-US" sz="2400" dirty="0">
                <a:solidFill>
                  <a:srgbClr val="FF0000"/>
                </a:solidFill>
                <a:effectLst>
                  <a:outerShdw blurRad="38100" dist="38100" dir="2700000" algn="tl">
                    <a:srgbClr val="C0C0C0"/>
                  </a:outerShdw>
                </a:effectLst>
              </a:rPr>
              <a:t>（</a:t>
            </a:r>
            <a:r>
              <a:rPr lang="en-US" altLang="zh-CN" sz="2400" dirty="0">
                <a:solidFill>
                  <a:srgbClr val="FF0000"/>
                </a:solidFill>
                <a:effectLst>
                  <a:outerShdw blurRad="38100" dist="38100" dir="2700000" algn="tl">
                    <a:srgbClr val="C0C0C0"/>
                  </a:outerShdw>
                </a:effectLst>
              </a:rPr>
              <a:t>Internet</a:t>
            </a:r>
            <a:r>
              <a:rPr lang="zh-CN" altLang="en-US" sz="2400" dirty="0">
                <a:solidFill>
                  <a:srgbClr val="FF0000"/>
                </a:solidFill>
                <a:effectLst>
                  <a:outerShdw blurRad="38100" dist="38100" dir="2700000" algn="tl">
                    <a:srgbClr val="C0C0C0"/>
                  </a:outerShdw>
                </a:effectLst>
              </a:rPr>
              <a:t>研究部）</a:t>
            </a:r>
          </a:p>
          <a:p>
            <a:pPr marL="715963" lvl="1" indent="-250825">
              <a:buClr>
                <a:srgbClr val="FF0000"/>
              </a:buClr>
            </a:pPr>
            <a:r>
              <a:rPr lang="en-US" altLang="zh-CN" sz="2400" dirty="0" smtClean="0">
                <a:cs typeface="+mn-cs"/>
              </a:rPr>
              <a:t>IRTF</a:t>
            </a:r>
            <a:r>
              <a:rPr lang="zh-CN" altLang="en-US" sz="2400" dirty="0" smtClean="0">
                <a:cs typeface="+mn-cs"/>
              </a:rPr>
              <a:t>下设</a:t>
            </a:r>
            <a:r>
              <a:rPr lang="zh-CN" altLang="en-US" sz="2400" dirty="0">
                <a:cs typeface="+mn-cs"/>
              </a:rPr>
              <a:t>多个专门任务组，针对特定协议、应用、体系结构等进行研究</a:t>
            </a:r>
            <a:endParaRPr lang="en-US" altLang="zh-CN" sz="2400" dirty="0">
              <a:cs typeface="+mn-cs"/>
            </a:endParaRPr>
          </a:p>
          <a:p>
            <a:pPr marL="715963" lvl="1" indent="-250825">
              <a:buClr>
                <a:srgbClr val="FF0000"/>
              </a:buClr>
            </a:pPr>
            <a:r>
              <a:rPr lang="en-US" altLang="zh-CN" sz="2400" dirty="0" smtClean="0">
                <a:cs typeface="+mn-cs"/>
              </a:rPr>
              <a:t>IRTF</a:t>
            </a:r>
            <a:r>
              <a:rPr lang="zh-CN" altLang="en-US" sz="2400" dirty="0" smtClean="0">
                <a:cs typeface="+mn-cs"/>
              </a:rPr>
              <a:t>一般</a:t>
            </a:r>
            <a:r>
              <a:rPr lang="zh-CN" altLang="en-US" sz="2400" dirty="0">
                <a:cs typeface="+mn-cs"/>
              </a:rPr>
              <a:t>只出研究报告，但不制定协议标准</a:t>
            </a:r>
            <a:endParaRPr lang="en-US" altLang="zh-CN" sz="2400" dirty="0">
              <a:cs typeface="+mn-cs"/>
            </a:endParaRPr>
          </a:p>
        </p:txBody>
      </p:sp>
      <p:sp>
        <p:nvSpPr>
          <p:cNvPr id="3727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7</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
        <p:nvSpPr>
          <p:cNvPr id="372743" name="Text Box 7"/>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zh-CN" altLang="en-US" dirty="0"/>
              <a:t>建立标准的程序</a:t>
            </a:r>
          </a:p>
        </p:txBody>
      </p:sp>
      <p:sp>
        <p:nvSpPr>
          <p:cNvPr id="373765" name="Rectangle 5"/>
          <p:cNvSpPr>
            <a:spLocks noGrp="1" noChangeArrowheads="1"/>
          </p:cNvSpPr>
          <p:nvPr>
            <p:ph type="body" idx="1"/>
          </p:nvPr>
        </p:nvSpPr>
        <p:spPr>
          <a:xfrm>
            <a:off x="809625" y="1997075"/>
            <a:ext cx="7958138" cy="4240213"/>
          </a:xfrm>
        </p:spPr>
        <p:txBody>
          <a:bodyPr/>
          <a:lstStyle/>
          <a:p>
            <a:pPr marL="0" indent="0">
              <a:lnSpc>
                <a:spcPct val="130000"/>
              </a:lnSpc>
              <a:buFont typeface="Wingdings" pitchFamily="2" charset="2"/>
              <a:buNone/>
            </a:pPr>
            <a:r>
              <a:rPr lang="en-US" altLang="zh-CN" dirty="0"/>
              <a:t>       Internet</a:t>
            </a:r>
            <a:r>
              <a:rPr lang="zh-CN" altLang="en-US" dirty="0"/>
              <a:t>标准需经过严格的过程，从</a:t>
            </a:r>
            <a:r>
              <a:rPr lang="en-US" altLang="zh-CN" dirty="0"/>
              <a:t>Internet</a:t>
            </a:r>
            <a:r>
              <a:rPr lang="zh-CN" altLang="en-US" dirty="0"/>
              <a:t>草案开始，以</a:t>
            </a:r>
            <a:r>
              <a:rPr lang="en-US" altLang="zh-CN" dirty="0">
                <a:solidFill>
                  <a:srgbClr val="FF0000"/>
                </a:solidFill>
                <a:effectLst>
                  <a:outerShdw blurRad="38100" dist="38100" dir="2700000" algn="tl">
                    <a:srgbClr val="C0C0C0"/>
                  </a:outerShdw>
                </a:effectLst>
              </a:rPr>
              <a:t>RFC</a:t>
            </a:r>
            <a:r>
              <a:rPr lang="zh-CN" altLang="en-US" dirty="0"/>
              <a:t>（请求评注）的形式进行公布，任何人都可以发表，它是在线存放，按编写的时间顺序进行编号。</a:t>
            </a:r>
          </a:p>
          <a:p>
            <a:pPr marL="0" indent="0">
              <a:lnSpc>
                <a:spcPct val="130000"/>
              </a:lnSpc>
              <a:buFont typeface="Wingdings" pitchFamily="2" charset="2"/>
              <a:buNone/>
            </a:pPr>
            <a:r>
              <a:rPr lang="zh-CN" altLang="en-US" dirty="0"/>
              <a:t>       当</a:t>
            </a:r>
            <a:r>
              <a:rPr lang="en-US" altLang="zh-CN" dirty="0"/>
              <a:t>RFC</a:t>
            </a:r>
            <a:r>
              <a:rPr lang="zh-CN" altLang="en-US" dirty="0"/>
              <a:t>达到成熟水平时就按照其需求等级进行分类。</a:t>
            </a:r>
          </a:p>
        </p:txBody>
      </p:sp>
      <p:sp>
        <p:nvSpPr>
          <p:cNvPr id="37376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7</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
        <p:nvSpPr>
          <p:cNvPr id="373767" name="Text Box 7"/>
          <p:cNvSpPr txBox="1">
            <a:spLocks noChangeArrowheads="1"/>
          </p:cNvSpPr>
          <p:nvPr/>
        </p:nvSpPr>
        <p:spPr bwMode="auto">
          <a:xfrm>
            <a:off x="1346200" y="87313"/>
            <a:ext cx="675419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zh-CN" altLang="en-US">
                <a:latin typeface="宋体" pitchFamily="2" charset="-122"/>
              </a:rPr>
              <a:t>家庭应用</a:t>
            </a:r>
            <a:r>
              <a:rPr lang="zh-CN" altLang="en-US"/>
              <a:t> </a:t>
            </a:r>
          </a:p>
        </p:txBody>
      </p:sp>
      <p:sp>
        <p:nvSpPr>
          <p:cNvPr id="234501" name="Rectangle 5"/>
          <p:cNvSpPr>
            <a:spLocks noGrp="1" noChangeArrowheads="1"/>
          </p:cNvSpPr>
          <p:nvPr>
            <p:ph type="body" idx="1"/>
          </p:nvPr>
        </p:nvSpPr>
        <p:spPr>
          <a:xfrm>
            <a:off x="2771775" y="1916832"/>
            <a:ext cx="3257550" cy="4167212"/>
          </a:xfrm>
        </p:spPr>
        <p:txBody>
          <a:bodyPr/>
          <a:lstStyle/>
          <a:p>
            <a:pPr>
              <a:lnSpc>
                <a:spcPct val="150000"/>
              </a:lnSpc>
            </a:pPr>
            <a:r>
              <a:rPr lang="zh-CN" altLang="en-US" dirty="0">
                <a:hlinkClick r:id="rId3" action="ppaction://hlinksldjump"/>
              </a:rPr>
              <a:t>访问远程信息</a:t>
            </a:r>
            <a:endParaRPr lang="zh-CN" altLang="en-US" dirty="0"/>
          </a:p>
          <a:p>
            <a:pPr>
              <a:lnSpc>
                <a:spcPct val="150000"/>
              </a:lnSpc>
            </a:pPr>
            <a:r>
              <a:rPr lang="zh-CN" altLang="en-US" dirty="0">
                <a:hlinkClick r:id="rId4" action="ppaction://hlinksldjump"/>
              </a:rPr>
              <a:t>个人间通信</a:t>
            </a:r>
            <a:endParaRPr lang="zh-CN" altLang="en-US" dirty="0"/>
          </a:p>
          <a:p>
            <a:pPr>
              <a:lnSpc>
                <a:spcPct val="150000"/>
              </a:lnSpc>
            </a:pPr>
            <a:r>
              <a:rPr lang="zh-CN" altLang="en-US" dirty="0">
                <a:hlinkClick r:id="rId5" action="ppaction://hlinksldjump"/>
              </a:rPr>
              <a:t>交互式娱乐</a:t>
            </a:r>
            <a:endParaRPr lang="zh-CN" altLang="en-US" dirty="0"/>
          </a:p>
          <a:p>
            <a:pPr>
              <a:lnSpc>
                <a:spcPct val="150000"/>
              </a:lnSpc>
            </a:pPr>
            <a:r>
              <a:rPr lang="zh-CN" altLang="en-US" dirty="0" smtClean="0">
                <a:hlinkClick r:id="rId6" action="ppaction://hlinksldjump"/>
              </a:rPr>
              <a:t>电子商务</a:t>
            </a:r>
            <a:endParaRPr lang="en-US" altLang="zh-CN" dirty="0" smtClean="0"/>
          </a:p>
          <a:p>
            <a:pPr>
              <a:lnSpc>
                <a:spcPct val="150000"/>
              </a:lnSpc>
            </a:pPr>
            <a:r>
              <a:rPr lang="zh-CN" altLang="en-US" dirty="0">
                <a:hlinkClick r:id="rId7" action="ppaction://hlinksldjump"/>
              </a:rPr>
              <a:t>普适计算</a:t>
            </a:r>
            <a:endParaRPr lang="zh-CN" altLang="en-US" dirty="0"/>
          </a:p>
        </p:txBody>
      </p:sp>
      <p:sp>
        <p:nvSpPr>
          <p:cNvPr id="23450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8" action="ppaction://hlinksldjump"/>
              </a:rPr>
              <a:t>本章内容</a:t>
            </a:r>
            <a:r>
              <a:rPr lang="en-US" altLang="zh-CN" sz="1200">
                <a:ea typeface="幼圆" pitchFamily="49" charset="-122"/>
              </a:rPr>
              <a:t>&gt;&gt;</a:t>
            </a:r>
            <a:r>
              <a:rPr lang="zh-CN" altLang="en-US" sz="1200">
                <a:ea typeface="幼圆" pitchFamily="49" charset="-122"/>
                <a:hlinkClick r:id="rId9" action="ppaction://hlinksldjump"/>
              </a:rPr>
              <a:t>计算机网络概述</a:t>
            </a:r>
            <a:r>
              <a:rPr lang="en-US" altLang="zh-CN" sz="1200">
                <a:ea typeface="幼圆" pitchFamily="49" charset="-122"/>
              </a:rPr>
              <a:t>&gt;&gt;</a:t>
            </a:r>
            <a:r>
              <a:rPr lang="zh-CN" altLang="en-US" sz="1200">
                <a:ea typeface="幼圆" pitchFamily="49" charset="-122"/>
                <a:hlinkClick r:id="rId10"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zh-CN" altLang="en-US" dirty="0"/>
              <a:t>标准化过程</a:t>
            </a:r>
            <a:endParaRPr lang="zh-CN" altLang="en-US" dirty="0"/>
          </a:p>
        </p:txBody>
      </p:sp>
      <p:sp>
        <p:nvSpPr>
          <p:cNvPr id="374791"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7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5</a:t>
            </a:r>
          </a:p>
        </p:txBody>
      </p:sp>
      <p:sp>
        <p:nvSpPr>
          <p:cNvPr id="374792" name="Text Box 8"/>
          <p:cNvSpPr txBox="1">
            <a:spLocks noChangeArrowheads="1"/>
          </p:cNvSpPr>
          <p:nvPr/>
        </p:nvSpPr>
        <p:spPr bwMode="auto">
          <a:xfrm>
            <a:off x="1346200" y="87313"/>
            <a:ext cx="6826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grpSp>
        <p:nvGrpSpPr>
          <p:cNvPr id="6" name="组合 5"/>
          <p:cNvGrpSpPr/>
          <p:nvPr/>
        </p:nvGrpSpPr>
        <p:grpSpPr>
          <a:xfrm>
            <a:off x="1330143" y="2239035"/>
            <a:ext cx="6731727" cy="3473765"/>
            <a:chOff x="1143116" y="1087304"/>
            <a:chExt cx="6731727" cy="3473765"/>
          </a:xfrm>
        </p:grpSpPr>
        <p:sp>
          <p:nvSpPr>
            <p:cNvPr id="7" name="圆角矩形 6"/>
            <p:cNvSpPr/>
            <p:nvPr/>
          </p:nvSpPr>
          <p:spPr>
            <a:xfrm>
              <a:off x="1143116" y="1657386"/>
              <a:ext cx="6731727" cy="2903683"/>
            </a:xfrm>
            <a:prstGeom prst="roundRect">
              <a:avLst>
                <a:gd name="adj" fmla="val 3266"/>
              </a:avLst>
            </a:prstGeom>
            <a:solidFill>
              <a:sysClr val="window" lastClr="CCE8CF">
                <a:lumMod val="85000"/>
              </a:sys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400" b="1" i="0" u="none" strike="noStrike" kern="0" cap="none" spc="0" normalizeH="0" baseline="0" noProof="0" dirty="0" smtClean="0">
                <a:ln>
                  <a:noFill/>
                </a:ln>
                <a:solidFill>
                  <a:prstClr val="black"/>
                </a:solidFill>
                <a:effectLst/>
                <a:uLnTx/>
                <a:uFillTx/>
                <a:latin typeface="+mn-lt"/>
                <a:ea typeface="+mn-ea"/>
                <a:cs typeface="+mn-cs"/>
              </a:endParaRPr>
            </a:p>
          </p:txBody>
        </p:sp>
        <p:sp>
          <p:nvSpPr>
            <p:cNvPr id="8" name="文本框 27"/>
            <p:cNvSpPr txBox="1"/>
            <p:nvPr/>
          </p:nvSpPr>
          <p:spPr>
            <a:xfrm>
              <a:off x="3139910" y="1616294"/>
              <a:ext cx="1369070" cy="307777"/>
            </a:xfrm>
            <a:prstGeom prst="rect">
              <a:avLst/>
            </a:prstGeom>
            <a:noFill/>
          </p:spPr>
          <p:txBody>
            <a:bodyPr wrap="square" rtlCol="0">
              <a:spAutoFit/>
            </a:body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zh-CN" sz="1400" b="1" i="0" u="none" strike="noStrike" kern="0" cap="none" spc="0" normalizeH="0" baseline="0" noProof="0" dirty="0" err="1" smtClean="0">
                  <a:ln>
                    <a:noFill/>
                  </a:ln>
                  <a:solidFill>
                    <a:prstClr val="black"/>
                  </a:solidFill>
                  <a:effectLst/>
                  <a:uLnTx/>
                  <a:uFillTx/>
                  <a:latin typeface="+mn-lt"/>
                  <a:ea typeface="+mn-ea"/>
                </a:rPr>
                <a:t>RFCxxxx</a:t>
              </a:r>
              <a:endParaRPr kumimoji="0" lang="zh-CN" altLang="en-US" sz="1400" b="1" i="0" u="none" strike="noStrike" kern="0" cap="none" spc="0" normalizeH="0" baseline="0" noProof="0" dirty="0" smtClean="0">
                <a:ln>
                  <a:noFill/>
                </a:ln>
                <a:solidFill>
                  <a:prstClr val="black"/>
                </a:solidFill>
                <a:effectLst/>
                <a:uLnTx/>
                <a:uFillTx/>
                <a:latin typeface="+mn-lt"/>
                <a:ea typeface="+mn-ea"/>
              </a:endParaRPr>
            </a:p>
          </p:txBody>
        </p:sp>
        <p:cxnSp>
          <p:nvCxnSpPr>
            <p:cNvPr id="9" name="直接箭头连接符 8"/>
            <p:cNvCxnSpPr/>
            <p:nvPr/>
          </p:nvCxnSpPr>
          <p:spPr>
            <a:xfrm flipH="1">
              <a:off x="2717895" y="1904139"/>
              <a:ext cx="3595815" cy="0"/>
            </a:xfrm>
            <a:prstGeom prst="straightConnector1">
              <a:avLst/>
            </a:prstGeom>
            <a:noFill/>
            <a:ln w="19050" cap="flat" cmpd="sng" algn="ctr">
              <a:solidFill>
                <a:sysClr val="windowText" lastClr="000000">
                  <a:shade val="95000"/>
                  <a:satMod val="105000"/>
                </a:sysClr>
              </a:solidFill>
              <a:prstDash val="solid"/>
              <a:headEnd type="none" w="med" len="med"/>
              <a:tailEnd type="none" w="med" len="med"/>
            </a:ln>
            <a:effectLst/>
          </p:spPr>
        </p:cxnSp>
        <p:cxnSp>
          <p:nvCxnSpPr>
            <p:cNvPr id="10" name="直接箭头连接符 9"/>
            <p:cNvCxnSpPr/>
            <p:nvPr/>
          </p:nvCxnSpPr>
          <p:spPr>
            <a:xfrm>
              <a:off x="4528448" y="1491288"/>
              <a:ext cx="0" cy="408414"/>
            </a:xfrm>
            <a:prstGeom prst="straightConnector1">
              <a:avLst/>
            </a:prstGeom>
            <a:noFill/>
            <a:ln w="19050" cap="flat" cmpd="sng" algn="ctr">
              <a:solidFill>
                <a:sysClr val="windowText" lastClr="000000">
                  <a:shade val="95000"/>
                  <a:satMod val="105000"/>
                </a:sysClr>
              </a:solidFill>
              <a:prstDash val="solid"/>
              <a:headEnd type="none" w="med" len="med"/>
              <a:tailEnd type="none" w="med" len="med"/>
            </a:ln>
            <a:effectLst/>
          </p:spPr>
        </p:cxnSp>
        <p:sp>
          <p:nvSpPr>
            <p:cNvPr id="11" name="任意多边形 10"/>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w="9525" cap="flat" cmpd="sng" algn="ctr">
              <a:no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en-US" altLang="en-US" sz="1400" b="1" kern="0" dirty="0">
                  <a:solidFill>
                    <a:prstClr val="black"/>
                  </a:solidFill>
                  <a:latin typeface="+mn-lt"/>
                </a:rPr>
                <a:t>Internet</a:t>
              </a:r>
              <a:r>
                <a:rPr kumimoji="0" lang="zh-CN" altLang="en-US" sz="1400" b="1" i="0" u="none" strike="noStrike" kern="0" cap="none" spc="0" normalizeH="0" baseline="0" noProof="0" dirty="0" smtClean="0">
                  <a:ln>
                    <a:noFill/>
                  </a:ln>
                  <a:solidFill>
                    <a:prstClr val="black"/>
                  </a:solidFill>
                  <a:effectLst/>
                  <a:uLnTx/>
                  <a:uFillTx/>
                  <a:latin typeface="+mn-lt"/>
                  <a:ea typeface="+mn-ea"/>
                  <a:cs typeface="+mn-cs"/>
                </a:rPr>
                <a:t>草案</a:t>
              </a:r>
              <a:endParaRPr kumimoji="0" lang="en-US" altLang="zh-CN" sz="1400" b="1" i="0" u="none" strike="noStrike" kern="0" cap="none" spc="0" normalizeH="0" baseline="0" noProof="0" dirty="0" smtClean="0">
                <a:ln>
                  <a:noFill/>
                </a:ln>
                <a:solidFill>
                  <a:prstClr val="black"/>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cs typeface="+mn-cs"/>
                </a:rPr>
                <a:t> </a:t>
              </a:r>
              <a:r>
                <a:rPr kumimoji="0" lang="en-US" altLang="en-US" sz="1400" b="1" i="0" u="none" strike="noStrike" kern="0" cap="none" spc="0" normalizeH="0" baseline="0" noProof="0" dirty="0" smtClean="0">
                  <a:ln>
                    <a:noFill/>
                  </a:ln>
                  <a:solidFill>
                    <a:prstClr val="black"/>
                  </a:solidFill>
                  <a:effectLst/>
                  <a:uLnTx/>
                  <a:uFillTx/>
                  <a:latin typeface="+mn-lt"/>
                  <a:ea typeface="+mn-ea"/>
                  <a:cs typeface="+mn-cs"/>
                </a:rPr>
                <a:t>(Internet Draft)</a:t>
              </a:r>
              <a:endParaRPr kumimoji="0" lang="zh-CN" altLang="en-US" sz="1400" b="1" i="0" u="none" strike="noStrike" kern="0" cap="none" spc="0" normalizeH="0" baseline="0" noProof="0" dirty="0" smtClean="0">
                <a:ln>
                  <a:noFill/>
                </a:ln>
                <a:solidFill>
                  <a:prstClr val="black"/>
                </a:solidFill>
                <a:effectLst/>
                <a:uLnTx/>
                <a:uFillTx/>
                <a:latin typeface="+mn-lt"/>
                <a:ea typeface="+mn-ea"/>
                <a:cs typeface="+mn-cs"/>
              </a:endParaRPr>
            </a:p>
          </p:txBody>
        </p:sp>
        <p:sp>
          <p:nvSpPr>
            <p:cNvPr id="12" name="圆角矩形 11"/>
            <p:cNvSpPr/>
            <p:nvPr/>
          </p:nvSpPr>
          <p:spPr>
            <a:xfrm>
              <a:off x="1454345" y="2011680"/>
              <a:ext cx="2542903" cy="2412274"/>
            </a:xfrm>
            <a:prstGeom prst="roundRect">
              <a:avLst>
                <a:gd name="adj" fmla="val 2949"/>
              </a:avLst>
            </a:prstGeom>
            <a:solidFill>
              <a:srgbClr val="C0504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400" b="1" i="0" u="none" strike="noStrike" kern="0" cap="none" spc="0" normalizeH="0" baseline="0" noProof="0" smtClean="0">
                <a:ln>
                  <a:noFill/>
                </a:ln>
                <a:solidFill>
                  <a:prstClr val="white"/>
                </a:solidFill>
                <a:effectLst/>
                <a:uLnTx/>
                <a:uFillTx/>
                <a:latin typeface="+mn-lt"/>
                <a:ea typeface="+mn-ea"/>
                <a:cs typeface="+mn-cs"/>
              </a:endParaRPr>
            </a:p>
          </p:txBody>
        </p:sp>
        <p:sp>
          <p:nvSpPr>
            <p:cNvPr id="13" name="任意多边形 1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建议标准 </a:t>
              </a:r>
              <a:endPar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en-US"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(Proposed Standard)</a:t>
              </a:r>
              <a:endPar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p:txBody>
        </p:sp>
        <p:sp>
          <p:nvSpPr>
            <p:cNvPr id="14" name="任意多边形 1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en-US" altLang="en-US" sz="1400" b="1" kern="0" dirty="0">
                  <a:solidFill>
                    <a:prstClr val="black"/>
                  </a:solidFill>
                  <a:latin typeface="+mn-lt"/>
                </a:rPr>
                <a:t>Internet</a:t>
              </a:r>
              <a:r>
                <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标准</a:t>
              </a:r>
              <a:endPar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 </a:t>
              </a:r>
              <a:r>
                <a:rPr kumimoji="0" lang="en-US"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(Internet Standard)</a:t>
              </a:r>
            </a:p>
            <a:p>
              <a:pPr marL="0" marR="0" lvl="0" indent="0" algn="ctr" defTabSz="800100" eaLnBrk="1" fontAlgn="auto" latinLnBrk="0" hangingPunct="1">
                <a:lnSpc>
                  <a:spcPct val="100000"/>
                </a:lnSpc>
                <a:spcBef>
                  <a:spcPct val="0"/>
                </a:spcBef>
                <a:spcAft>
                  <a:spcPts val="0"/>
                </a:spcAft>
                <a:buClrTx/>
                <a:buSzTx/>
                <a:buFontTx/>
                <a:buNone/>
                <a:tabLst/>
                <a:defRPr/>
              </a:pPr>
              <a:r>
                <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a:t>
              </a:r>
              <a:r>
                <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记为 </a:t>
              </a:r>
              <a:r>
                <a:rPr kumimoji="0" lang="en-US" altLang="zh-CN" sz="1400" b="1" i="0" u="none" strike="noStrike" kern="0" cap="none" spc="0" normalizeH="0" baseline="0" noProof="0" dirty="0" err="1" smtClean="0">
                  <a:ln>
                    <a:noFill/>
                  </a:ln>
                  <a:solidFill>
                    <a:prstClr val="black">
                      <a:hueOff val="0"/>
                      <a:satOff val="0"/>
                      <a:lumOff val="0"/>
                      <a:alphaOff val="0"/>
                    </a:prstClr>
                  </a:solidFill>
                  <a:effectLst/>
                  <a:uLnTx/>
                  <a:uFillTx/>
                  <a:latin typeface="+mn-lt"/>
                  <a:ea typeface="+mn-ea"/>
                  <a:cs typeface="+mn-cs"/>
                </a:rPr>
                <a:t>STDxx</a:t>
              </a:r>
              <a:r>
                <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a:t>
              </a:r>
              <a:endPar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p:txBody>
        </p:sp>
        <p:sp>
          <p:nvSpPr>
            <p:cNvPr id="15" name="任意多边形 1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1F497D">
                <a:lumMod val="60000"/>
                <a:lumOff val="40000"/>
              </a:srgb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cs typeface="+mn-cs"/>
                </a:rPr>
                <a:t>草案标准</a:t>
              </a:r>
              <a:endParaRPr kumimoji="0" lang="en-US" altLang="zh-CN" sz="1400" b="1" i="0" u="none" strike="noStrike" kern="0" cap="none" spc="0" normalizeH="0" baseline="0" noProof="0" dirty="0" smtClean="0">
                <a:ln>
                  <a:noFill/>
                </a:ln>
                <a:solidFill>
                  <a:prstClr val="black"/>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cs typeface="+mn-cs"/>
                </a:rPr>
                <a:t> </a:t>
              </a:r>
              <a:r>
                <a:rPr kumimoji="0" lang="en-US" altLang="en-US" sz="1400" b="1" i="0" u="none" strike="noStrike" kern="0" cap="none" spc="0" normalizeH="0" baseline="0" noProof="0" dirty="0" smtClean="0">
                  <a:ln>
                    <a:noFill/>
                  </a:ln>
                  <a:solidFill>
                    <a:prstClr val="black"/>
                  </a:solidFill>
                  <a:effectLst/>
                  <a:uLnTx/>
                  <a:uFillTx/>
                  <a:latin typeface="+mn-lt"/>
                  <a:ea typeface="+mn-ea"/>
                  <a:cs typeface="+mn-cs"/>
                </a:rPr>
                <a:t>(Draft Standard)</a:t>
              </a:r>
              <a:endParaRPr kumimoji="0" lang="zh-CN" altLang="en-US" sz="1400" b="1" i="0" u="none" strike="noStrike" kern="0" cap="none" spc="0" normalizeH="0" baseline="0" noProof="0" dirty="0" smtClean="0">
                <a:ln>
                  <a:noFill/>
                </a:ln>
                <a:solidFill>
                  <a:prstClr val="black"/>
                </a:solidFill>
                <a:effectLst/>
                <a:uLnTx/>
                <a:uFillTx/>
                <a:latin typeface="+mn-lt"/>
                <a:ea typeface="+mn-ea"/>
                <a:cs typeface="+mn-cs"/>
              </a:endParaRPr>
            </a:p>
          </p:txBody>
        </p:sp>
        <p:cxnSp>
          <p:nvCxnSpPr>
            <p:cNvPr id="16" name="直接箭头连接符 15"/>
            <p:cNvCxnSpPr/>
            <p:nvPr/>
          </p:nvCxnSpPr>
          <p:spPr>
            <a:xfrm>
              <a:off x="2717890" y="2845397"/>
              <a:ext cx="0" cy="209903"/>
            </a:xfrm>
            <a:prstGeom prst="straightConnector1">
              <a:avLst/>
            </a:prstGeom>
            <a:noFill/>
            <a:ln w="19050" cap="flat" cmpd="sng" algn="ctr">
              <a:solidFill>
                <a:sysClr val="windowText" lastClr="000000">
                  <a:shade val="95000"/>
                  <a:satMod val="105000"/>
                </a:sysClr>
              </a:solidFill>
              <a:prstDash val="solid"/>
              <a:tailEnd type="triangle"/>
            </a:ln>
            <a:effectLst/>
          </p:spPr>
        </p:cxnSp>
        <p:cxnSp>
          <p:nvCxnSpPr>
            <p:cNvPr id="17" name="直接箭头连接符 16"/>
            <p:cNvCxnSpPr/>
            <p:nvPr/>
          </p:nvCxnSpPr>
          <p:spPr>
            <a:xfrm>
              <a:off x="2717890" y="3487961"/>
              <a:ext cx="0" cy="209903"/>
            </a:xfrm>
            <a:prstGeom prst="straightConnector1">
              <a:avLst/>
            </a:prstGeom>
            <a:noFill/>
            <a:ln w="19050" cap="flat" cmpd="sng" algn="ctr">
              <a:solidFill>
                <a:sysClr val="windowText" lastClr="000000">
                  <a:shade val="95000"/>
                  <a:satMod val="105000"/>
                </a:sysClr>
              </a:solidFill>
              <a:prstDash val="solid"/>
              <a:tailEnd type="triangle"/>
            </a:ln>
            <a:effectLst/>
          </p:spPr>
        </p:cxnSp>
        <p:cxnSp>
          <p:nvCxnSpPr>
            <p:cNvPr id="18" name="直接箭头连接符 17"/>
            <p:cNvCxnSpPr/>
            <p:nvPr/>
          </p:nvCxnSpPr>
          <p:spPr>
            <a:xfrm>
              <a:off x="2029912" y="2845397"/>
              <a:ext cx="0" cy="852467"/>
            </a:xfrm>
            <a:prstGeom prst="straightConnector1">
              <a:avLst/>
            </a:prstGeom>
            <a:noFill/>
            <a:ln w="19050" cap="flat" cmpd="sng" algn="ctr">
              <a:solidFill>
                <a:sysClr val="windowText" lastClr="000000">
                  <a:shade val="95000"/>
                  <a:satMod val="105000"/>
                </a:sysClr>
              </a:solidFill>
              <a:prstDash val="sysDash"/>
              <a:tailEnd type="triangle"/>
            </a:ln>
            <a:effectLst/>
          </p:spPr>
        </p:cxnSp>
        <p:cxnSp>
          <p:nvCxnSpPr>
            <p:cNvPr id="19" name="直接箭头连接符 18"/>
            <p:cNvCxnSpPr/>
            <p:nvPr/>
          </p:nvCxnSpPr>
          <p:spPr>
            <a:xfrm>
              <a:off x="2717890" y="1899702"/>
              <a:ext cx="0" cy="495369"/>
            </a:xfrm>
            <a:prstGeom prst="straightConnector1">
              <a:avLst/>
            </a:prstGeom>
            <a:noFill/>
            <a:ln w="19050" cap="flat" cmpd="sng" algn="ctr">
              <a:solidFill>
                <a:sysClr val="windowText" lastClr="000000">
                  <a:shade val="95000"/>
                  <a:satMod val="105000"/>
                </a:sysClr>
              </a:solidFill>
              <a:prstDash val="solid"/>
              <a:tailEnd type="triangle"/>
            </a:ln>
            <a:effectLst/>
          </p:spPr>
        </p:cxnSp>
        <p:sp>
          <p:nvSpPr>
            <p:cNvPr id="20" name="矩形 19"/>
            <p:cNvSpPr/>
            <p:nvPr/>
          </p:nvSpPr>
          <p:spPr>
            <a:xfrm>
              <a:off x="1463726" y="2020455"/>
              <a:ext cx="902811" cy="307777"/>
            </a:xfrm>
            <a:prstGeom prst="rect">
              <a:avLst/>
            </a:prstGeom>
            <a:noFill/>
          </p:spPr>
          <p:txBody>
            <a:bodyPr wrap="square" rtlCol="0">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rPr>
                <a:t>标准轨道</a:t>
              </a:r>
            </a:p>
          </p:txBody>
        </p:sp>
        <p:cxnSp>
          <p:nvCxnSpPr>
            <p:cNvPr id="21" name="直接箭头连接符 20"/>
            <p:cNvCxnSpPr/>
            <p:nvPr/>
          </p:nvCxnSpPr>
          <p:spPr>
            <a:xfrm>
              <a:off x="3693384" y="2621552"/>
              <a:ext cx="480196" cy="0"/>
            </a:xfrm>
            <a:prstGeom prst="straightConnector1">
              <a:avLst/>
            </a:prstGeom>
            <a:noFill/>
            <a:ln w="19050" cap="flat" cmpd="sng" algn="ctr">
              <a:solidFill>
                <a:sysClr val="windowText" lastClr="000000">
                  <a:shade val="95000"/>
                  <a:satMod val="105000"/>
                </a:sysClr>
              </a:solidFill>
              <a:prstDash val="sysDash"/>
              <a:tailEnd type="triangle"/>
            </a:ln>
            <a:effectLst/>
          </p:spPr>
        </p:cxnSp>
        <p:cxnSp>
          <p:nvCxnSpPr>
            <p:cNvPr id="22" name="直接箭头连接符 21"/>
            <p:cNvCxnSpPr/>
            <p:nvPr/>
          </p:nvCxnSpPr>
          <p:spPr>
            <a:xfrm>
              <a:off x="3693384" y="3283408"/>
              <a:ext cx="480196" cy="0"/>
            </a:xfrm>
            <a:prstGeom prst="straightConnector1">
              <a:avLst/>
            </a:prstGeom>
            <a:noFill/>
            <a:ln w="19050" cap="flat" cmpd="sng" algn="ctr">
              <a:solidFill>
                <a:sysClr val="windowText" lastClr="000000">
                  <a:shade val="95000"/>
                  <a:satMod val="105000"/>
                </a:sysClr>
              </a:solidFill>
              <a:prstDash val="sysDash"/>
              <a:tailEnd type="triangle"/>
            </a:ln>
            <a:effectLst/>
          </p:spPr>
        </p:cxnSp>
        <p:cxnSp>
          <p:nvCxnSpPr>
            <p:cNvPr id="23" name="直接箭头连接符 22"/>
            <p:cNvCxnSpPr/>
            <p:nvPr/>
          </p:nvCxnSpPr>
          <p:spPr>
            <a:xfrm>
              <a:off x="3693384" y="4032355"/>
              <a:ext cx="480196" cy="0"/>
            </a:xfrm>
            <a:prstGeom prst="straightConnector1">
              <a:avLst/>
            </a:prstGeom>
            <a:noFill/>
            <a:ln w="19050" cap="flat" cmpd="sng" algn="ctr">
              <a:solidFill>
                <a:sysClr val="windowText" lastClr="000000">
                  <a:shade val="95000"/>
                  <a:satMod val="105000"/>
                </a:sysClr>
              </a:solidFill>
              <a:prstDash val="sysDash"/>
              <a:tailEnd type="triangle"/>
            </a:ln>
            <a:effectLst/>
          </p:spPr>
        </p:cxnSp>
        <p:cxnSp>
          <p:nvCxnSpPr>
            <p:cNvPr id="24" name="直接箭头连接符 23"/>
            <p:cNvCxnSpPr/>
            <p:nvPr/>
          </p:nvCxnSpPr>
          <p:spPr>
            <a:xfrm>
              <a:off x="4173580" y="2627817"/>
              <a:ext cx="0" cy="1404261"/>
            </a:xfrm>
            <a:prstGeom prst="straightConnector1">
              <a:avLst/>
            </a:prstGeom>
            <a:noFill/>
            <a:ln w="19050" cap="flat" cmpd="sng" algn="ctr">
              <a:solidFill>
                <a:sysClr val="windowText" lastClr="000000">
                  <a:shade val="95000"/>
                  <a:satMod val="105000"/>
                </a:sysClr>
              </a:solidFill>
              <a:prstDash val="sysDash"/>
              <a:headEnd type="none" w="med" len="med"/>
              <a:tailEnd type="none" w="med" len="med"/>
            </a:ln>
            <a:effectLst/>
          </p:spPr>
        </p:cxnSp>
        <p:sp>
          <p:nvSpPr>
            <p:cNvPr id="25" name="圆角矩形 24"/>
            <p:cNvSpPr/>
            <p:nvPr/>
          </p:nvSpPr>
          <p:spPr>
            <a:xfrm>
              <a:off x="5076712" y="2011680"/>
              <a:ext cx="2542903" cy="2412274"/>
            </a:xfrm>
            <a:prstGeom prst="roundRect">
              <a:avLst>
                <a:gd name="adj" fmla="val 2949"/>
              </a:avLst>
            </a:prstGeom>
            <a:solidFill>
              <a:srgbClr val="8064A2">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400" b="1" i="0" u="none" strike="noStrike" kern="0" cap="none" spc="0" normalizeH="0" baseline="0" noProof="0" smtClean="0">
                <a:ln>
                  <a:noFill/>
                </a:ln>
                <a:solidFill>
                  <a:prstClr val="white"/>
                </a:solidFill>
                <a:effectLst/>
                <a:uLnTx/>
                <a:uFillTx/>
                <a:latin typeface="+mn-lt"/>
                <a:ea typeface="+mn-ea"/>
                <a:cs typeface="+mn-cs"/>
              </a:endParaRPr>
            </a:p>
          </p:txBody>
        </p:sp>
        <p:sp>
          <p:nvSpPr>
            <p:cNvPr id="26" name="矩形 25"/>
            <p:cNvSpPr/>
            <p:nvPr/>
          </p:nvSpPr>
          <p:spPr>
            <a:xfrm>
              <a:off x="6505318" y="2020455"/>
              <a:ext cx="1083909" cy="307777"/>
            </a:xfrm>
            <a:prstGeom prst="rect">
              <a:avLst/>
            </a:prstGeom>
            <a:noFill/>
          </p:spPr>
          <p:txBody>
            <a:bodyPr wrap="square" rtlCol="0">
              <a:spAutoFit/>
            </a:body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rPr>
                <a:t>非标准轨道</a:t>
              </a:r>
            </a:p>
          </p:txBody>
        </p:sp>
        <p:sp>
          <p:nvSpPr>
            <p:cNvPr id="27" name="任意多边形 26"/>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4BACC6">
                <a:lumMod val="20000"/>
                <a:lumOff val="8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历史</a:t>
              </a:r>
              <a:endPar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en-US"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a:t>
              </a:r>
              <a:r>
                <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Historic</a:t>
              </a:r>
              <a:r>
                <a:rPr kumimoji="0" lang="en-US"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a:t>
              </a:r>
              <a:endPar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p:txBody>
        </p:sp>
        <p:sp>
          <p:nvSpPr>
            <p:cNvPr id="28" name="任意多边形 27"/>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4BACC6">
                <a:lumMod val="20000"/>
                <a:lumOff val="8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信息</a:t>
              </a:r>
              <a:endParaRPr kumimoji="0" lang="en-US" altLang="zh-CN"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en-US"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rPr>
                <a:t>(Informational)</a:t>
              </a:r>
              <a:endParaRPr kumimoji="0" lang="zh-CN" altLang="en-US" sz="1400" b="1" i="0" u="none" strike="noStrike" kern="0" cap="none" spc="0" normalizeH="0" baseline="0" noProof="0" dirty="0" smtClean="0">
                <a:ln>
                  <a:noFill/>
                </a:ln>
                <a:solidFill>
                  <a:prstClr val="black">
                    <a:hueOff val="0"/>
                    <a:satOff val="0"/>
                    <a:lumOff val="0"/>
                    <a:alphaOff val="0"/>
                  </a:prstClr>
                </a:solidFill>
                <a:effectLst/>
                <a:uLnTx/>
                <a:uFillTx/>
                <a:latin typeface="+mn-lt"/>
                <a:ea typeface="+mn-ea"/>
                <a:cs typeface="+mn-cs"/>
              </a:endParaRPr>
            </a:p>
          </p:txBody>
        </p:sp>
        <p:sp>
          <p:nvSpPr>
            <p:cNvPr id="29" name="任意多边形 28"/>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4BACC6">
                <a:lumMod val="20000"/>
                <a:lumOff val="80000"/>
              </a:srgbClr>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spcFirstLastPara="0" vert="horz" wrap="square" lIns="36579" tIns="36579" rIns="36579" bIns="36579" numCol="1" spcCol="1270" anchor="ctr" anchorCtr="0">
              <a:noAutofit/>
            </a:bodyPr>
            <a:lstStyle/>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cs typeface="+mn-cs"/>
                </a:rPr>
                <a:t>实验</a:t>
              </a:r>
              <a:endParaRPr kumimoji="0" lang="en-US" altLang="zh-CN" sz="1400" b="1" i="0" u="none" strike="noStrike" kern="0" cap="none" spc="0" normalizeH="0" baseline="0" noProof="0" dirty="0" smtClean="0">
                <a:ln>
                  <a:noFill/>
                </a:ln>
                <a:solidFill>
                  <a:prstClr val="black"/>
                </a:solidFill>
                <a:effectLst/>
                <a:uLnTx/>
                <a:uFillTx/>
                <a:latin typeface="+mn-lt"/>
                <a:ea typeface="+mn-ea"/>
                <a:cs typeface="+mn-cs"/>
              </a:endParaRPr>
            </a:p>
            <a:p>
              <a:pPr marL="0" marR="0" lvl="0" indent="0" algn="ctr" defTabSz="800100" eaLnBrk="1" fontAlgn="auto" latinLnBrk="0" hangingPunct="1">
                <a:lnSpc>
                  <a:spcPct val="100000"/>
                </a:lnSpc>
                <a:spcBef>
                  <a:spcPct val="0"/>
                </a:spcBef>
                <a:spcAft>
                  <a:spcPts val="0"/>
                </a:spcAft>
                <a:buClrTx/>
                <a:buSzTx/>
                <a:buFontTx/>
                <a:buNone/>
                <a:tabLst/>
                <a:defRPr/>
              </a:pPr>
              <a:r>
                <a:rPr kumimoji="0" lang="zh-CN" altLang="en-US" sz="1400" b="1" i="0" u="none" strike="noStrike" kern="0" cap="none" spc="0" normalizeH="0" baseline="0" noProof="0" dirty="0" smtClean="0">
                  <a:ln>
                    <a:noFill/>
                  </a:ln>
                  <a:solidFill>
                    <a:prstClr val="black"/>
                  </a:solidFill>
                  <a:effectLst/>
                  <a:uLnTx/>
                  <a:uFillTx/>
                  <a:latin typeface="+mn-lt"/>
                  <a:ea typeface="+mn-ea"/>
                  <a:cs typeface="+mn-cs"/>
                </a:rPr>
                <a:t> </a:t>
              </a:r>
              <a:r>
                <a:rPr kumimoji="0" lang="en-US" altLang="en-US" sz="1400" b="1" i="0" u="none" strike="noStrike" kern="0" cap="none" spc="0" normalizeH="0" baseline="0" noProof="0" dirty="0" smtClean="0">
                  <a:ln>
                    <a:noFill/>
                  </a:ln>
                  <a:solidFill>
                    <a:prstClr val="black"/>
                  </a:solidFill>
                  <a:effectLst/>
                  <a:uLnTx/>
                  <a:uFillTx/>
                  <a:latin typeface="+mn-lt"/>
                  <a:ea typeface="+mn-ea"/>
                  <a:cs typeface="+mn-cs"/>
                </a:rPr>
                <a:t>(</a:t>
              </a:r>
              <a:r>
                <a:rPr kumimoji="0" lang="en-US" altLang="zh-CN" sz="1400" b="1" i="0" u="none" strike="noStrike" kern="0" cap="none" spc="0" normalizeH="0" baseline="0" noProof="0" dirty="0" smtClean="0">
                  <a:ln>
                    <a:noFill/>
                  </a:ln>
                  <a:solidFill>
                    <a:prstClr val="black"/>
                  </a:solidFill>
                  <a:effectLst/>
                  <a:uLnTx/>
                  <a:uFillTx/>
                  <a:latin typeface="+mn-lt"/>
                  <a:ea typeface="+mn-ea"/>
                  <a:cs typeface="+mn-cs"/>
                </a:rPr>
                <a:t>Experimental</a:t>
              </a:r>
              <a:r>
                <a:rPr kumimoji="0" lang="en-US" altLang="en-US" sz="1400" b="1" i="0" u="none" strike="noStrike" kern="0" cap="none" spc="0" normalizeH="0" baseline="0" noProof="0" dirty="0" smtClean="0">
                  <a:ln>
                    <a:noFill/>
                  </a:ln>
                  <a:solidFill>
                    <a:prstClr val="black"/>
                  </a:solidFill>
                  <a:effectLst/>
                  <a:uLnTx/>
                  <a:uFillTx/>
                  <a:latin typeface="+mn-lt"/>
                  <a:ea typeface="+mn-ea"/>
                  <a:cs typeface="+mn-cs"/>
                </a:rPr>
                <a:t>)</a:t>
              </a:r>
              <a:endParaRPr kumimoji="0" lang="zh-CN" altLang="en-US" sz="1400" b="1" i="0" u="none" strike="noStrike" kern="0" cap="none" spc="0" normalizeH="0" baseline="0" noProof="0" dirty="0" smtClean="0">
                <a:ln>
                  <a:noFill/>
                </a:ln>
                <a:solidFill>
                  <a:prstClr val="black"/>
                </a:solidFill>
                <a:effectLst/>
                <a:uLnTx/>
                <a:uFillTx/>
                <a:latin typeface="+mn-lt"/>
                <a:ea typeface="+mn-ea"/>
                <a:cs typeface="+mn-cs"/>
              </a:endParaRPr>
            </a:p>
          </p:txBody>
        </p:sp>
        <p:cxnSp>
          <p:nvCxnSpPr>
            <p:cNvPr id="30" name="直接箭头连接符 29"/>
            <p:cNvCxnSpPr/>
            <p:nvPr/>
          </p:nvCxnSpPr>
          <p:spPr>
            <a:xfrm>
              <a:off x="6313710" y="1899702"/>
              <a:ext cx="0" cy="495369"/>
            </a:xfrm>
            <a:prstGeom prst="straightConnector1">
              <a:avLst/>
            </a:prstGeom>
            <a:noFill/>
            <a:ln w="19050" cap="flat" cmpd="sng" algn="ctr">
              <a:solidFill>
                <a:sysClr val="windowText" lastClr="000000">
                  <a:shade val="95000"/>
                  <a:satMod val="105000"/>
                </a:sysClr>
              </a:solidFill>
              <a:prstDash val="solid"/>
              <a:tailEnd type="triangle"/>
            </a:ln>
            <a:effectLst/>
          </p:spPr>
        </p:cxnSp>
        <p:cxnSp>
          <p:nvCxnSpPr>
            <p:cNvPr id="31" name="直接箭头连接符 30"/>
            <p:cNvCxnSpPr/>
            <p:nvPr/>
          </p:nvCxnSpPr>
          <p:spPr>
            <a:xfrm>
              <a:off x="4173580" y="4032078"/>
              <a:ext cx="1181084" cy="0"/>
            </a:xfrm>
            <a:prstGeom prst="straightConnector1">
              <a:avLst/>
            </a:prstGeom>
            <a:noFill/>
            <a:ln w="19050" cap="flat" cmpd="sng" algn="ctr">
              <a:solidFill>
                <a:sysClr val="windowText" lastClr="000000">
                  <a:shade val="95000"/>
                  <a:satMod val="105000"/>
                </a:sysClr>
              </a:solidFill>
              <a:prstDash val="sysDash"/>
              <a:tailEnd type="triangle"/>
            </a:ln>
            <a:effectLst/>
          </p:spPr>
        </p:cxn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（解释）</a:t>
            </a:r>
          </a:p>
        </p:txBody>
      </p:sp>
      <p:sp>
        <p:nvSpPr>
          <p:cNvPr id="375813" name="Rectangle 5"/>
          <p:cNvSpPr>
            <a:spLocks noGrp="1" noChangeArrowheads="1"/>
          </p:cNvSpPr>
          <p:nvPr>
            <p:ph type="body" idx="1"/>
          </p:nvPr>
        </p:nvSpPr>
        <p:spPr>
          <a:xfrm>
            <a:off x="809625" y="1773238"/>
            <a:ext cx="7958138" cy="4679950"/>
          </a:xfrm>
        </p:spPr>
        <p:txBody>
          <a:bodyPr/>
          <a:lstStyle/>
          <a:p>
            <a:pPr marL="0" indent="0">
              <a:lnSpc>
                <a:spcPct val="110000"/>
              </a:lnSpc>
              <a:buClr>
                <a:srgbClr val="FF0000"/>
              </a:buClr>
            </a:pPr>
            <a:r>
              <a:rPr lang="zh-CN" altLang="en-US" sz="2400">
                <a:solidFill>
                  <a:srgbClr val="FF0000"/>
                </a:solidFill>
                <a:effectLst>
                  <a:outerShdw blurRad="38100" dist="38100" dir="2700000" algn="tl">
                    <a:srgbClr val="C0C0C0"/>
                  </a:outerShdw>
                </a:effectLst>
              </a:rPr>
              <a:t>  建议标准</a:t>
            </a:r>
          </a:p>
          <a:p>
            <a:pPr marL="0" indent="0">
              <a:lnSpc>
                <a:spcPct val="110000"/>
              </a:lnSpc>
              <a:buFont typeface="Wingdings" pitchFamily="2" charset="2"/>
              <a:buNone/>
            </a:pPr>
            <a:r>
              <a:rPr lang="zh-CN" altLang="en-US" sz="2400"/>
              <a:t>       是一个稳定的、被广泛了解的，并且是让</a:t>
            </a:r>
            <a:r>
              <a:rPr lang="en-US" altLang="zh-CN" sz="2400"/>
              <a:t>Internet</a:t>
            </a:r>
            <a:r>
              <a:rPr lang="zh-CN" altLang="en-US" sz="2400"/>
              <a:t>界有足够兴趣的规约，在这个成熟等级上的规约通常都被几个不同的组测试和实现过。</a:t>
            </a:r>
          </a:p>
          <a:p>
            <a:pPr marL="0" indent="0">
              <a:lnSpc>
                <a:spcPct val="110000"/>
              </a:lnSpc>
              <a:buClr>
                <a:srgbClr val="FF0000"/>
              </a:buClr>
            </a:pPr>
            <a:r>
              <a:rPr lang="zh-CN" altLang="en-US" sz="2400">
                <a:solidFill>
                  <a:srgbClr val="FF0000"/>
                </a:solidFill>
                <a:effectLst>
                  <a:outerShdw blurRad="38100" dist="38100" dir="2700000" algn="tl">
                    <a:srgbClr val="C0C0C0"/>
                  </a:outerShdw>
                </a:effectLst>
              </a:rPr>
              <a:t>  草案标准</a:t>
            </a:r>
          </a:p>
          <a:p>
            <a:pPr marL="0" indent="0">
              <a:lnSpc>
                <a:spcPct val="110000"/>
              </a:lnSpc>
              <a:buFont typeface="Wingdings" pitchFamily="2" charset="2"/>
              <a:buNone/>
            </a:pPr>
            <a:r>
              <a:rPr lang="zh-CN" altLang="en-US" sz="2400"/>
              <a:t>       建议标准要上升到草案标准至少要经过两个成功的、独立的和可互操作的实现。</a:t>
            </a:r>
          </a:p>
          <a:p>
            <a:pPr marL="0" indent="0">
              <a:lnSpc>
                <a:spcPct val="110000"/>
              </a:lnSpc>
              <a:buClr>
                <a:srgbClr val="FF0000"/>
              </a:buClr>
            </a:pPr>
            <a:r>
              <a:rPr lang="en-US" altLang="zh-CN" sz="2400">
                <a:solidFill>
                  <a:srgbClr val="FF0000"/>
                </a:solidFill>
                <a:effectLst>
                  <a:outerShdw blurRad="38100" dist="38100" dir="2700000" algn="tl">
                    <a:srgbClr val="C0C0C0"/>
                  </a:outerShdw>
                </a:effectLst>
              </a:rPr>
              <a:t>  Internet</a:t>
            </a:r>
            <a:r>
              <a:rPr lang="zh-CN" altLang="en-US" sz="2400">
                <a:solidFill>
                  <a:srgbClr val="FF0000"/>
                </a:solidFill>
                <a:effectLst>
                  <a:outerShdw blurRad="38100" dist="38100" dir="2700000" algn="tl">
                    <a:srgbClr val="C0C0C0"/>
                  </a:outerShdw>
                </a:effectLst>
              </a:rPr>
              <a:t>标准</a:t>
            </a:r>
          </a:p>
          <a:p>
            <a:pPr marL="0" indent="0">
              <a:lnSpc>
                <a:spcPct val="110000"/>
              </a:lnSpc>
              <a:buFont typeface="Wingdings" pitchFamily="2" charset="2"/>
              <a:buNone/>
            </a:pPr>
            <a:r>
              <a:rPr lang="zh-CN" altLang="en-US" sz="2400"/>
              <a:t>       草案标准在经过成功的实现的证明后就可以成为</a:t>
            </a:r>
            <a:r>
              <a:rPr lang="en-US" altLang="zh-CN" sz="2400"/>
              <a:t>Internet</a:t>
            </a:r>
            <a:r>
              <a:rPr lang="zh-CN" altLang="en-US" sz="2400"/>
              <a:t>标准。</a:t>
            </a:r>
          </a:p>
        </p:txBody>
      </p:sp>
      <p:sp>
        <p:nvSpPr>
          <p:cNvPr id="37581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7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6</a:t>
            </a:r>
          </a:p>
        </p:txBody>
      </p:sp>
      <p:sp>
        <p:nvSpPr>
          <p:cNvPr id="375815" name="Text Box 7"/>
          <p:cNvSpPr txBox="1">
            <a:spLocks noChangeArrowheads="1"/>
          </p:cNvSpPr>
          <p:nvPr/>
        </p:nvSpPr>
        <p:spPr bwMode="auto">
          <a:xfrm>
            <a:off x="1346200" y="87313"/>
            <a:ext cx="646616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（解释）</a:t>
            </a:r>
          </a:p>
        </p:txBody>
      </p:sp>
      <p:sp>
        <p:nvSpPr>
          <p:cNvPr id="376836" name="Rectangle 4"/>
          <p:cNvSpPr>
            <a:spLocks noGrp="1" noChangeArrowheads="1"/>
          </p:cNvSpPr>
          <p:nvPr>
            <p:ph type="body" idx="1"/>
          </p:nvPr>
        </p:nvSpPr>
        <p:spPr>
          <a:xfrm>
            <a:off x="809625" y="1773238"/>
            <a:ext cx="7958138" cy="4679950"/>
          </a:xfrm>
        </p:spPr>
        <p:txBody>
          <a:bodyPr/>
          <a:lstStyle/>
          <a:p>
            <a:pPr marL="0" indent="0">
              <a:lnSpc>
                <a:spcPct val="95000"/>
              </a:lnSpc>
              <a:buClr>
                <a:srgbClr val="FF0000"/>
              </a:buClr>
            </a:pPr>
            <a:r>
              <a:rPr lang="zh-CN" altLang="en-US" sz="2400" dirty="0">
                <a:solidFill>
                  <a:srgbClr val="FF0000"/>
                </a:solidFill>
                <a:effectLst>
                  <a:outerShdw blurRad="38100" dist="38100" dir="2700000" algn="tl">
                    <a:srgbClr val="C0C0C0"/>
                  </a:outerShdw>
                </a:effectLst>
              </a:rPr>
              <a:t>  历史文档</a:t>
            </a:r>
          </a:p>
          <a:p>
            <a:pPr marL="0" indent="0">
              <a:lnSpc>
                <a:spcPct val="95000"/>
              </a:lnSpc>
              <a:buFont typeface="Wingdings" pitchFamily="2" charset="2"/>
              <a:buNone/>
            </a:pPr>
            <a:r>
              <a:rPr lang="zh-CN" altLang="en-US" sz="2400" dirty="0"/>
              <a:t>        从历史的角度看，历史的</a:t>
            </a:r>
            <a:r>
              <a:rPr lang="en-US" altLang="zh-CN" sz="2400" dirty="0"/>
              <a:t>RFC</a:t>
            </a:r>
            <a:r>
              <a:rPr lang="zh-CN" altLang="en-US" sz="2400" dirty="0"/>
              <a:t>是很有意义的，这种</a:t>
            </a:r>
            <a:r>
              <a:rPr lang="en-US" altLang="zh-CN" sz="2400" dirty="0"/>
              <a:t>RFC</a:t>
            </a:r>
            <a:r>
              <a:rPr lang="zh-CN" altLang="en-US" sz="2400" dirty="0"/>
              <a:t>或者被后来的规约取代，或者从未到达必要的成熟等级来变成</a:t>
            </a:r>
            <a:r>
              <a:rPr lang="en-US" altLang="zh-CN" sz="2400" dirty="0"/>
              <a:t>Internet</a:t>
            </a:r>
            <a:r>
              <a:rPr lang="zh-CN" altLang="en-US" sz="2400" dirty="0"/>
              <a:t>标准。</a:t>
            </a:r>
          </a:p>
          <a:p>
            <a:pPr marL="0" indent="0">
              <a:lnSpc>
                <a:spcPct val="95000"/>
              </a:lnSpc>
              <a:buClr>
                <a:srgbClr val="FF0000"/>
              </a:buClr>
            </a:pPr>
            <a:r>
              <a:rPr lang="zh-CN" altLang="en-US" sz="2400" dirty="0">
                <a:solidFill>
                  <a:srgbClr val="FF0000"/>
                </a:solidFill>
                <a:effectLst>
                  <a:outerShdw blurRad="38100" dist="38100" dir="2700000" algn="tl">
                    <a:srgbClr val="C0C0C0"/>
                  </a:outerShdw>
                </a:effectLst>
              </a:rPr>
              <a:t>  实验文档</a:t>
            </a:r>
          </a:p>
          <a:p>
            <a:pPr marL="0" indent="0">
              <a:lnSpc>
                <a:spcPct val="95000"/>
              </a:lnSpc>
              <a:buFont typeface="Wingdings" pitchFamily="2" charset="2"/>
              <a:buNone/>
            </a:pPr>
            <a:r>
              <a:rPr lang="zh-CN" altLang="en-US" sz="2400" dirty="0"/>
              <a:t>       被列入实验的</a:t>
            </a:r>
            <a:r>
              <a:rPr lang="en-US" altLang="zh-CN" sz="2400" dirty="0"/>
              <a:t>RFC</a:t>
            </a:r>
            <a:r>
              <a:rPr lang="zh-CN" altLang="en-US" sz="2400" dirty="0"/>
              <a:t>就表示其工作属于正在实验的情况下，而并不影响</a:t>
            </a:r>
            <a:r>
              <a:rPr lang="en-US" altLang="zh-CN" sz="2400" dirty="0"/>
              <a:t>Internet</a:t>
            </a:r>
            <a:r>
              <a:rPr lang="zh-CN" altLang="en-US" sz="2400" dirty="0"/>
              <a:t>的运行。这种</a:t>
            </a:r>
            <a:r>
              <a:rPr lang="en-US" altLang="zh-CN" sz="2400" dirty="0"/>
              <a:t>RFC</a:t>
            </a:r>
            <a:r>
              <a:rPr lang="zh-CN" altLang="en-US" sz="2400" dirty="0"/>
              <a:t>不能在任何实用的</a:t>
            </a:r>
            <a:r>
              <a:rPr lang="en-US" altLang="zh-CN" sz="2400" dirty="0"/>
              <a:t>Internet</a:t>
            </a:r>
            <a:r>
              <a:rPr lang="zh-CN" altLang="en-US" sz="2400" dirty="0"/>
              <a:t>服务中实现。</a:t>
            </a:r>
          </a:p>
          <a:p>
            <a:pPr marL="0" indent="0">
              <a:lnSpc>
                <a:spcPct val="95000"/>
              </a:lnSpc>
              <a:buClr>
                <a:srgbClr val="FF0000"/>
              </a:buClr>
            </a:pPr>
            <a:r>
              <a:rPr lang="zh-CN" altLang="en-US" sz="2400" dirty="0">
                <a:solidFill>
                  <a:srgbClr val="FF0000"/>
                </a:solidFill>
                <a:effectLst>
                  <a:outerShdw blurRad="38100" dist="38100" dir="2700000" algn="tl">
                    <a:srgbClr val="C0C0C0"/>
                  </a:outerShdw>
                </a:effectLst>
              </a:rPr>
              <a:t>  提供信息的文档</a:t>
            </a:r>
          </a:p>
          <a:p>
            <a:pPr marL="0" indent="0">
              <a:lnSpc>
                <a:spcPct val="95000"/>
              </a:lnSpc>
              <a:buFont typeface="Wingdings" pitchFamily="2" charset="2"/>
              <a:buNone/>
            </a:pPr>
            <a:r>
              <a:rPr lang="zh-CN" altLang="en-US" sz="2400" dirty="0"/>
              <a:t>       被划入此类的</a:t>
            </a:r>
            <a:r>
              <a:rPr lang="en-US" altLang="zh-CN" sz="2400" dirty="0"/>
              <a:t>RFC</a:t>
            </a:r>
            <a:r>
              <a:rPr lang="zh-CN" altLang="en-US" sz="2400" dirty="0"/>
              <a:t>包括与</a:t>
            </a:r>
            <a:r>
              <a:rPr lang="en-US" altLang="zh-CN" sz="2400" dirty="0"/>
              <a:t>Internet</a:t>
            </a:r>
            <a:r>
              <a:rPr lang="zh-CN" altLang="en-US" sz="2400" dirty="0"/>
              <a:t>有关的一般的、历史的或指导的信息。这种</a:t>
            </a:r>
            <a:r>
              <a:rPr lang="en-US" altLang="zh-CN" sz="2400" dirty="0"/>
              <a:t>RFC</a:t>
            </a:r>
            <a:r>
              <a:rPr lang="zh-CN" altLang="en-US" sz="2400" dirty="0"/>
              <a:t>通常是由非</a:t>
            </a:r>
            <a:r>
              <a:rPr lang="en-US" altLang="zh-CN" sz="2400" dirty="0"/>
              <a:t>Internet</a:t>
            </a:r>
            <a:r>
              <a:rPr lang="zh-CN" altLang="en-US" sz="2400" dirty="0"/>
              <a:t>的组织中的某个人（例如：设备销售商）写出的。</a:t>
            </a:r>
          </a:p>
        </p:txBody>
      </p:sp>
      <p:sp>
        <p:nvSpPr>
          <p:cNvPr id="376837"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7</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7</a:t>
            </a:r>
          </a:p>
        </p:txBody>
      </p:sp>
      <p:sp>
        <p:nvSpPr>
          <p:cNvPr id="37683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zh-CN" altLang="en-US">
                <a:latin typeface="宋体" pitchFamily="2" charset="-122"/>
              </a:rPr>
              <a:t>一些重要的资料</a:t>
            </a:r>
          </a:p>
        </p:txBody>
      </p:sp>
      <p:sp>
        <p:nvSpPr>
          <p:cNvPr id="52122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21221" name="Rectangle 5"/>
          <p:cNvSpPr>
            <a:spLocks noGrp="1" noChangeArrowheads="1"/>
          </p:cNvSpPr>
          <p:nvPr>
            <p:ph type="body" idx="1"/>
          </p:nvPr>
        </p:nvSpPr>
        <p:spPr>
          <a:xfrm>
            <a:off x="809625" y="1773238"/>
            <a:ext cx="7958138" cy="4679950"/>
          </a:xfrm>
        </p:spPr>
        <p:txBody>
          <a:bodyPr/>
          <a:lstStyle/>
          <a:p>
            <a:r>
              <a:rPr lang="zh-CN" altLang="en-US" sz="2800" dirty="0">
                <a:solidFill>
                  <a:srgbClr val="FF0000"/>
                </a:solidFill>
              </a:rPr>
              <a:t>两本最重要的学术期刊</a:t>
            </a:r>
          </a:p>
          <a:p>
            <a:pPr lvl="1"/>
            <a:r>
              <a:rPr lang="en-US" altLang="zh-CN" sz="2400" dirty="0"/>
              <a:t>IEEE-ACM Transaction on Networking</a:t>
            </a:r>
          </a:p>
          <a:p>
            <a:pPr lvl="1">
              <a:buFont typeface="Wingdings" pitchFamily="2" charset="2"/>
              <a:buNone/>
            </a:pPr>
            <a:r>
              <a:rPr lang="en-US" altLang="zh-CN" sz="2400" dirty="0"/>
              <a:t>   Bimonthly</a:t>
            </a:r>
            <a:r>
              <a:rPr lang="zh-CN" altLang="en-US" sz="2400" dirty="0"/>
              <a:t>，</a:t>
            </a:r>
            <a:r>
              <a:rPr lang="en-US" altLang="zh-CN" sz="2400" dirty="0"/>
              <a:t>ISSN</a:t>
            </a:r>
            <a:r>
              <a:rPr lang="zh-CN" altLang="en-US" sz="2400" dirty="0"/>
              <a:t>：</a:t>
            </a:r>
            <a:r>
              <a:rPr lang="en-US" altLang="zh-CN" sz="2400" dirty="0"/>
              <a:t>1063-6692</a:t>
            </a:r>
          </a:p>
          <a:p>
            <a:pPr lvl="1"/>
            <a:r>
              <a:rPr lang="en-US" altLang="zh-CN" sz="2400" dirty="0"/>
              <a:t>IEEE NETWORK</a:t>
            </a:r>
          </a:p>
          <a:p>
            <a:pPr lvl="1">
              <a:buFont typeface="Wingdings" pitchFamily="2" charset="2"/>
              <a:buNone/>
            </a:pPr>
            <a:r>
              <a:rPr lang="en-US" altLang="zh-CN" sz="2400" dirty="0"/>
              <a:t>   Bimonthly</a:t>
            </a:r>
            <a:r>
              <a:rPr lang="zh-CN" altLang="en-US" sz="2400" dirty="0"/>
              <a:t>，</a:t>
            </a:r>
            <a:r>
              <a:rPr lang="en-US" altLang="zh-CN" sz="2400" dirty="0"/>
              <a:t>ISSN</a:t>
            </a:r>
            <a:r>
              <a:rPr lang="zh-CN" altLang="en-US" sz="2400" dirty="0"/>
              <a:t>：</a:t>
            </a:r>
            <a:r>
              <a:rPr lang="en-US" altLang="zh-CN" sz="2400" dirty="0"/>
              <a:t>0890-8044</a:t>
            </a:r>
          </a:p>
          <a:p>
            <a:r>
              <a:rPr lang="zh-CN" altLang="en-US" sz="2800" dirty="0">
                <a:solidFill>
                  <a:srgbClr val="FF0000"/>
                </a:solidFill>
              </a:rPr>
              <a:t>两个最重要的国际学术会议</a:t>
            </a:r>
          </a:p>
          <a:p>
            <a:pPr lvl="1"/>
            <a:r>
              <a:rPr lang="en-US" altLang="zh-CN" sz="2400" dirty="0"/>
              <a:t>ACM SIGCOMM</a:t>
            </a:r>
          </a:p>
          <a:p>
            <a:pPr lvl="1">
              <a:buFont typeface="Wingdings" pitchFamily="2" charset="2"/>
              <a:buNone/>
            </a:pPr>
            <a:r>
              <a:rPr lang="en-US" altLang="zh-CN" sz="2400" dirty="0"/>
              <a:t>   </a:t>
            </a:r>
            <a:r>
              <a:rPr lang="en-US" altLang="zh-CN" sz="2400" dirty="0">
                <a:hlinkClick r:id="rId5"/>
              </a:rPr>
              <a:t>http://www.acm.org/sigcomm</a:t>
            </a:r>
            <a:r>
              <a:rPr lang="en-US" altLang="zh-CN" sz="2400" dirty="0"/>
              <a:t> </a:t>
            </a:r>
          </a:p>
          <a:p>
            <a:pPr lvl="1"/>
            <a:r>
              <a:rPr lang="en-US" altLang="zh-CN" sz="2400" dirty="0"/>
              <a:t>IEEE </a:t>
            </a:r>
            <a:r>
              <a:rPr lang="en-US" altLang="zh-CN" sz="2400" dirty="0" err="1"/>
              <a:t>Infocom</a:t>
            </a:r>
            <a:endParaRPr lang="en-US" altLang="zh-CN" sz="2400" dirty="0"/>
          </a:p>
          <a:p>
            <a:pPr lvl="1">
              <a:buFont typeface="Wingdings" pitchFamily="2" charset="2"/>
              <a:buNone/>
            </a:pPr>
            <a:r>
              <a:rPr lang="en-US" altLang="zh-CN" sz="2400" dirty="0"/>
              <a:t>   </a:t>
            </a:r>
            <a:r>
              <a:rPr lang="en-US" altLang="zh-CN" sz="2400" dirty="0">
                <a:hlinkClick r:id="rId6"/>
              </a:rPr>
              <a:t>http://www.ieee-infocom.org</a:t>
            </a:r>
            <a:r>
              <a:rPr lang="en-US" altLang="zh-CN" sz="2400" dirty="0"/>
              <a:t> </a:t>
            </a:r>
            <a:endParaRPr lang="zh-CN" altLang="en-US" sz="2400" dirty="0"/>
          </a:p>
        </p:txBody>
      </p:sp>
      <p:sp>
        <p:nvSpPr>
          <p:cNvPr id="5212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zh-CN" altLang="en-US">
                <a:latin typeface="宋体" pitchFamily="2" charset="-122"/>
              </a:rPr>
              <a:t>一些重要的资料</a:t>
            </a:r>
          </a:p>
        </p:txBody>
      </p:sp>
      <p:sp>
        <p:nvSpPr>
          <p:cNvPr id="522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22245" name="Rectangle 5"/>
          <p:cNvSpPr>
            <a:spLocks noGrp="1" noChangeArrowheads="1"/>
          </p:cNvSpPr>
          <p:nvPr>
            <p:ph type="body" idx="1"/>
          </p:nvPr>
        </p:nvSpPr>
        <p:spPr>
          <a:xfrm>
            <a:off x="809625" y="1773238"/>
            <a:ext cx="7958138" cy="4608512"/>
          </a:xfrm>
        </p:spPr>
        <p:txBody>
          <a:bodyPr/>
          <a:lstStyle/>
          <a:p>
            <a:pPr>
              <a:lnSpc>
                <a:spcPct val="90000"/>
              </a:lnSpc>
            </a:pPr>
            <a:r>
              <a:rPr lang="zh-CN" altLang="en-US" sz="2800">
                <a:solidFill>
                  <a:srgbClr val="FF0000"/>
                </a:solidFill>
              </a:rPr>
              <a:t>几个有用的网址</a:t>
            </a:r>
          </a:p>
          <a:p>
            <a:pPr lvl="1">
              <a:lnSpc>
                <a:spcPct val="90000"/>
              </a:lnSpc>
            </a:pPr>
            <a:r>
              <a:rPr lang="en-US" altLang="zh-CN" sz="2400"/>
              <a:t>IEEE802 WG</a:t>
            </a:r>
          </a:p>
          <a:p>
            <a:pPr lvl="1">
              <a:lnSpc>
                <a:spcPct val="90000"/>
              </a:lnSpc>
              <a:buFont typeface="Wingdings" pitchFamily="2" charset="2"/>
              <a:buNone/>
            </a:pPr>
            <a:r>
              <a:rPr lang="en-US" altLang="zh-CN" sz="2400"/>
              <a:t>   </a:t>
            </a:r>
            <a:r>
              <a:rPr lang="en-US" altLang="zh-CN" sz="2400">
                <a:hlinkClick r:id="rId5"/>
              </a:rPr>
              <a:t>http://www.ieee802.org</a:t>
            </a:r>
            <a:r>
              <a:rPr lang="en-US" altLang="zh-CN" sz="2400"/>
              <a:t> </a:t>
            </a:r>
          </a:p>
          <a:p>
            <a:pPr lvl="1">
              <a:lnSpc>
                <a:spcPct val="90000"/>
              </a:lnSpc>
            </a:pPr>
            <a:r>
              <a:rPr lang="en-US" altLang="zh-CN" sz="2400"/>
              <a:t>IETF</a:t>
            </a:r>
          </a:p>
          <a:p>
            <a:pPr lvl="1">
              <a:lnSpc>
                <a:spcPct val="90000"/>
              </a:lnSpc>
              <a:buFont typeface="Wingdings" pitchFamily="2" charset="2"/>
              <a:buNone/>
            </a:pPr>
            <a:r>
              <a:rPr lang="en-US" altLang="zh-CN" sz="2400"/>
              <a:t>   </a:t>
            </a:r>
            <a:r>
              <a:rPr lang="en-US" altLang="zh-CN" sz="2400">
                <a:hlinkClick r:id="rId6"/>
              </a:rPr>
              <a:t>http://www.ietf.org</a:t>
            </a:r>
            <a:r>
              <a:rPr lang="en-US" altLang="zh-CN" sz="2400"/>
              <a:t> </a:t>
            </a:r>
          </a:p>
          <a:p>
            <a:pPr lvl="1">
              <a:lnSpc>
                <a:spcPct val="90000"/>
              </a:lnSpc>
            </a:pPr>
            <a:r>
              <a:rPr lang="en-US" altLang="zh-CN" sz="2400"/>
              <a:t>ATM</a:t>
            </a:r>
            <a:r>
              <a:rPr lang="zh-CN" altLang="en-US" sz="2400"/>
              <a:t>论坛</a:t>
            </a:r>
          </a:p>
          <a:p>
            <a:pPr lvl="1">
              <a:lnSpc>
                <a:spcPct val="90000"/>
              </a:lnSpc>
              <a:buFont typeface="Wingdings" pitchFamily="2" charset="2"/>
              <a:buNone/>
            </a:pPr>
            <a:r>
              <a:rPr lang="en-US" altLang="zh-CN" sz="2400"/>
              <a:t>   </a:t>
            </a:r>
            <a:r>
              <a:rPr lang="en-US" altLang="zh-CN" sz="2400">
                <a:hlinkClick r:id="rId7"/>
              </a:rPr>
              <a:t>http://www.atmforum.com</a:t>
            </a:r>
            <a:r>
              <a:rPr lang="en-US" altLang="zh-CN" sz="2400"/>
              <a:t> </a:t>
            </a:r>
          </a:p>
          <a:p>
            <a:pPr lvl="1">
              <a:lnSpc>
                <a:spcPct val="90000"/>
              </a:lnSpc>
            </a:pPr>
            <a:r>
              <a:rPr lang="zh-CN" altLang="en-US" sz="2400"/>
              <a:t>蓝牙技术</a:t>
            </a:r>
          </a:p>
          <a:p>
            <a:pPr lvl="1">
              <a:lnSpc>
                <a:spcPct val="90000"/>
              </a:lnSpc>
              <a:buFont typeface="Wingdings" pitchFamily="2" charset="2"/>
              <a:buNone/>
            </a:pPr>
            <a:r>
              <a:rPr lang="en-US" altLang="zh-CN" sz="2400"/>
              <a:t>   </a:t>
            </a:r>
            <a:r>
              <a:rPr lang="en-US" altLang="zh-CN" sz="2400">
                <a:hlinkClick r:id="rId8"/>
              </a:rPr>
              <a:t>http://www.bluetooth.com</a:t>
            </a:r>
            <a:r>
              <a:rPr lang="en-US" altLang="zh-CN" sz="2400"/>
              <a:t> </a:t>
            </a:r>
          </a:p>
          <a:p>
            <a:pPr lvl="1">
              <a:lnSpc>
                <a:spcPct val="90000"/>
              </a:lnSpc>
            </a:pPr>
            <a:r>
              <a:rPr lang="zh-CN" altLang="en-US" sz="2400"/>
              <a:t>欧洲电信标准组织</a:t>
            </a:r>
          </a:p>
          <a:p>
            <a:pPr lvl="1">
              <a:lnSpc>
                <a:spcPct val="90000"/>
              </a:lnSpc>
              <a:buFont typeface="Wingdings" pitchFamily="2" charset="2"/>
              <a:buNone/>
            </a:pPr>
            <a:r>
              <a:rPr lang="en-US" altLang="zh-CN" sz="2400"/>
              <a:t>   </a:t>
            </a:r>
            <a:r>
              <a:rPr lang="en-US" altLang="zh-CN" sz="2400">
                <a:hlinkClick r:id="rId9"/>
              </a:rPr>
              <a:t>http://www.etsi.org</a:t>
            </a:r>
            <a:r>
              <a:rPr lang="en-US" altLang="zh-CN" sz="2400"/>
              <a:t> </a:t>
            </a:r>
            <a:endParaRPr lang="zh-CN" altLang="en-US" sz="2400"/>
          </a:p>
        </p:txBody>
      </p:sp>
      <p:sp>
        <p:nvSpPr>
          <p:cNvPr id="52224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作  业</a:t>
            </a:r>
          </a:p>
        </p:txBody>
      </p:sp>
      <p:sp>
        <p:nvSpPr>
          <p:cNvPr id="523267" name="Rectangle 3"/>
          <p:cNvSpPr>
            <a:spLocks noGrp="1" noChangeArrowheads="1"/>
          </p:cNvSpPr>
          <p:nvPr>
            <p:ph type="body" idx="1"/>
          </p:nvPr>
        </p:nvSpPr>
        <p:spPr>
          <a:xfrm>
            <a:off x="3276600" y="3068638"/>
            <a:ext cx="5418138" cy="2016125"/>
          </a:xfrm>
        </p:spPr>
        <p:txBody>
          <a:bodyPr/>
          <a:lstStyle/>
          <a:p>
            <a:pPr marL="1168400" indent="-1168400">
              <a:lnSpc>
                <a:spcPct val="150000"/>
              </a:lnSpc>
              <a:buFont typeface="Wingdings" pitchFamily="2" charset="2"/>
              <a:buNone/>
            </a:pPr>
            <a:r>
              <a:rPr lang="en-US" altLang="zh-CN" dirty="0" smtClean="0"/>
              <a:t>P66： 1、20、21、27、</a:t>
            </a:r>
            <a:endParaRPr lang="en-US" altLang="zh-CN" dirty="0"/>
          </a:p>
          <a:p>
            <a:pPr marL="1168400" indent="-1168400">
              <a:lnSpc>
                <a:spcPct val="150000"/>
              </a:lnSpc>
              <a:buFont typeface="Wingdings" pitchFamily="2" charset="2"/>
              <a:buNone/>
            </a:pPr>
            <a:r>
              <a:rPr lang="en-US" altLang="zh-CN" dirty="0"/>
              <a:t>           </a:t>
            </a:r>
            <a:r>
              <a:rPr lang="en-US" altLang="zh-CN" dirty="0" smtClean="0"/>
              <a:t>28、32、34</a:t>
            </a:r>
            <a:endParaRPr lang="zh-CN" altLang="en-US" dirty="0"/>
          </a:p>
        </p:txBody>
      </p:sp>
      <p:pic>
        <p:nvPicPr>
          <p:cNvPr id="52326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zh-CN" altLang="en-US"/>
              <a:t>访问远程信息</a:t>
            </a:r>
          </a:p>
        </p:txBody>
      </p:sp>
      <p:sp>
        <p:nvSpPr>
          <p:cNvPr id="239621" name="Rectangle 5"/>
          <p:cNvSpPr>
            <a:spLocks noGrp="1" noChangeArrowheads="1"/>
          </p:cNvSpPr>
          <p:nvPr>
            <p:ph type="body" idx="1"/>
          </p:nvPr>
        </p:nvSpPr>
        <p:spPr/>
        <p:txBody>
          <a:bodyPr/>
          <a:lstStyle/>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网上冲浪</a:t>
            </a:r>
          </a:p>
          <a:p>
            <a:pPr marL="0" indent="0">
              <a:lnSpc>
                <a:spcPct val="110000"/>
              </a:lnSpc>
              <a:buFont typeface="Wingdings" pitchFamily="2" charset="2"/>
              <a:buNone/>
            </a:pPr>
            <a:r>
              <a:rPr lang="zh-CN" altLang="en-US" sz="2800" dirty="0"/>
              <a:t>     主要目的：信息</a:t>
            </a:r>
            <a:r>
              <a:rPr lang="en-US" altLang="zh-CN" sz="2800" dirty="0"/>
              <a:t>/</a:t>
            </a:r>
            <a:r>
              <a:rPr lang="zh-CN" altLang="en-US" sz="2800" dirty="0"/>
              <a:t>娱乐。</a:t>
            </a:r>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在线报纸</a:t>
            </a:r>
          </a:p>
          <a:p>
            <a:pPr marL="0" indent="0">
              <a:lnSpc>
                <a:spcPct val="110000"/>
              </a:lnSpc>
              <a:buFont typeface="Wingdings" pitchFamily="2" charset="2"/>
              <a:buNone/>
            </a:pPr>
            <a:r>
              <a:rPr lang="zh-CN" altLang="en-US" sz="2800" dirty="0"/>
              <a:t>     主要特色：</a:t>
            </a:r>
            <a:r>
              <a:rPr lang="zh-CN" altLang="en-US" sz="2800" dirty="0" smtClean="0"/>
              <a:t>个性化定制服务。</a:t>
            </a:r>
            <a:endParaRPr lang="zh-CN" altLang="en-US" sz="2800" dirty="0"/>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在线数字图书馆</a:t>
            </a:r>
          </a:p>
          <a:p>
            <a:pPr marL="0" indent="0">
              <a:lnSpc>
                <a:spcPct val="110000"/>
              </a:lnSpc>
              <a:buFont typeface="Wingdings" pitchFamily="2" charset="2"/>
              <a:buNone/>
            </a:pPr>
            <a:r>
              <a:rPr lang="zh-CN" altLang="en-US" sz="2800" dirty="0"/>
              <a:t>      例如，</a:t>
            </a:r>
            <a:r>
              <a:rPr lang="en-US" altLang="zh-CN" sz="2800" dirty="0"/>
              <a:t>ACM</a:t>
            </a:r>
            <a:r>
              <a:rPr lang="zh-CN" altLang="en-US" sz="2800" dirty="0"/>
              <a:t>（</a:t>
            </a:r>
            <a:r>
              <a:rPr lang="en-US" altLang="zh-CN" sz="2800" dirty="0">
                <a:hlinkClick r:id="rId3"/>
              </a:rPr>
              <a:t>www.acm.org</a:t>
            </a:r>
            <a:r>
              <a:rPr lang="zh-CN" altLang="en-US" sz="2800" dirty="0"/>
              <a:t>）、</a:t>
            </a:r>
            <a:r>
              <a:rPr lang="en-US" altLang="zh-CN" sz="2800" dirty="0"/>
              <a:t>IEEE</a:t>
            </a:r>
            <a:r>
              <a:rPr lang="zh-CN" altLang="en-US" sz="2800" dirty="0"/>
              <a:t>计算机协会（</a:t>
            </a:r>
            <a:r>
              <a:rPr lang="en-US" altLang="zh-CN" sz="2800" dirty="0">
                <a:hlinkClick r:id="rId4"/>
              </a:rPr>
              <a:t>www.computer.org</a:t>
            </a:r>
            <a:r>
              <a:rPr lang="zh-CN" altLang="en-US" sz="2800" dirty="0"/>
              <a:t>）。</a:t>
            </a:r>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a:t>
            </a:r>
            <a:r>
              <a:rPr lang="en-US" altLang="zh-CN" sz="2800" dirty="0">
                <a:solidFill>
                  <a:srgbClr val="FF0000"/>
                </a:solidFill>
                <a:effectLst>
                  <a:outerShdw blurRad="38100" dist="38100" dir="2700000" algn="tl">
                    <a:srgbClr val="C0C0C0"/>
                  </a:outerShdw>
                </a:effectLst>
              </a:rPr>
              <a:t>……</a:t>
            </a:r>
          </a:p>
        </p:txBody>
      </p:sp>
      <p:sp>
        <p:nvSpPr>
          <p:cNvPr id="23962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计算机网络的应用</a:t>
            </a:r>
            <a:r>
              <a:rPr lang="en-US" altLang="zh-CN" sz="1200">
                <a:ea typeface="幼圆" pitchFamily="49" charset="-122"/>
              </a:rPr>
              <a:t>&gt;&gt;</a:t>
            </a:r>
            <a:r>
              <a:rPr lang="zh-CN" altLang="en-US" sz="1200">
                <a:ea typeface="幼圆" pitchFamily="49" charset="-122"/>
                <a:hlinkClick r:id="rId8"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zh-CN" altLang="en-US"/>
              <a:t>个人间通信</a:t>
            </a:r>
          </a:p>
        </p:txBody>
      </p:sp>
      <p:sp>
        <p:nvSpPr>
          <p:cNvPr id="240645" name="Rectangle 5"/>
          <p:cNvSpPr>
            <a:spLocks noGrp="1" noChangeArrowheads="1"/>
          </p:cNvSpPr>
          <p:nvPr>
            <p:ph type="body" idx="1"/>
          </p:nvPr>
        </p:nvSpPr>
        <p:spPr>
          <a:xfrm>
            <a:off x="2339752" y="1844824"/>
            <a:ext cx="4897214" cy="4314849"/>
          </a:xfrm>
        </p:spPr>
        <p:txBody>
          <a:bodyPr/>
          <a:lstStyle/>
          <a:p>
            <a:pPr>
              <a:lnSpc>
                <a:spcPct val="125000"/>
              </a:lnSpc>
            </a:pPr>
            <a:r>
              <a:rPr lang="en-US" altLang="zh-CN" dirty="0"/>
              <a:t>E-mail</a:t>
            </a:r>
            <a:endParaRPr lang="zh-CN" altLang="en-US" dirty="0"/>
          </a:p>
          <a:p>
            <a:pPr>
              <a:lnSpc>
                <a:spcPct val="125000"/>
              </a:lnSpc>
            </a:pPr>
            <a:r>
              <a:rPr lang="zh-CN" altLang="en-US" dirty="0"/>
              <a:t>聊天室</a:t>
            </a:r>
          </a:p>
          <a:p>
            <a:pPr>
              <a:lnSpc>
                <a:spcPct val="125000"/>
              </a:lnSpc>
            </a:pPr>
            <a:r>
              <a:rPr lang="zh-CN" altLang="en-US" dirty="0"/>
              <a:t>新闻</a:t>
            </a:r>
            <a:r>
              <a:rPr lang="zh-CN" altLang="en-US" dirty="0" smtClean="0"/>
              <a:t>组</a:t>
            </a:r>
            <a:endParaRPr lang="en-US" altLang="zh-CN" dirty="0" smtClean="0"/>
          </a:p>
          <a:p>
            <a:pPr>
              <a:lnSpc>
                <a:spcPct val="125000"/>
              </a:lnSpc>
            </a:pPr>
            <a:r>
              <a:rPr lang="zh-CN" altLang="en-US" dirty="0" smtClean="0"/>
              <a:t>即时消息</a:t>
            </a:r>
            <a:endParaRPr lang="en-US" altLang="zh-CN" dirty="0" smtClean="0"/>
          </a:p>
          <a:p>
            <a:pPr>
              <a:lnSpc>
                <a:spcPct val="125000"/>
              </a:lnSpc>
            </a:pPr>
            <a:r>
              <a:rPr lang="en-US" altLang="zh-CN" dirty="0" smtClean="0">
                <a:hlinkClick r:id="rId3" action="ppaction://hlinksldjump"/>
              </a:rPr>
              <a:t>P2P</a:t>
            </a:r>
            <a:r>
              <a:rPr lang="zh-CN" altLang="en-US" dirty="0"/>
              <a:t>（</a:t>
            </a:r>
            <a:r>
              <a:rPr lang="en-US" altLang="zh-CN" dirty="0"/>
              <a:t>Peer-to-Peer</a:t>
            </a:r>
            <a:r>
              <a:rPr lang="zh-CN" altLang="en-US" dirty="0"/>
              <a:t>）</a:t>
            </a:r>
          </a:p>
          <a:p>
            <a:pPr>
              <a:lnSpc>
                <a:spcPct val="125000"/>
              </a:lnSpc>
            </a:pPr>
            <a:r>
              <a:rPr lang="en-US" altLang="zh-CN" dirty="0"/>
              <a:t>……</a:t>
            </a:r>
          </a:p>
        </p:txBody>
      </p:sp>
      <p:sp>
        <p:nvSpPr>
          <p:cNvPr id="24064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latin typeface="宋体" pitchFamily="2" charset="-122"/>
              </a:rPr>
              <a:t>计算机网络基础</a:t>
            </a:r>
            <a:endParaRPr lang="en-US" altLang="zh-CN"/>
          </a:p>
        </p:txBody>
      </p:sp>
      <p:sp>
        <p:nvSpPr>
          <p:cNvPr id="25611" name="Rectangle 11"/>
          <p:cNvSpPr>
            <a:spLocks noGrp="1" noChangeArrowheads="1"/>
          </p:cNvSpPr>
          <p:nvPr>
            <p:ph type="body" idx="1"/>
          </p:nvPr>
        </p:nvSpPr>
        <p:spPr>
          <a:xfrm>
            <a:off x="2339975" y="1989138"/>
            <a:ext cx="4770438" cy="3816350"/>
          </a:xfrm>
          <a:noFill/>
          <a:ln/>
        </p:spPr>
        <p:txBody>
          <a:bodyPr/>
          <a:lstStyle/>
          <a:p>
            <a:pPr>
              <a:lnSpc>
                <a:spcPct val="170000"/>
              </a:lnSpc>
            </a:pPr>
            <a:r>
              <a:rPr lang="zh-CN" altLang="en-US" dirty="0">
                <a:hlinkClick r:id="rId3" action="ppaction://hlinksldjump"/>
              </a:rPr>
              <a:t>计算机网络概述</a:t>
            </a:r>
            <a:endParaRPr lang="zh-CN" altLang="en-US" dirty="0"/>
          </a:p>
          <a:p>
            <a:pPr>
              <a:lnSpc>
                <a:spcPct val="170000"/>
              </a:lnSpc>
            </a:pPr>
            <a:r>
              <a:rPr lang="zh-CN" altLang="en-US" dirty="0">
                <a:hlinkClick r:id="rId4" action="ppaction://hlinksldjump"/>
              </a:rPr>
              <a:t>计算机网络体系结构</a:t>
            </a:r>
            <a:endParaRPr lang="zh-CN" altLang="en-US" dirty="0"/>
          </a:p>
          <a:p>
            <a:pPr>
              <a:lnSpc>
                <a:spcPct val="170000"/>
              </a:lnSpc>
            </a:pPr>
            <a:r>
              <a:rPr lang="zh-CN" altLang="en-US" dirty="0">
                <a:hlinkClick r:id="rId5" action="ppaction://hlinksldjump"/>
              </a:rPr>
              <a:t>计算机网络实例</a:t>
            </a:r>
            <a:endParaRPr lang="zh-CN" altLang="en-US" dirty="0"/>
          </a:p>
          <a:p>
            <a:pPr>
              <a:lnSpc>
                <a:spcPct val="170000"/>
              </a:lnSpc>
            </a:pPr>
            <a:r>
              <a:rPr lang="zh-CN" altLang="en-US" dirty="0">
                <a:hlinkClick r:id="rId6" action="ppaction://hlinksldjump"/>
              </a:rPr>
              <a:t>一些应该了解的知识</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zh-CN"/>
              <a:t>P2P</a:t>
            </a:r>
            <a:r>
              <a:rPr lang="zh-CN" altLang="en-US"/>
              <a:t>系统</a:t>
            </a:r>
          </a:p>
        </p:txBody>
      </p:sp>
      <p:pic>
        <p:nvPicPr>
          <p:cNvPr id="241669" name="Picture 5" descr="1-0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2492375"/>
            <a:ext cx="7848600" cy="3829050"/>
          </a:xfrm>
          <a:prstGeom prst="rect">
            <a:avLst/>
          </a:prstGeom>
          <a:noFill/>
          <a:extLst>
            <a:ext uri="{909E8E84-426E-40DD-AFC4-6F175D3DCCD1}">
              <a14:hiddenFill xmlns:a14="http://schemas.microsoft.com/office/drawing/2010/main">
                <a:solidFill>
                  <a:srgbClr val="FFFFFF"/>
                </a:solidFill>
              </a14:hiddenFill>
            </a:ext>
          </a:extLst>
        </p:spPr>
      </p:pic>
      <p:sp>
        <p:nvSpPr>
          <p:cNvPr id="241670" name="Rectangle 6"/>
          <p:cNvSpPr>
            <a:spLocks noGrp="1" noChangeArrowheads="1"/>
          </p:cNvSpPr>
          <p:nvPr>
            <p:ph type="body" idx="1"/>
          </p:nvPr>
        </p:nvSpPr>
        <p:spPr>
          <a:xfrm>
            <a:off x="809625" y="1773238"/>
            <a:ext cx="7958138" cy="668337"/>
          </a:xfrm>
        </p:spPr>
        <p:txBody>
          <a:bodyPr/>
          <a:lstStyle/>
          <a:p>
            <a:pPr algn="ctr">
              <a:buFont typeface="Wingdings" pitchFamily="2" charset="2"/>
              <a:buNone/>
            </a:pPr>
            <a:r>
              <a:rPr lang="en-US" altLang="zh-CN" sz="2800" dirty="0"/>
              <a:t>P2P</a:t>
            </a:r>
            <a:r>
              <a:rPr lang="zh-CN" altLang="en-US" sz="2800" dirty="0"/>
              <a:t>系统中没有固定的客户机和服务器</a:t>
            </a:r>
          </a:p>
        </p:txBody>
      </p:sp>
      <p:sp>
        <p:nvSpPr>
          <p:cNvPr id="24167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41673"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r>
              <a:rPr lang="en-US" altLang="zh-CN" sz="1200">
                <a:ea typeface="幼圆" pitchFamily="49" charset="-122"/>
              </a:rPr>
              <a:t>&gt;&gt;</a:t>
            </a:r>
            <a:r>
              <a:rPr lang="zh-CN" altLang="en-US" sz="1200">
                <a:ea typeface="幼圆" pitchFamily="49" charset="-122"/>
                <a:hlinkClick r:id="rId8" action="ppaction://hlinksldjump"/>
              </a:rPr>
              <a:t>个人间通信</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ltLang="zh-CN"/>
              <a:t>P2P</a:t>
            </a:r>
            <a:r>
              <a:rPr lang="zh-CN" altLang="en-US"/>
              <a:t>的特点和应用</a:t>
            </a:r>
          </a:p>
        </p:txBody>
      </p:sp>
      <p:sp>
        <p:nvSpPr>
          <p:cNvPr id="251916" name="Rectangle 12"/>
          <p:cNvSpPr>
            <a:spLocks noGrp="1" noChangeArrowheads="1"/>
          </p:cNvSpPr>
          <p:nvPr>
            <p:ph type="body" idx="1"/>
          </p:nvPr>
        </p:nvSpPr>
        <p:spPr>
          <a:xfrm>
            <a:off x="809625" y="1773238"/>
            <a:ext cx="3617913" cy="4535487"/>
          </a:xfrm>
          <a:solidFill>
            <a:schemeClr val="accent1"/>
          </a:solidFill>
          <a:ln w="25400">
            <a:solidFill>
              <a:schemeClr val="tx1"/>
            </a:solidFill>
            <a:miter lim="800000"/>
            <a:headEnd/>
            <a:tailEnd/>
          </a:ln>
          <a:effectLst>
            <a:outerShdw dist="107763" dir="2700000" algn="ctr" rotWithShape="0">
              <a:schemeClr val="bg2">
                <a:alpha val="50000"/>
              </a:schemeClr>
            </a:outerShdw>
          </a:effectLst>
        </p:spPr>
        <p:txBody>
          <a:bodyPr/>
          <a:lstStyle/>
          <a:p>
            <a:pPr>
              <a:lnSpc>
                <a:spcPct val="110000"/>
              </a:lnSpc>
            </a:pPr>
            <a:r>
              <a:rPr lang="zh-CN" altLang="en-US" sz="2000" dirty="0"/>
              <a:t>通过</a:t>
            </a:r>
            <a:r>
              <a:rPr lang="en-US" altLang="zh-CN" sz="2000" dirty="0"/>
              <a:t>P2P</a:t>
            </a:r>
            <a:r>
              <a:rPr lang="zh-CN" altLang="en-US" sz="2000" dirty="0"/>
              <a:t>计算机可以直接从其它计算机上获取所需资源，这样可以</a:t>
            </a:r>
            <a:r>
              <a:rPr lang="zh-CN" altLang="en-US" sz="2000" dirty="0">
                <a:solidFill>
                  <a:srgbClr val="0000FF"/>
                </a:solidFill>
              </a:rPr>
              <a:t>提高访问效率和下载速度</a:t>
            </a:r>
            <a:r>
              <a:rPr lang="zh-CN" altLang="en-US" sz="2000" dirty="0"/>
              <a:t>。</a:t>
            </a:r>
          </a:p>
          <a:p>
            <a:pPr>
              <a:lnSpc>
                <a:spcPct val="110000"/>
              </a:lnSpc>
            </a:pPr>
            <a:r>
              <a:rPr lang="zh-CN" altLang="en-US" sz="2000" dirty="0"/>
              <a:t>例子：在</a:t>
            </a:r>
            <a:r>
              <a:rPr lang="zh-CN" altLang="en-US" sz="2000" dirty="0">
                <a:solidFill>
                  <a:srgbClr val="0000FF"/>
                </a:solidFill>
              </a:rPr>
              <a:t>网络电视</a:t>
            </a:r>
            <a:r>
              <a:rPr lang="zh-CN" altLang="en-US" sz="2000" dirty="0"/>
              <a:t>（沸点网络电视、猫眼网络电视、 </a:t>
            </a:r>
            <a:r>
              <a:rPr lang="en-US" altLang="zh-CN" sz="2000" dirty="0" err="1"/>
              <a:t>PPLive</a:t>
            </a:r>
            <a:r>
              <a:rPr lang="zh-CN" altLang="en-US" sz="2000" dirty="0"/>
              <a:t>、 </a:t>
            </a:r>
            <a:r>
              <a:rPr lang="en-US" altLang="zh-CN" sz="2000" dirty="0" err="1"/>
              <a:t>PPStream</a:t>
            </a:r>
            <a:r>
              <a:rPr lang="zh-CN" altLang="en-US" sz="2000" dirty="0"/>
              <a:t>、</a:t>
            </a:r>
            <a:r>
              <a:rPr lang="en-US" altLang="zh-CN" sz="2000" dirty="0"/>
              <a:t>QQ</a:t>
            </a:r>
            <a:r>
              <a:rPr lang="zh-CN" altLang="en-US" sz="2000" dirty="0"/>
              <a:t>直播等）、</a:t>
            </a:r>
            <a:r>
              <a:rPr lang="zh-CN" altLang="en-US" sz="2000" dirty="0">
                <a:solidFill>
                  <a:srgbClr val="0000FF"/>
                </a:solidFill>
              </a:rPr>
              <a:t>文件共享</a:t>
            </a:r>
            <a:r>
              <a:rPr lang="zh-CN" altLang="en-US" sz="2000" dirty="0"/>
              <a:t>（ </a:t>
            </a:r>
            <a:r>
              <a:rPr lang="en-US" altLang="zh-CN" sz="2000" dirty="0" err="1"/>
              <a:t>eMule</a:t>
            </a:r>
            <a:r>
              <a:rPr lang="zh-CN" altLang="en-US" sz="2000" dirty="0"/>
              <a:t>、 </a:t>
            </a:r>
            <a:r>
              <a:rPr lang="en-US" altLang="zh-CN" sz="2000" dirty="0" err="1"/>
              <a:t>BitTorrent</a:t>
            </a:r>
            <a:r>
              <a:rPr lang="zh-CN" altLang="en-US" sz="2000" dirty="0"/>
              <a:t>、百宝、</a:t>
            </a:r>
            <a:r>
              <a:rPr lang="en-US" altLang="zh-CN" sz="2000" dirty="0" err="1"/>
              <a:t>KuGoo</a:t>
            </a:r>
            <a:r>
              <a:rPr lang="zh-CN" altLang="en-US" sz="2000" dirty="0"/>
              <a:t>等）、</a:t>
            </a:r>
            <a:r>
              <a:rPr lang="zh-CN" altLang="en-US" sz="2000" dirty="0">
                <a:solidFill>
                  <a:srgbClr val="0000FF"/>
                </a:solidFill>
              </a:rPr>
              <a:t>分布式计算</a:t>
            </a:r>
            <a:r>
              <a:rPr lang="zh-CN" altLang="en-US" sz="2000" dirty="0"/>
              <a:t>、</a:t>
            </a:r>
            <a:r>
              <a:rPr lang="zh-CN" altLang="en-US" sz="2000" dirty="0">
                <a:solidFill>
                  <a:srgbClr val="0000FF"/>
                </a:solidFill>
              </a:rPr>
              <a:t>网络安全</a:t>
            </a:r>
            <a:r>
              <a:rPr lang="zh-CN" altLang="en-US" sz="2000" dirty="0"/>
              <a:t>、</a:t>
            </a:r>
            <a:r>
              <a:rPr lang="zh-CN" altLang="en-US" sz="2000" dirty="0">
                <a:solidFill>
                  <a:srgbClr val="0000FF"/>
                </a:solidFill>
              </a:rPr>
              <a:t>在线交流</a:t>
            </a:r>
            <a:r>
              <a:rPr lang="zh-CN" altLang="en-US" sz="2000" dirty="0"/>
              <a:t>（</a:t>
            </a:r>
            <a:r>
              <a:rPr lang="en-US" altLang="zh-CN" sz="2000" dirty="0"/>
              <a:t>Skype</a:t>
            </a:r>
            <a:r>
              <a:rPr lang="zh-CN" altLang="en-US" sz="2000" dirty="0"/>
              <a:t>等）等领域都有应用。</a:t>
            </a:r>
          </a:p>
        </p:txBody>
      </p:sp>
      <p:sp>
        <p:nvSpPr>
          <p:cNvPr id="25191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51913"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r>
              <a:rPr lang="en-US" altLang="zh-CN" sz="1200">
                <a:ea typeface="幼圆" pitchFamily="49" charset="-122"/>
              </a:rPr>
              <a:t>&gt;&gt;</a:t>
            </a:r>
            <a:r>
              <a:rPr lang="zh-CN" altLang="en-US" sz="1200">
                <a:ea typeface="幼圆" pitchFamily="49" charset="-122"/>
                <a:hlinkClick r:id="rId8" action="ppaction://hlinksldjump"/>
              </a:rPr>
              <a:t>个人间通信</a:t>
            </a:r>
            <a:endParaRPr lang="zh-CN" altLang="en-US" sz="1200">
              <a:ea typeface="幼圆" pitchFamily="49" charset="-122"/>
            </a:endParaRPr>
          </a:p>
        </p:txBody>
      </p:sp>
      <p:graphicFrame>
        <p:nvGraphicFramePr>
          <p:cNvPr id="251914" name="Object 10"/>
          <p:cNvGraphicFramePr>
            <a:graphicFrameLocks noGrp="1" noChangeAspect="1"/>
          </p:cNvGraphicFramePr>
          <p:nvPr>
            <p:ph idx="4294967295"/>
          </p:nvPr>
        </p:nvGraphicFramePr>
        <p:xfrm>
          <a:off x="4427538" y="1773238"/>
          <a:ext cx="4716462" cy="4498975"/>
        </p:xfrm>
        <a:graphic>
          <a:graphicData uri="http://schemas.openxmlformats.org/presentationml/2006/ole">
            <mc:AlternateContent xmlns:mc="http://schemas.openxmlformats.org/markup-compatibility/2006">
              <mc:Choice xmlns:v="urn:schemas-microsoft-com:vml" Requires="v">
                <p:oleObj spid="_x0000_s251988" name="Visio" r:id="rId9" imgW="3862959" imgH="3683889" progId="Visio.Drawing.11">
                  <p:embed/>
                </p:oleObj>
              </mc:Choice>
              <mc:Fallback>
                <p:oleObj name="Visio" r:id="rId9" imgW="3862959" imgH="3683889" progId="Visio.Drawing.11">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1773238"/>
                        <a:ext cx="4716462"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a:t>交互式娱乐</a:t>
            </a:r>
          </a:p>
        </p:txBody>
      </p:sp>
      <p:sp>
        <p:nvSpPr>
          <p:cNvPr id="242693" name="Rectangle 5"/>
          <p:cNvSpPr>
            <a:spLocks noGrp="1" noChangeArrowheads="1"/>
          </p:cNvSpPr>
          <p:nvPr>
            <p:ph type="body" idx="1"/>
          </p:nvPr>
        </p:nvSpPr>
        <p:spPr>
          <a:xfrm>
            <a:off x="2484438" y="2070100"/>
            <a:ext cx="4049712" cy="3375124"/>
          </a:xfrm>
        </p:spPr>
        <p:txBody>
          <a:bodyPr/>
          <a:lstStyle/>
          <a:p>
            <a:pPr>
              <a:lnSpc>
                <a:spcPct val="140000"/>
              </a:lnSpc>
            </a:pPr>
            <a:r>
              <a:rPr lang="en-US" altLang="zh-CN" dirty="0" smtClean="0"/>
              <a:t>IP</a:t>
            </a:r>
            <a:r>
              <a:rPr lang="zh-CN" altLang="en-US" dirty="0" smtClean="0"/>
              <a:t>电视（</a:t>
            </a:r>
            <a:r>
              <a:rPr lang="en-US" altLang="zh-CN" dirty="0" smtClean="0"/>
              <a:t>IPTV</a:t>
            </a:r>
            <a:r>
              <a:rPr lang="zh-CN" altLang="en-US" dirty="0" smtClean="0"/>
              <a:t>）</a:t>
            </a:r>
            <a:endParaRPr lang="en-US" altLang="zh-CN" dirty="0" smtClean="0"/>
          </a:p>
          <a:p>
            <a:pPr>
              <a:lnSpc>
                <a:spcPct val="140000"/>
              </a:lnSpc>
            </a:pPr>
            <a:r>
              <a:rPr lang="zh-CN" altLang="en-US" dirty="0" smtClean="0"/>
              <a:t>网络游戏</a:t>
            </a:r>
          </a:p>
          <a:p>
            <a:pPr>
              <a:lnSpc>
                <a:spcPct val="140000"/>
              </a:lnSpc>
            </a:pPr>
            <a:r>
              <a:rPr lang="zh-CN" altLang="en-US" dirty="0" smtClean="0"/>
              <a:t>电子</a:t>
            </a:r>
            <a:r>
              <a:rPr lang="zh-CN" altLang="en-US" dirty="0"/>
              <a:t>赌博</a:t>
            </a:r>
          </a:p>
          <a:p>
            <a:pPr>
              <a:lnSpc>
                <a:spcPct val="140000"/>
              </a:lnSpc>
            </a:pPr>
            <a:r>
              <a:rPr lang="en-US" altLang="zh-CN" dirty="0" smtClean="0"/>
              <a:t>……</a:t>
            </a:r>
            <a:endParaRPr lang="zh-CN" altLang="en-US" dirty="0"/>
          </a:p>
        </p:txBody>
      </p:sp>
      <p:sp>
        <p:nvSpPr>
          <p:cNvPr id="242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zh-CN" altLang="en-US"/>
              <a:t>电子商务</a:t>
            </a:r>
          </a:p>
        </p:txBody>
      </p:sp>
      <p:sp>
        <p:nvSpPr>
          <p:cNvPr id="24371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家庭应用</a:t>
            </a:r>
            <a:endParaRPr lang="zh-CN" altLang="en-US" sz="1200">
              <a:ea typeface="幼圆" pitchFamily="49" charset="-122"/>
            </a:endParaRPr>
          </a:p>
        </p:txBody>
      </p:sp>
      <p:sp>
        <p:nvSpPr>
          <p:cNvPr id="243720" name="Text Box 8"/>
          <p:cNvSpPr txBox="1">
            <a:spLocks noChangeArrowheads="1"/>
          </p:cNvSpPr>
          <p:nvPr/>
        </p:nvSpPr>
        <p:spPr bwMode="auto">
          <a:xfrm>
            <a:off x="755576" y="5734050"/>
            <a:ext cx="8088312" cy="49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622300" indent="-622300">
              <a:spcBef>
                <a:spcPct val="0"/>
              </a:spcBef>
              <a:defRPr kumimoji="1" sz="2400">
                <a:solidFill>
                  <a:schemeClr val="tx1"/>
                </a:solidFill>
                <a:latin typeface="Times New Roman" pitchFamily="18" charset="0"/>
                <a:ea typeface="宋体" pitchFamily="2" charset="-122"/>
              </a:defRPr>
            </a:lvl1pPr>
            <a:lvl2pPr marL="801688">
              <a:spcBef>
                <a:spcPct val="0"/>
              </a:spcBef>
              <a:defRPr kumimoji="1" sz="2400">
                <a:solidFill>
                  <a:schemeClr val="tx1"/>
                </a:solidFill>
                <a:latin typeface="Times New Roman" pitchFamily="18" charset="0"/>
                <a:ea typeface="宋体" pitchFamily="2" charset="-122"/>
              </a:defRPr>
            </a:lvl2pPr>
            <a:lvl3pPr marL="9810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30000"/>
              </a:lnSpc>
              <a:spcBef>
                <a:spcPct val="50000"/>
              </a:spcBef>
            </a:pPr>
            <a:r>
              <a:rPr lang="zh-CN" altLang="en-US" sz="2000" b="1" dirty="0">
                <a:solidFill>
                  <a:srgbClr val="FF3300"/>
                </a:solidFill>
                <a:latin typeface="Arial" charset="0"/>
                <a:ea typeface="华文楷体" pitchFamily="2" charset="-122"/>
              </a:rPr>
              <a:t>注：</a:t>
            </a:r>
            <a:r>
              <a:rPr lang="zh-CN" altLang="en-US" sz="2000" b="1" dirty="0">
                <a:latin typeface="Arial" charset="0"/>
                <a:ea typeface="华文楷体" pitchFamily="2" charset="-122"/>
              </a:rPr>
              <a:t>由于“</a:t>
            </a:r>
            <a:r>
              <a:rPr lang="en-US" altLang="zh-CN" sz="2000" b="1" dirty="0">
                <a:latin typeface="Arial" charset="0"/>
                <a:ea typeface="华文楷体" pitchFamily="2" charset="-122"/>
              </a:rPr>
              <a:t>to”</a:t>
            </a:r>
            <a:r>
              <a:rPr lang="zh-CN" altLang="en-US" sz="2000" b="1" dirty="0">
                <a:latin typeface="Arial" charset="0"/>
                <a:ea typeface="华文楷体" pitchFamily="2" charset="-122"/>
              </a:rPr>
              <a:t>与“</a:t>
            </a:r>
            <a:r>
              <a:rPr lang="en-US" altLang="zh-CN" sz="2000" b="1" dirty="0">
                <a:latin typeface="Arial" charset="0"/>
                <a:ea typeface="华文楷体" pitchFamily="2" charset="-122"/>
              </a:rPr>
              <a:t>2”</a:t>
            </a:r>
            <a:r>
              <a:rPr lang="zh-CN" altLang="en-US" sz="2000" b="1" dirty="0">
                <a:latin typeface="Arial" charset="0"/>
                <a:ea typeface="华文楷体" pitchFamily="2" charset="-122"/>
              </a:rPr>
              <a:t>在英文中有相同的发音，所以借用“</a:t>
            </a:r>
            <a:r>
              <a:rPr lang="en-US" altLang="zh-CN" sz="2000" b="1" dirty="0">
                <a:latin typeface="Arial" charset="0"/>
                <a:ea typeface="华文楷体" pitchFamily="2" charset="-122"/>
              </a:rPr>
              <a:t>2”</a:t>
            </a:r>
            <a:r>
              <a:rPr lang="zh-CN" altLang="en-US" sz="2000" b="1" dirty="0">
                <a:latin typeface="Arial" charset="0"/>
                <a:ea typeface="华文楷体" pitchFamily="2" charset="-122"/>
              </a:rPr>
              <a:t>代替“</a:t>
            </a:r>
            <a:r>
              <a:rPr lang="en-US" altLang="zh-CN" sz="2000" b="1" dirty="0">
                <a:latin typeface="Arial" charset="0"/>
                <a:ea typeface="华文楷体" pitchFamily="2" charset="-122"/>
              </a:rPr>
              <a:t>to”</a:t>
            </a:r>
            <a:r>
              <a:rPr lang="zh-CN" altLang="en-US" sz="2000" b="1" dirty="0">
                <a:latin typeface="Arial" charset="0"/>
                <a:ea typeface="华文楷体" pitchFamily="2" charset="-122"/>
              </a:rPr>
              <a:t>。 </a:t>
            </a:r>
          </a:p>
        </p:txBody>
      </p:sp>
      <p:graphicFrame>
        <p:nvGraphicFramePr>
          <p:cNvPr id="243750" name="Group 38"/>
          <p:cNvGraphicFramePr>
            <a:graphicFrameLocks noGrp="1"/>
          </p:cNvGraphicFramePr>
          <p:nvPr>
            <p:ph idx="1"/>
            <p:extLst>
              <p:ext uri="{D42A27DB-BD31-4B8C-83A1-F6EECF244321}">
                <p14:modId xmlns:p14="http://schemas.microsoft.com/office/powerpoint/2010/main" val="1458150550"/>
              </p:ext>
            </p:extLst>
          </p:nvPr>
        </p:nvGraphicFramePr>
        <p:xfrm>
          <a:off x="827088" y="1773238"/>
          <a:ext cx="7958137" cy="3901440"/>
        </p:xfrm>
        <a:graphic>
          <a:graphicData uri="http://schemas.openxmlformats.org/drawingml/2006/table">
            <a:tbl>
              <a:tblPr/>
              <a:tblGrid>
                <a:gridCol w="1452562"/>
                <a:gridCol w="3372470"/>
                <a:gridCol w="3133105"/>
              </a:tblGrid>
              <a:tr h="3111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80808"/>
                          </a:solidFill>
                          <a:effectLst/>
                          <a:latin typeface="Arial" charset="0"/>
                          <a:ea typeface="华文楷体" pitchFamily="2" charset="-122"/>
                          <a:cs typeface="Times New Roman" pitchFamily="18" charset="0"/>
                        </a:rPr>
                        <a:t>专用名称</a:t>
                      </a:r>
                      <a:endParaRPr kumimoji="1" lang="zh-CN" altLang="en-US" sz="2000" b="1" i="0" u="none" strike="noStrike" cap="none" normalizeH="0" baseline="0" dirty="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80808"/>
                          </a:solidFill>
                          <a:effectLst/>
                          <a:latin typeface="Arial" charset="0"/>
                          <a:ea typeface="华文楷体" pitchFamily="2" charset="-122"/>
                          <a:cs typeface="Times New Roman" pitchFamily="18" charset="0"/>
                        </a:rPr>
                        <a:t>含  义</a:t>
                      </a:r>
                      <a:endParaRPr kumimoji="1" lang="zh-CN" altLang="en-US" sz="20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80808"/>
                          </a:solidFill>
                          <a:effectLst/>
                          <a:latin typeface="Arial" charset="0"/>
                          <a:ea typeface="华文楷体" pitchFamily="2" charset="-122"/>
                          <a:cs typeface="Times New Roman" pitchFamily="18" charset="0"/>
                        </a:rPr>
                        <a:t>例  子</a:t>
                      </a:r>
                      <a:endParaRPr kumimoji="1" lang="zh-CN" altLang="en-US" sz="20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B2B</a:t>
                      </a:r>
                      <a:endParaRPr kumimoji="1" lang="en-US" altLang="zh-CN" sz="2000" b="1" i="0" u="none" strike="noStrike" cap="none" normalizeH="0" baseline="0" dirty="0" smtClean="0">
                        <a:ln>
                          <a:noFill/>
                        </a:ln>
                        <a:solidFill>
                          <a:schemeClr val="tx2"/>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Business-to-Business</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（商家对商家）</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汽车制造商向供应商订购轮胎，阿里巴巴网站</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B2C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Business-to-Consumer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（商家对消费者）</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在线订购图书</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08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C2C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Consumer-to-Consumer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（消费者对消费者）</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在线拍卖二手商品</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P2P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Peer-to-Peer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（对等系统）</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音乐或文件共享，</a:t>
                      </a:r>
                      <a:r>
                        <a:rPr kumimoji="1" lang="en-US" altLang="zh-CN"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Skype</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OTO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rgbClr val="000000"/>
                          </a:solidFill>
                          <a:effectLst/>
                          <a:latin typeface="Arial" charset="0"/>
                          <a:ea typeface="华文楷体" pitchFamily="2" charset="-122"/>
                        </a:rPr>
                        <a:t>Online To Offline</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rPr>
                        <a:t>（在线离线</a:t>
                      </a:r>
                      <a:r>
                        <a:rPr kumimoji="1" lang="en-US" altLang="zh-CN" sz="2000" b="1" i="0" u="none" strike="noStrike" cap="none" normalizeH="0" baseline="0" dirty="0" smtClean="0">
                          <a:ln>
                            <a:noFill/>
                          </a:ln>
                          <a:solidFill>
                            <a:srgbClr val="000000"/>
                          </a:solidFill>
                          <a:effectLst/>
                          <a:latin typeface="Arial" charset="0"/>
                          <a:ea typeface="华文楷体" pitchFamily="2" charset="-122"/>
                        </a:rPr>
                        <a:t>/</a:t>
                      </a:r>
                      <a:r>
                        <a:rPr kumimoji="1" lang="zh-CN" altLang="en-US" sz="2000" b="1" i="0" u="none" strike="noStrike" cap="none" normalizeH="0" baseline="0" dirty="0" smtClean="0">
                          <a:ln>
                            <a:noFill/>
                          </a:ln>
                          <a:solidFill>
                            <a:srgbClr val="000000"/>
                          </a:solidFill>
                          <a:effectLst/>
                          <a:latin typeface="Arial" charset="0"/>
                          <a:ea typeface="华文楷体" pitchFamily="2" charset="-122"/>
                        </a:rPr>
                        <a:t>线上到线下）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rPr>
                        <a:t>苏宁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dirty="0" smtClean="0">
                <a:latin typeface="宋体" pitchFamily="2" charset="-122"/>
              </a:rPr>
              <a:t>普适计算</a:t>
            </a:r>
            <a:br>
              <a:rPr lang="zh-CN" altLang="en-US" dirty="0" smtClean="0">
                <a:latin typeface="宋体" pitchFamily="2" charset="-122"/>
              </a:rPr>
            </a:br>
            <a:r>
              <a:rPr lang="zh-CN" altLang="en-US" sz="3200" dirty="0" smtClean="0"/>
              <a:t>（</a:t>
            </a:r>
            <a:r>
              <a:rPr lang="en-US" altLang="zh-CN" sz="3200" dirty="0" smtClean="0"/>
              <a:t>ubiquitous computing</a:t>
            </a:r>
            <a:r>
              <a:rPr lang="zh-CN" altLang="en-US" sz="3200" dirty="0" smtClean="0"/>
              <a:t>）</a:t>
            </a:r>
            <a:endParaRPr lang="zh-CN" altLang="en-US" dirty="0"/>
          </a:p>
        </p:txBody>
      </p:sp>
      <p:sp>
        <p:nvSpPr>
          <p:cNvPr id="242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3366"/>
              </a:buClr>
            </a:pPr>
            <a:r>
              <a:rPr lang="zh-CN" altLang="en-US" sz="1200">
                <a:solidFill>
                  <a:srgbClr val="000000"/>
                </a:solidFill>
                <a:ea typeface="幼圆" pitchFamily="49" charset="-122"/>
                <a:hlinkClick r:id="rId3" action="ppaction://hlinksldjump"/>
              </a:rPr>
              <a:t>本章内容</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4" action="ppaction://hlinksldjump"/>
              </a:rPr>
              <a:t>计算机网络概述</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5" action="ppaction://hlinksldjump"/>
              </a:rPr>
              <a:t>计算机网络的应用</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6" action="ppaction://hlinksldjump"/>
              </a:rPr>
              <a:t>家庭应用</a:t>
            </a:r>
            <a:endParaRPr lang="zh-CN" altLang="en-US" sz="1200">
              <a:solidFill>
                <a:srgbClr val="000000"/>
              </a:solidFill>
              <a:ea typeface="幼圆" pitchFamily="49" charset="-122"/>
            </a:endParaRPr>
          </a:p>
        </p:txBody>
      </p:sp>
      <p:sp>
        <p:nvSpPr>
          <p:cNvPr id="2" name="内容占位符 1"/>
          <p:cNvSpPr>
            <a:spLocks noGrp="1"/>
          </p:cNvSpPr>
          <p:nvPr>
            <p:ph idx="1"/>
          </p:nvPr>
        </p:nvSpPr>
        <p:spPr/>
        <p:txBody>
          <a:bodyPr/>
          <a:lstStyle/>
          <a:p>
            <a:pPr>
              <a:lnSpc>
                <a:spcPct val="120000"/>
              </a:lnSpc>
            </a:pPr>
            <a:r>
              <a:rPr lang="zh-CN" altLang="en-US" sz="2400" dirty="0" smtClean="0"/>
              <a:t>所谓</a:t>
            </a:r>
            <a:r>
              <a:rPr lang="zh-CN" altLang="en-US" sz="2400" dirty="0" smtClean="0">
                <a:solidFill>
                  <a:srgbClr val="FF0000"/>
                </a:solidFill>
              </a:rPr>
              <a:t>普适计算</a:t>
            </a:r>
            <a:r>
              <a:rPr lang="zh-CN" altLang="en-US" sz="2400" dirty="0" smtClean="0"/>
              <a:t>是指人们可以在任何时间任何地点通过我们日常生活中的物体和环境中的某</a:t>
            </a:r>
            <a:r>
              <a:rPr lang="zh-CN" altLang="en-US" sz="2400" dirty="0"/>
              <a:t>一</a:t>
            </a:r>
            <a:r>
              <a:rPr lang="zh-CN" altLang="en-US" sz="2400" dirty="0" smtClean="0"/>
              <a:t>设备进行</a:t>
            </a:r>
            <a:r>
              <a:rPr lang="zh-CN" altLang="en-US" sz="2400" dirty="0"/>
              <a:t>动态</a:t>
            </a:r>
            <a:r>
              <a:rPr lang="zh-CN" altLang="en-US" sz="2400" dirty="0" smtClean="0"/>
              <a:t>联网，而不仅仅是计算机设备进行随时随地的交流和协作。</a:t>
            </a:r>
            <a:endParaRPr lang="en-US" altLang="zh-CN" sz="2400" dirty="0" smtClean="0"/>
          </a:p>
          <a:p>
            <a:pPr>
              <a:lnSpc>
                <a:spcPct val="120000"/>
              </a:lnSpc>
            </a:pPr>
            <a:r>
              <a:rPr lang="zh-CN" altLang="en-US" sz="2400" dirty="0" smtClean="0">
                <a:solidFill>
                  <a:srgbClr val="FF0000"/>
                </a:solidFill>
              </a:rPr>
              <a:t>特点</a:t>
            </a:r>
            <a:r>
              <a:rPr lang="zh-CN" altLang="en-US" sz="2400" dirty="0" smtClean="0"/>
              <a:t>：“随时随地”和“透明”</a:t>
            </a:r>
            <a:endParaRPr lang="en-US" altLang="zh-CN" sz="2400" dirty="0" smtClean="0"/>
          </a:p>
          <a:p>
            <a:pPr>
              <a:lnSpc>
                <a:spcPct val="120000"/>
              </a:lnSpc>
            </a:pPr>
            <a:r>
              <a:rPr lang="zh-CN" altLang="en-US" sz="2400" dirty="0" smtClean="0">
                <a:solidFill>
                  <a:srgbClr val="FF0000"/>
                </a:solidFill>
              </a:rPr>
              <a:t>技术</a:t>
            </a:r>
            <a:r>
              <a:rPr lang="zh-CN" altLang="en-US" sz="2400" dirty="0" smtClean="0"/>
              <a:t>：</a:t>
            </a:r>
            <a:endParaRPr lang="en-US" altLang="zh-CN" sz="2400" dirty="0" smtClean="0">
              <a:solidFill>
                <a:srgbClr val="FF0000"/>
              </a:solidFill>
            </a:endParaRPr>
          </a:p>
          <a:p>
            <a:pPr lvl="1">
              <a:lnSpc>
                <a:spcPct val="120000"/>
              </a:lnSpc>
            </a:pPr>
            <a:r>
              <a:rPr lang="zh-CN" altLang="en-US" sz="2400" dirty="0" smtClean="0"/>
              <a:t>传感器技术</a:t>
            </a:r>
            <a:endParaRPr lang="en-US" altLang="zh-CN" sz="2400" dirty="0" smtClean="0"/>
          </a:p>
          <a:p>
            <a:pPr lvl="1">
              <a:lnSpc>
                <a:spcPct val="120000"/>
              </a:lnSpc>
            </a:pPr>
            <a:r>
              <a:rPr lang="zh-CN" altLang="en-US" sz="2400" dirty="0" smtClean="0"/>
              <a:t>联网技术：无线联网、电线网络等</a:t>
            </a:r>
            <a:endParaRPr lang="en-US" altLang="zh-CN" sz="2400" dirty="0" smtClean="0"/>
          </a:p>
          <a:p>
            <a:pPr lvl="1">
              <a:lnSpc>
                <a:spcPct val="120000"/>
              </a:lnSpc>
            </a:pPr>
            <a:r>
              <a:rPr lang="zh-CN" altLang="en-US" sz="2400" dirty="0" smtClean="0"/>
              <a:t>射频识别技术（</a:t>
            </a:r>
            <a:r>
              <a:rPr lang="en-US" altLang="zh-CN" sz="2400" dirty="0" smtClean="0"/>
              <a:t>RFID</a:t>
            </a:r>
            <a:r>
              <a:rPr lang="zh-CN" altLang="en-US" sz="2400" dirty="0" smtClean="0"/>
              <a:t>）</a:t>
            </a:r>
            <a:endParaRPr lang="en-US" altLang="zh-CN" sz="2400" dirty="0" smtClean="0"/>
          </a:p>
          <a:p>
            <a:pPr lvl="1">
              <a:lnSpc>
                <a:spcPct val="120000"/>
              </a:lnSpc>
            </a:pPr>
            <a:r>
              <a:rPr lang="en-US" altLang="zh-CN" sz="2400" dirty="0" smtClean="0"/>
              <a:t>……</a:t>
            </a:r>
          </a:p>
        </p:txBody>
      </p:sp>
    </p:spTree>
    <p:extLst>
      <p:ext uri="{BB962C8B-B14F-4D97-AF65-F5344CB8AC3E}">
        <p14:creationId xmlns:p14="http://schemas.microsoft.com/office/powerpoint/2010/main" val="38643144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a:latin typeface="宋体" pitchFamily="2" charset="-122"/>
              </a:rPr>
              <a:t>无线网络的形式</a:t>
            </a:r>
          </a:p>
        </p:txBody>
      </p:sp>
      <p:pic>
        <p:nvPicPr>
          <p:cNvPr id="235526" name="Picture 6" descr="1-05"/>
          <p:cNvPicPr>
            <a:picLocks noChangeAspect="1" noChangeArrowheads="1"/>
          </p:cNvPicPr>
          <p:nvPr/>
        </p:nvPicPr>
        <p:blipFill>
          <a:blip r:embed="rId3">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2133600"/>
            <a:ext cx="7993063" cy="2174875"/>
          </a:xfrm>
          <a:prstGeom prst="rect">
            <a:avLst/>
          </a:prstGeom>
          <a:noFill/>
          <a:extLst>
            <a:ext uri="{909E8E84-426E-40DD-AFC4-6F175D3DCCD1}">
              <a14:hiddenFill xmlns:a14="http://schemas.microsoft.com/office/drawing/2010/main">
                <a:solidFill>
                  <a:srgbClr val="FFFFFF"/>
                </a:solidFill>
              </a14:hiddenFill>
            </a:ext>
          </a:extLst>
        </p:spPr>
      </p:pic>
      <p:sp>
        <p:nvSpPr>
          <p:cNvPr id="235527" name="AutoShape 7"/>
          <p:cNvSpPr>
            <a:spLocks noChangeArrowheads="1"/>
          </p:cNvSpPr>
          <p:nvPr/>
        </p:nvSpPr>
        <p:spPr bwMode="auto">
          <a:xfrm>
            <a:off x="1116013" y="4797425"/>
            <a:ext cx="2232025" cy="574675"/>
          </a:xfrm>
          <a:prstGeom prst="wedgeRoundRectCallout">
            <a:avLst>
              <a:gd name="adj1" fmla="val -5190"/>
              <a:gd name="adj2" fmla="val -274861"/>
              <a:gd name="adj3" fmla="val 1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b="1">
                <a:ea typeface="楷体_GB2312" pitchFamily="49" charset="-122"/>
              </a:rPr>
              <a:t>固定无线网络</a:t>
            </a:r>
          </a:p>
        </p:txBody>
      </p:sp>
      <p:sp>
        <p:nvSpPr>
          <p:cNvPr id="235528" name="AutoShape 8"/>
          <p:cNvSpPr>
            <a:spLocks noChangeArrowheads="1"/>
          </p:cNvSpPr>
          <p:nvPr/>
        </p:nvSpPr>
        <p:spPr bwMode="auto">
          <a:xfrm>
            <a:off x="3995738" y="4797425"/>
            <a:ext cx="2232025" cy="574675"/>
          </a:xfrm>
          <a:prstGeom prst="wedgeRoundRectCallout">
            <a:avLst>
              <a:gd name="adj1" fmla="val -85421"/>
              <a:gd name="adj2" fmla="val -212153"/>
              <a:gd name="adj3" fmla="val 1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b="1">
                <a:ea typeface="楷体_GB2312" pitchFamily="49" charset="-122"/>
              </a:rPr>
              <a:t>移动无线网络</a:t>
            </a:r>
          </a:p>
        </p:txBody>
      </p:sp>
      <p:sp>
        <p:nvSpPr>
          <p:cNvPr id="23553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3553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27"/>
                                        </p:tgtEl>
                                        <p:attrNameLst>
                                          <p:attrName>style.visibility</p:attrName>
                                        </p:attrNameLst>
                                      </p:cBhvr>
                                      <p:to>
                                        <p:strVal val="visible"/>
                                      </p:to>
                                    </p:set>
                                    <p:animEffect transition="in" filter="wipe(down)">
                                      <p:cBhvr>
                                        <p:cTn id="7" dur="1000"/>
                                        <p:tgtEl>
                                          <p:spTgt spid="2355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5528"/>
                                        </p:tgtEl>
                                        <p:attrNameLst>
                                          <p:attrName>style.visibility</p:attrName>
                                        </p:attrNameLst>
                                      </p:cBhvr>
                                      <p:to>
                                        <p:strVal val="visible"/>
                                      </p:to>
                                    </p:set>
                                    <p:animEffect transition="in" filter="wipe(down)">
                                      <p:cBhvr>
                                        <p:cTn id="12" dur="1000"/>
                                        <p:tgtEl>
                                          <p:spTgt spid="235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7" grpId="0" animBg="1"/>
      <p:bldP spid="2355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zh-CN" altLang="en-US">
                <a:latin typeface="宋体" pitchFamily="2" charset="-122"/>
              </a:rPr>
              <a:t>无线网络的应用</a:t>
            </a:r>
          </a:p>
        </p:txBody>
      </p:sp>
      <p:sp>
        <p:nvSpPr>
          <p:cNvPr id="245768" name="Rectangle 8"/>
          <p:cNvSpPr>
            <a:spLocks noGrp="1" noChangeArrowheads="1"/>
          </p:cNvSpPr>
          <p:nvPr>
            <p:ph type="body" sz="half" idx="1"/>
          </p:nvPr>
        </p:nvSpPr>
        <p:spPr/>
        <p:txBody>
          <a:bodyPr/>
          <a:lstStyle/>
          <a:p>
            <a:pPr>
              <a:lnSpc>
                <a:spcPct val="120000"/>
              </a:lnSpc>
              <a:buClr>
                <a:srgbClr val="FF0000"/>
              </a:buClr>
            </a:pPr>
            <a:r>
              <a:rPr lang="zh-CN" altLang="en-US" sz="3200">
                <a:solidFill>
                  <a:srgbClr val="FF0000"/>
                </a:solidFill>
                <a:effectLst>
                  <a:outerShdw blurRad="38100" dist="38100" dir="2700000" algn="tl">
                    <a:srgbClr val="C0C0C0"/>
                  </a:outerShdw>
                </a:effectLst>
              </a:rPr>
              <a:t>目前的应用</a:t>
            </a:r>
          </a:p>
          <a:p>
            <a:pPr lvl="1">
              <a:lnSpc>
                <a:spcPct val="120000"/>
              </a:lnSpc>
            </a:pPr>
            <a:r>
              <a:rPr lang="zh-CN" altLang="en-US" sz="2800"/>
              <a:t>会议场所</a:t>
            </a:r>
          </a:p>
          <a:p>
            <a:pPr lvl="1">
              <a:lnSpc>
                <a:spcPct val="120000"/>
              </a:lnSpc>
            </a:pPr>
            <a:r>
              <a:rPr lang="zh-CN" altLang="en-US" sz="2800"/>
              <a:t>校园</a:t>
            </a:r>
          </a:p>
          <a:p>
            <a:pPr lvl="1">
              <a:lnSpc>
                <a:spcPct val="120000"/>
              </a:lnSpc>
            </a:pPr>
            <a:r>
              <a:rPr lang="zh-CN" altLang="en-US" sz="2800"/>
              <a:t>出租车</a:t>
            </a:r>
          </a:p>
          <a:p>
            <a:pPr lvl="1">
              <a:lnSpc>
                <a:spcPct val="120000"/>
              </a:lnSpc>
            </a:pPr>
            <a:r>
              <a:rPr lang="zh-CN" altLang="en-US" sz="2800"/>
              <a:t>军事</a:t>
            </a:r>
          </a:p>
          <a:p>
            <a:pPr>
              <a:lnSpc>
                <a:spcPct val="120000"/>
              </a:lnSpc>
              <a:buClr>
                <a:srgbClr val="FF0000"/>
              </a:buClr>
            </a:pPr>
            <a:r>
              <a:rPr lang="zh-CN" altLang="en-US" sz="3200">
                <a:solidFill>
                  <a:srgbClr val="FF0000"/>
                </a:solidFill>
                <a:effectLst>
                  <a:outerShdw blurRad="38100" dist="38100" dir="2700000" algn="tl">
                    <a:srgbClr val="C0C0C0"/>
                  </a:outerShdw>
                </a:effectLst>
              </a:rPr>
              <a:t>潜在的应用</a:t>
            </a:r>
          </a:p>
          <a:p>
            <a:pPr lvl="1">
              <a:lnSpc>
                <a:spcPct val="120000"/>
              </a:lnSpc>
            </a:pPr>
            <a:r>
              <a:rPr lang="zh-CN" altLang="en-US" sz="2800"/>
              <a:t>停车管理</a:t>
            </a:r>
          </a:p>
        </p:txBody>
      </p:sp>
      <p:sp>
        <p:nvSpPr>
          <p:cNvPr id="245769" name="Rectangle 9"/>
          <p:cNvSpPr>
            <a:spLocks noGrp="1" noChangeArrowheads="1"/>
          </p:cNvSpPr>
          <p:nvPr>
            <p:ph type="body" sz="half" idx="2"/>
          </p:nvPr>
        </p:nvSpPr>
        <p:spPr/>
        <p:txBody>
          <a:bodyPr/>
          <a:lstStyle/>
          <a:p>
            <a:pPr marL="444500" lvl="1" indent="-444500">
              <a:lnSpc>
                <a:spcPct val="115000"/>
              </a:lnSpc>
              <a:buClr>
                <a:srgbClr val="000000"/>
              </a:buClr>
            </a:pPr>
            <a:r>
              <a:rPr lang="zh-CN" altLang="en-US" sz="2800" dirty="0">
                <a:cs typeface="+mn-cs"/>
              </a:rPr>
              <a:t>自动售货机</a:t>
            </a:r>
          </a:p>
          <a:p>
            <a:pPr marL="444500" lvl="1" indent="-444500">
              <a:lnSpc>
                <a:spcPct val="115000"/>
              </a:lnSpc>
              <a:buClr>
                <a:srgbClr val="000000"/>
              </a:buClr>
            </a:pPr>
            <a:r>
              <a:rPr lang="zh-CN" altLang="en-US" sz="2800" dirty="0">
                <a:cs typeface="+mn-cs"/>
              </a:rPr>
              <a:t>公用事业中的读表</a:t>
            </a:r>
          </a:p>
          <a:p>
            <a:pPr>
              <a:lnSpc>
                <a:spcPct val="115000"/>
              </a:lnSpc>
              <a:buSzPct val="55000"/>
              <a:buFont typeface="Wingdings" pitchFamily="2" charset="2"/>
              <a:buBlip>
                <a:blip r:embed="rId3"/>
              </a:buBlip>
            </a:pPr>
            <a:r>
              <a:rPr lang="zh-CN" altLang="en-US" dirty="0"/>
              <a:t>移动商务</a:t>
            </a:r>
          </a:p>
          <a:p>
            <a:pPr>
              <a:lnSpc>
                <a:spcPct val="115000"/>
              </a:lnSpc>
              <a:buSzPct val="55000"/>
              <a:buFont typeface="Wingdings" pitchFamily="2" charset="2"/>
              <a:buBlip>
                <a:blip r:embed="rId3"/>
              </a:buBlip>
            </a:pPr>
            <a:r>
              <a:rPr lang="zh-CN" altLang="en-US" dirty="0"/>
              <a:t>与位置有关的服务</a:t>
            </a:r>
          </a:p>
          <a:p>
            <a:pPr>
              <a:lnSpc>
                <a:spcPct val="115000"/>
              </a:lnSpc>
              <a:buSzPct val="55000"/>
              <a:buFont typeface="Wingdings" pitchFamily="2" charset="2"/>
              <a:buNone/>
            </a:pPr>
            <a:r>
              <a:rPr lang="zh-CN" altLang="en-US" dirty="0"/>
              <a:t>       例如，移动地图、本地天气预报等。</a:t>
            </a:r>
          </a:p>
          <a:p>
            <a:pPr>
              <a:lnSpc>
                <a:spcPct val="115000"/>
              </a:lnSpc>
              <a:buSzPct val="55000"/>
              <a:buFont typeface="Wingdings" pitchFamily="2" charset="2"/>
              <a:buBlip>
                <a:blip r:embed="rId3"/>
              </a:buBlip>
            </a:pPr>
            <a:r>
              <a:rPr lang="zh-CN" altLang="en-US" dirty="0" smtClean="0"/>
              <a:t>传感器网络</a:t>
            </a:r>
            <a:endParaRPr lang="zh-CN" altLang="en-US" dirty="0"/>
          </a:p>
          <a:p>
            <a:pPr>
              <a:lnSpc>
                <a:spcPct val="115000"/>
              </a:lnSpc>
              <a:buSzPct val="55000"/>
              <a:buFont typeface="Wingdings" pitchFamily="2" charset="2"/>
              <a:buBlip>
                <a:blip r:embed="rId3"/>
              </a:buBlip>
            </a:pPr>
            <a:r>
              <a:rPr lang="zh-CN" altLang="en-US" dirty="0"/>
              <a:t>可</a:t>
            </a:r>
            <a:r>
              <a:rPr lang="zh-CN" altLang="en-US" dirty="0" smtClean="0"/>
              <a:t>穿戴式计算机</a:t>
            </a:r>
            <a:endParaRPr lang="zh-CN" altLang="en-US" dirty="0"/>
          </a:p>
        </p:txBody>
      </p:sp>
      <p:sp>
        <p:nvSpPr>
          <p:cNvPr id="24577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4577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a:latin typeface="宋体" pitchFamily="2" charset="-122"/>
              </a:rPr>
              <a:t>社会问题</a:t>
            </a:r>
            <a:r>
              <a:rPr lang="zh-CN" altLang="en-US"/>
              <a:t> </a:t>
            </a:r>
          </a:p>
        </p:txBody>
      </p:sp>
      <p:sp>
        <p:nvSpPr>
          <p:cNvPr id="232452" name="Rectangle 4"/>
          <p:cNvSpPr>
            <a:spLocks noGrp="1" noChangeArrowheads="1"/>
          </p:cNvSpPr>
          <p:nvPr>
            <p:ph type="body" idx="1"/>
          </p:nvPr>
        </p:nvSpPr>
        <p:spPr>
          <a:xfrm>
            <a:off x="2124075" y="1773238"/>
            <a:ext cx="4895850" cy="4391025"/>
          </a:xfrm>
        </p:spPr>
        <p:txBody>
          <a:bodyPr/>
          <a:lstStyle/>
          <a:p>
            <a:pPr>
              <a:lnSpc>
                <a:spcPct val="120000"/>
              </a:lnSpc>
            </a:pPr>
            <a:r>
              <a:rPr lang="zh-CN" altLang="en-US" sz="2800" dirty="0"/>
              <a:t>非法信息（黄色、反政府）</a:t>
            </a:r>
          </a:p>
          <a:p>
            <a:pPr>
              <a:lnSpc>
                <a:spcPct val="120000"/>
              </a:lnSpc>
            </a:pPr>
            <a:r>
              <a:rPr lang="zh-CN" altLang="en-US" sz="2800" dirty="0"/>
              <a:t>发送匿名信息</a:t>
            </a:r>
          </a:p>
          <a:p>
            <a:pPr>
              <a:lnSpc>
                <a:spcPct val="120000"/>
              </a:lnSpc>
            </a:pPr>
            <a:r>
              <a:rPr lang="zh-CN" altLang="en-US" sz="2800" dirty="0"/>
              <a:t>电子邮件垃圾</a:t>
            </a:r>
          </a:p>
          <a:p>
            <a:pPr>
              <a:lnSpc>
                <a:spcPct val="120000"/>
              </a:lnSpc>
            </a:pPr>
            <a:r>
              <a:rPr lang="zh-CN" altLang="en-US" sz="2800" dirty="0"/>
              <a:t>病毒传播</a:t>
            </a:r>
          </a:p>
          <a:p>
            <a:pPr>
              <a:lnSpc>
                <a:spcPct val="120000"/>
              </a:lnSpc>
            </a:pPr>
            <a:r>
              <a:rPr lang="zh-CN" altLang="en-US" sz="2800" dirty="0"/>
              <a:t>身份偷窃</a:t>
            </a:r>
          </a:p>
          <a:p>
            <a:pPr>
              <a:lnSpc>
                <a:spcPct val="120000"/>
              </a:lnSpc>
            </a:pPr>
            <a:r>
              <a:rPr lang="zh-CN" altLang="en-US" sz="2800" dirty="0"/>
              <a:t>版权侵犯</a:t>
            </a:r>
          </a:p>
          <a:p>
            <a:pPr>
              <a:lnSpc>
                <a:spcPct val="120000"/>
              </a:lnSpc>
            </a:pPr>
            <a:r>
              <a:rPr lang="en-US" altLang="zh-CN" sz="2800" dirty="0"/>
              <a:t>……</a:t>
            </a:r>
          </a:p>
        </p:txBody>
      </p:sp>
      <p:sp>
        <p:nvSpPr>
          <p:cNvPr id="23245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zh-CN" altLang="en-US">
                <a:latin typeface="宋体" pitchFamily="2" charset="-122"/>
              </a:rPr>
              <a:t>计算机网络的分类</a:t>
            </a:r>
            <a:r>
              <a:rPr lang="zh-CN" altLang="en-US"/>
              <a:t> </a:t>
            </a:r>
          </a:p>
        </p:txBody>
      </p:sp>
      <p:sp>
        <p:nvSpPr>
          <p:cNvPr id="244740" name="Rectangle 4"/>
          <p:cNvSpPr>
            <a:spLocks noGrp="1" noChangeArrowheads="1"/>
          </p:cNvSpPr>
          <p:nvPr>
            <p:ph type="body" idx="1"/>
          </p:nvPr>
        </p:nvSpPr>
        <p:spPr>
          <a:xfrm>
            <a:off x="2195513" y="2738438"/>
            <a:ext cx="4681537" cy="2159000"/>
          </a:xfrm>
        </p:spPr>
        <p:txBody>
          <a:bodyPr/>
          <a:lstStyle/>
          <a:p>
            <a:r>
              <a:rPr lang="zh-CN" altLang="en-US">
                <a:hlinkClick r:id="rId3" action="ppaction://hlinksldjump"/>
              </a:rPr>
              <a:t>按传输技术进行分类</a:t>
            </a:r>
            <a:endParaRPr lang="zh-CN" altLang="en-US"/>
          </a:p>
          <a:p>
            <a:endParaRPr lang="zh-CN" altLang="en-US"/>
          </a:p>
          <a:p>
            <a:r>
              <a:rPr lang="zh-CN" altLang="en-US">
                <a:hlinkClick r:id="rId4" action="ppaction://hlinksldjump"/>
              </a:rPr>
              <a:t>按距离大小进行分类</a:t>
            </a:r>
            <a:endParaRPr lang="zh-CN" altLang="en-US"/>
          </a:p>
        </p:txBody>
      </p:sp>
      <p:sp>
        <p:nvSpPr>
          <p:cNvPr id="244741"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zh-CN" altLang="en-US"/>
              <a:t>按传输技术进行分类</a:t>
            </a:r>
          </a:p>
        </p:txBody>
      </p:sp>
      <p:sp>
        <p:nvSpPr>
          <p:cNvPr id="247812" name="Rectangle 4"/>
          <p:cNvSpPr>
            <a:spLocks noGrp="1" noChangeArrowheads="1"/>
          </p:cNvSpPr>
          <p:nvPr>
            <p:ph type="body" idx="1"/>
          </p:nvPr>
        </p:nvSpPr>
        <p:spPr>
          <a:xfrm>
            <a:off x="2771775" y="2738438"/>
            <a:ext cx="3240088" cy="2159000"/>
          </a:xfrm>
        </p:spPr>
        <p:txBody>
          <a:bodyPr/>
          <a:lstStyle/>
          <a:p>
            <a:r>
              <a:rPr lang="zh-CN" altLang="en-US">
                <a:hlinkClick r:id="rId3" action="ppaction://hlinksldjump"/>
              </a:rPr>
              <a:t>广播式网络</a:t>
            </a:r>
            <a:endParaRPr lang="zh-CN" altLang="en-US"/>
          </a:p>
          <a:p>
            <a:endParaRPr lang="zh-CN" altLang="en-US"/>
          </a:p>
          <a:p>
            <a:r>
              <a:rPr lang="zh-CN" altLang="en-US">
                <a:hlinkClick r:id="rId4" action="ppaction://hlinksldjump"/>
              </a:rPr>
              <a:t>点到点式网络</a:t>
            </a:r>
            <a:endParaRPr lang="zh-CN" altLang="en-US"/>
          </a:p>
        </p:txBody>
      </p:sp>
      <p:sp>
        <p:nvSpPr>
          <p:cNvPr id="24781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计算机网络概述</a:t>
            </a:r>
          </a:p>
        </p:txBody>
      </p:sp>
      <p:sp>
        <p:nvSpPr>
          <p:cNvPr id="400387" name="Rectangle 3"/>
          <p:cNvSpPr>
            <a:spLocks noGrp="1" noChangeArrowheads="1"/>
          </p:cNvSpPr>
          <p:nvPr>
            <p:ph type="body" idx="1"/>
          </p:nvPr>
        </p:nvSpPr>
        <p:spPr>
          <a:xfrm>
            <a:off x="2411413" y="1989138"/>
            <a:ext cx="4483100" cy="3960812"/>
          </a:xfrm>
        </p:spPr>
        <p:txBody>
          <a:bodyPr/>
          <a:lstStyle/>
          <a:p>
            <a:pPr>
              <a:lnSpc>
                <a:spcPct val="180000"/>
              </a:lnSpc>
            </a:pPr>
            <a:r>
              <a:rPr lang="zh-CN" altLang="en-US">
                <a:hlinkClick r:id="rId3" action="ppaction://hlinksldjump"/>
              </a:rPr>
              <a:t>计算机网络的定义</a:t>
            </a:r>
            <a:endParaRPr lang="zh-CN" altLang="en-US"/>
          </a:p>
          <a:p>
            <a:pPr>
              <a:lnSpc>
                <a:spcPct val="180000"/>
              </a:lnSpc>
            </a:pPr>
            <a:r>
              <a:rPr lang="zh-CN" altLang="en-US">
                <a:hlinkClick r:id="rId4" action="ppaction://hlinksldjump"/>
              </a:rPr>
              <a:t>计算机网络的应用</a:t>
            </a:r>
            <a:endParaRPr lang="zh-CN" altLang="en-US"/>
          </a:p>
          <a:p>
            <a:pPr>
              <a:lnSpc>
                <a:spcPct val="180000"/>
              </a:lnSpc>
            </a:pPr>
            <a:r>
              <a:rPr lang="zh-CN" altLang="en-US">
                <a:hlinkClick r:id="rId5" action="ppaction://hlinksldjump"/>
              </a:rPr>
              <a:t>计算机网络的分类</a:t>
            </a:r>
            <a:endParaRPr lang="zh-CN" altLang="en-US"/>
          </a:p>
          <a:p>
            <a:pPr>
              <a:lnSpc>
                <a:spcPct val="180000"/>
              </a:lnSpc>
            </a:pPr>
            <a:r>
              <a:rPr kumimoji="0" lang="zh-CN" altLang="en-US">
                <a:hlinkClick r:id="rId6" action="ppaction://hlinksldjump"/>
              </a:rPr>
              <a:t>计算机网络的组成</a:t>
            </a:r>
            <a:endParaRPr kumimoji="0" lang="zh-CN" altLang="en-US"/>
          </a:p>
        </p:txBody>
      </p:sp>
      <p:sp>
        <p:nvSpPr>
          <p:cNvPr id="400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zh-CN" altLang="en-US"/>
              <a:t>广播式网络</a:t>
            </a:r>
          </a:p>
        </p:txBody>
      </p:sp>
      <p:sp>
        <p:nvSpPr>
          <p:cNvPr id="248837" name="Rectangle 5"/>
          <p:cNvSpPr>
            <a:spLocks noGrp="1" noChangeArrowheads="1"/>
          </p:cNvSpPr>
          <p:nvPr>
            <p:ph type="body" idx="1"/>
          </p:nvPr>
        </p:nvSpPr>
        <p:spPr>
          <a:xfrm>
            <a:off x="809625" y="1773238"/>
            <a:ext cx="7958138" cy="965200"/>
          </a:xfrm>
        </p:spPr>
        <p:txBody>
          <a:bodyPr/>
          <a:lstStyle/>
          <a:p>
            <a:pPr marL="0" indent="0">
              <a:buFont typeface="Wingdings" pitchFamily="2" charset="2"/>
              <a:buNone/>
            </a:pPr>
            <a:r>
              <a:rPr lang="zh-CN" altLang="en-US" sz="2400"/>
              <a:t>       所有机器共享一条通信信道，信息由任何机器发送并被所有其它的机器接收。</a:t>
            </a:r>
            <a:endParaRPr lang="en-US" altLang="zh-CN" sz="2400"/>
          </a:p>
        </p:txBody>
      </p:sp>
      <p:sp>
        <p:nvSpPr>
          <p:cNvPr id="248839" name="Rectangle 7"/>
          <p:cNvSpPr>
            <a:spLocks noChangeArrowheads="1"/>
          </p:cNvSpPr>
          <p:nvPr/>
        </p:nvSpPr>
        <p:spPr bwMode="auto">
          <a:xfrm>
            <a:off x="827088" y="5516563"/>
            <a:ext cx="79581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16000" indent="-1016000">
              <a:buClr>
                <a:srgbClr val="000000"/>
              </a:buClr>
              <a:buChar char="@"/>
              <a:defRPr kumimoji="1" sz="3200" b="1">
                <a:solidFill>
                  <a:srgbClr val="000000"/>
                </a:solidFill>
                <a:latin typeface="Arial" charset="0"/>
                <a:ea typeface="华文楷体" pitchFamily="2" charset="-122"/>
              </a:defRPr>
            </a:lvl1pPr>
            <a:lvl2pPr marL="1544638" indent="-285750">
              <a:buSzPct val="55000"/>
              <a:buBlip>
                <a:blip r:embed="rId3"/>
              </a:buBlip>
              <a:defRPr kumimoji="1" sz="2800" b="1">
                <a:solidFill>
                  <a:srgbClr val="000000"/>
                </a:solidFill>
                <a:latin typeface="Arial" charset="0"/>
                <a:ea typeface="华文楷体" pitchFamily="2" charset="-122"/>
              </a:defRPr>
            </a:lvl2pPr>
            <a:lvl3pPr marL="1952625" indent="-228600">
              <a:buSzPct val="65000"/>
              <a:buBlip>
                <a:blip r:embed="rId4"/>
              </a:buBlip>
              <a:defRPr kumimoji="1" sz="2400" b="1">
                <a:solidFill>
                  <a:srgbClr val="000000"/>
                </a:solidFill>
                <a:latin typeface="Arial" charset="0"/>
                <a:ea typeface="华文楷体" pitchFamily="2" charset="-122"/>
              </a:defRPr>
            </a:lvl3pPr>
            <a:lvl4pPr marL="2360613" indent="-228600">
              <a:buSzPct val="85000"/>
              <a:buChar char="w"/>
              <a:defRPr kumimoji="1" sz="2000" b="1">
                <a:solidFill>
                  <a:srgbClr val="000000"/>
                </a:solidFill>
                <a:latin typeface="Arial" charset="0"/>
                <a:ea typeface="华文楷体" pitchFamily="2" charset="-122"/>
              </a:defRPr>
            </a:lvl4pPr>
            <a:lvl5pPr marL="2768600" indent="-228600">
              <a:buSzPct val="80000"/>
              <a:buChar char="§"/>
              <a:defRPr kumimoji="1" b="1">
                <a:solidFill>
                  <a:srgbClr val="000000"/>
                </a:solidFill>
                <a:latin typeface="Arial" charset="0"/>
                <a:ea typeface="华文楷体" pitchFamily="2" charset="-122"/>
              </a:defRPr>
            </a:lvl5pPr>
            <a:lvl6pPr marL="3225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68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414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459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Font typeface="Wingdings" pitchFamily="2" charset="2"/>
              <a:buNone/>
            </a:pPr>
            <a:r>
              <a:rPr lang="en-US" altLang="zh-CN" sz="2000">
                <a:solidFill>
                  <a:srgbClr val="FF0000"/>
                </a:solidFill>
                <a:effectLst>
                  <a:outerShdw blurRad="38100" dist="38100" dir="2700000" algn="tl">
                    <a:srgbClr val="C0C0C0"/>
                  </a:outerShdw>
                </a:effectLst>
              </a:rPr>
              <a:t>【</a:t>
            </a:r>
            <a:r>
              <a:rPr lang="zh-CN" altLang="en-US" sz="2000">
                <a:solidFill>
                  <a:srgbClr val="FF0000"/>
                </a:solidFill>
                <a:effectLst>
                  <a:outerShdw blurRad="38100" dist="38100" dir="2700000" algn="tl">
                    <a:srgbClr val="C0C0C0"/>
                  </a:outerShdw>
                </a:effectLst>
              </a:rPr>
              <a:t>提示</a:t>
            </a:r>
            <a:r>
              <a:rPr lang="en-US" altLang="zh-CN" sz="2000">
                <a:solidFill>
                  <a:srgbClr val="FF0000"/>
                </a:solidFill>
                <a:effectLst>
                  <a:outerShdw blurRad="38100" dist="38100" dir="2700000" algn="tl">
                    <a:srgbClr val="C0C0C0"/>
                  </a:outerShdw>
                </a:effectLst>
              </a:rPr>
              <a:t>】</a:t>
            </a:r>
            <a:r>
              <a:rPr lang="zh-CN" altLang="en-US" sz="2000"/>
              <a:t>目的地址可以是单目地址</a:t>
            </a:r>
            <a:r>
              <a:rPr lang="en-US" altLang="zh-CN" sz="2000"/>
              <a:t>(</a:t>
            </a:r>
            <a:r>
              <a:rPr lang="zh-CN" altLang="en-US" sz="2000"/>
              <a:t>单播：</a:t>
            </a:r>
            <a:r>
              <a:rPr lang="en-US" altLang="zh-CN" sz="2000"/>
              <a:t>unicasting)</a:t>
            </a:r>
            <a:r>
              <a:rPr lang="zh-CN" altLang="en-US" sz="2000"/>
              <a:t>、多目地址</a:t>
            </a:r>
            <a:r>
              <a:rPr lang="en-US" altLang="zh-CN" sz="2000"/>
              <a:t>(</a:t>
            </a:r>
            <a:r>
              <a:rPr lang="zh-CN" altLang="en-US" sz="2000"/>
              <a:t>多播：</a:t>
            </a:r>
            <a:r>
              <a:rPr lang="en-US" altLang="zh-CN" sz="2000"/>
              <a:t>multicasting)</a:t>
            </a:r>
            <a:r>
              <a:rPr lang="zh-CN" altLang="en-US" sz="2000"/>
              <a:t>或全局地址</a:t>
            </a:r>
            <a:r>
              <a:rPr lang="en-US" altLang="zh-CN" sz="2000"/>
              <a:t>(</a:t>
            </a:r>
            <a:r>
              <a:rPr lang="zh-CN" altLang="en-US" sz="2000"/>
              <a:t>广播：</a:t>
            </a:r>
            <a:r>
              <a:rPr lang="en-US" altLang="zh-CN" sz="2000"/>
              <a:t>broadcasting)</a:t>
            </a:r>
            <a:r>
              <a:rPr lang="zh-CN" altLang="en-US" sz="2000"/>
              <a:t>。</a:t>
            </a:r>
          </a:p>
        </p:txBody>
      </p:sp>
      <p:pic>
        <p:nvPicPr>
          <p:cNvPr id="248840" name="Picture 8"/>
          <p:cNvPicPr>
            <a:picLocks noChangeAspect="1" noChangeArrowheads="1"/>
          </p:cNvPicPr>
          <p:nvPr/>
        </p:nvPicPr>
        <p:blipFill>
          <a:blip r:embed="rId5">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971550" y="2924175"/>
            <a:ext cx="7561263"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4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计算机网络概述</a:t>
            </a:r>
            <a:r>
              <a:rPr lang="en-US" altLang="zh-CN" sz="1200">
                <a:ea typeface="幼圆" pitchFamily="49" charset="-122"/>
              </a:rPr>
              <a:t>&gt;&gt;</a:t>
            </a:r>
            <a:r>
              <a:rPr lang="zh-CN" altLang="en-US" sz="1200">
                <a:ea typeface="幼圆" pitchFamily="49" charset="-122"/>
                <a:hlinkClick r:id="rId8" action="ppaction://hlinksldjump"/>
              </a:rPr>
              <a:t>计算机网络的分类</a:t>
            </a:r>
            <a:r>
              <a:rPr lang="en-US" altLang="zh-CN" sz="1200">
                <a:ea typeface="幼圆" pitchFamily="49" charset="-122"/>
              </a:rPr>
              <a:t>&gt;&gt;</a:t>
            </a:r>
            <a:r>
              <a:rPr lang="zh-CN" altLang="en-US" sz="1200">
                <a:ea typeface="幼圆" pitchFamily="49" charset="-122"/>
                <a:hlinkClick r:id="rId9" action="ppaction://hlinksldjump"/>
              </a:rPr>
              <a:t>按传输技术进行分类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zh-CN" altLang="en-US"/>
              <a:t>点到点式网络</a:t>
            </a:r>
          </a:p>
        </p:txBody>
      </p:sp>
      <p:sp>
        <p:nvSpPr>
          <p:cNvPr id="249860" name="Rectangle 4"/>
          <p:cNvSpPr>
            <a:spLocks noGrp="1" noChangeArrowheads="1"/>
          </p:cNvSpPr>
          <p:nvPr>
            <p:ph type="body" idx="1"/>
          </p:nvPr>
        </p:nvSpPr>
        <p:spPr>
          <a:xfrm>
            <a:off x="827088" y="2276475"/>
            <a:ext cx="7958137" cy="1584325"/>
          </a:xfrm>
        </p:spPr>
        <p:txBody>
          <a:bodyPr/>
          <a:lstStyle/>
          <a:p>
            <a:pPr marL="0" indent="0">
              <a:lnSpc>
                <a:spcPct val="130000"/>
              </a:lnSpc>
              <a:buFont typeface="Wingdings" pitchFamily="2" charset="2"/>
              <a:buNone/>
            </a:pPr>
            <a:r>
              <a:rPr lang="zh-CN" altLang="en-US"/>
              <a:t>       由一对对机器之间的多条连接构成，采用</a:t>
            </a:r>
            <a:r>
              <a:rPr lang="zh-CN" altLang="en-US">
                <a:solidFill>
                  <a:srgbClr val="FF0000"/>
                </a:solidFill>
                <a:effectLst>
                  <a:outerShdw blurRad="38100" dist="38100" dir="2700000" algn="tl">
                    <a:srgbClr val="C0C0C0"/>
                  </a:outerShdw>
                </a:effectLst>
              </a:rPr>
              <a:t>存储</a:t>
            </a:r>
            <a:r>
              <a:rPr lang="en-US" altLang="zh-CN">
                <a:solidFill>
                  <a:srgbClr val="FF0000"/>
                </a:solidFill>
                <a:effectLst>
                  <a:outerShdw blurRad="38100" dist="38100" dir="2700000" algn="tl">
                    <a:srgbClr val="C0C0C0"/>
                  </a:outerShdw>
                </a:effectLst>
              </a:rPr>
              <a:t>-</a:t>
            </a:r>
            <a:r>
              <a:rPr lang="zh-CN" altLang="en-US">
                <a:solidFill>
                  <a:srgbClr val="FF0000"/>
                </a:solidFill>
                <a:effectLst>
                  <a:outerShdw blurRad="38100" dist="38100" dir="2700000" algn="tl">
                    <a:srgbClr val="C0C0C0"/>
                  </a:outerShdw>
                </a:effectLst>
              </a:rPr>
              <a:t>转发</a:t>
            </a:r>
            <a:r>
              <a:rPr lang="zh-CN" altLang="en-US"/>
              <a:t>的原理进行传输。</a:t>
            </a:r>
          </a:p>
        </p:txBody>
      </p:sp>
      <p:sp>
        <p:nvSpPr>
          <p:cNvPr id="249863" name="Rectangle 7"/>
          <p:cNvSpPr>
            <a:spLocks noChangeArrowheads="1"/>
          </p:cNvSpPr>
          <p:nvPr/>
        </p:nvSpPr>
        <p:spPr bwMode="auto">
          <a:xfrm>
            <a:off x="900113" y="4581525"/>
            <a:ext cx="795813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57300" indent="-1257300">
              <a:buClr>
                <a:srgbClr val="000000"/>
              </a:buClr>
              <a:buChar char="@"/>
              <a:defRPr kumimoji="1" sz="3200" b="1">
                <a:solidFill>
                  <a:srgbClr val="000000"/>
                </a:solidFill>
                <a:latin typeface="Arial" charset="0"/>
                <a:ea typeface="华文楷体" pitchFamily="2" charset="-122"/>
              </a:defRPr>
            </a:lvl1pPr>
            <a:lvl2pPr marL="1722438" indent="-285750">
              <a:buSzPct val="55000"/>
              <a:buBlip>
                <a:blip r:embed="rId3"/>
              </a:buBlip>
              <a:defRPr kumimoji="1" sz="2800" b="1">
                <a:solidFill>
                  <a:srgbClr val="000000"/>
                </a:solidFill>
                <a:latin typeface="Arial" charset="0"/>
                <a:ea typeface="华文楷体" pitchFamily="2" charset="-122"/>
              </a:defRPr>
            </a:lvl2pPr>
            <a:lvl3pPr marL="2130425" indent="-228600">
              <a:buSzPct val="65000"/>
              <a:buBlip>
                <a:blip r:embed="rId4"/>
              </a:buBlip>
              <a:defRPr kumimoji="1" sz="2400" b="1">
                <a:solidFill>
                  <a:srgbClr val="000000"/>
                </a:solidFill>
                <a:latin typeface="Arial" charset="0"/>
                <a:ea typeface="华文楷体" pitchFamily="2" charset="-122"/>
              </a:defRPr>
            </a:lvl3pPr>
            <a:lvl4pPr marL="2538413" indent="-228600">
              <a:buSzPct val="85000"/>
              <a:buChar char="w"/>
              <a:defRPr kumimoji="1" sz="2000" b="1">
                <a:solidFill>
                  <a:srgbClr val="000000"/>
                </a:solidFill>
                <a:latin typeface="Arial" charset="0"/>
                <a:ea typeface="华文楷体" pitchFamily="2" charset="-122"/>
              </a:defRPr>
            </a:lvl4pPr>
            <a:lvl5pPr marL="2946400" indent="-228600">
              <a:buSzPct val="80000"/>
              <a:buChar char="§"/>
              <a:defRPr kumimoji="1" b="1">
                <a:solidFill>
                  <a:srgbClr val="000000"/>
                </a:solidFill>
                <a:latin typeface="Arial" charset="0"/>
                <a:ea typeface="华文楷体" pitchFamily="2" charset="-122"/>
              </a:defRPr>
            </a:lvl5pPr>
            <a:lvl6pPr marL="3403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86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431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477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30000"/>
              </a:lnSpc>
              <a:buFont typeface="Wingdings" pitchFamily="2" charset="2"/>
              <a:buNone/>
            </a:pPr>
            <a:r>
              <a:rPr lang="en-US" altLang="zh-CN" sz="2400">
                <a:solidFill>
                  <a:srgbClr val="FF0000"/>
                </a:solidFill>
                <a:effectLst>
                  <a:outerShdw blurRad="38100" dist="38100" dir="2700000" algn="tl">
                    <a:srgbClr val="C0C0C0"/>
                  </a:outerShdw>
                </a:effectLst>
              </a:rPr>
              <a:t>【</a:t>
            </a:r>
            <a:r>
              <a:rPr lang="zh-CN" altLang="en-US" sz="2400">
                <a:solidFill>
                  <a:srgbClr val="FF0000"/>
                </a:solidFill>
                <a:effectLst>
                  <a:outerShdw blurRad="38100" dist="38100" dir="2700000" algn="tl">
                    <a:srgbClr val="C0C0C0"/>
                  </a:outerShdw>
                </a:effectLst>
              </a:rPr>
              <a:t>提示</a:t>
            </a:r>
            <a:r>
              <a:rPr lang="en-US" altLang="zh-CN" sz="2400">
                <a:solidFill>
                  <a:srgbClr val="FF0000"/>
                </a:solidFill>
                <a:effectLst>
                  <a:outerShdw blurRad="38100" dist="38100" dir="2700000" algn="tl">
                    <a:srgbClr val="C0C0C0"/>
                  </a:outerShdw>
                </a:effectLst>
              </a:rPr>
              <a:t>】</a:t>
            </a:r>
            <a:r>
              <a:rPr lang="zh-CN" altLang="en-US" sz="2400"/>
              <a:t>一般来说，小的、地理上处于本地的网络倾向于采用广播传输方式，而大的网络多采用点到点传输方式。</a:t>
            </a:r>
          </a:p>
        </p:txBody>
      </p:sp>
      <p:sp>
        <p:nvSpPr>
          <p:cNvPr id="24986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49866"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按传输技术进行分类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 之 2</a:t>
            </a:r>
          </a:p>
        </p:txBody>
      </p:sp>
      <p:pic>
        <p:nvPicPr>
          <p:cNvPr id="253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33375"/>
            <a:ext cx="7667625" cy="59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pic>
      <p:sp>
        <p:nvSpPr>
          <p:cNvPr id="253955" name="Text Box 3"/>
          <p:cNvSpPr txBox="1">
            <a:spLocks noChangeArrowheads="1"/>
          </p:cNvSpPr>
          <p:nvPr/>
        </p:nvSpPr>
        <p:spPr bwMode="auto">
          <a:xfrm>
            <a:off x="3203575" y="6021388"/>
            <a:ext cx="2736850"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楷体_GB2312" pitchFamily="49" charset="-122"/>
                <a:ea typeface="楷体_GB2312" pitchFamily="49" charset="-122"/>
              </a:rPr>
              <a:t>点到点式网络</a:t>
            </a:r>
          </a:p>
        </p:txBody>
      </p:sp>
      <p:sp>
        <p:nvSpPr>
          <p:cNvPr id="253960" name="Line 8"/>
          <p:cNvSpPr>
            <a:spLocks noChangeShapeType="1"/>
          </p:cNvSpPr>
          <p:nvPr/>
        </p:nvSpPr>
        <p:spPr bwMode="auto">
          <a:xfrm flipV="1">
            <a:off x="1403350" y="4149725"/>
            <a:ext cx="1008063" cy="574675"/>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1" name="AutoShape 9"/>
          <p:cNvSpPr>
            <a:spLocks noChangeArrowheads="1"/>
          </p:cNvSpPr>
          <p:nvPr/>
        </p:nvSpPr>
        <p:spPr bwMode="auto">
          <a:xfrm>
            <a:off x="1187450" y="5157788"/>
            <a:ext cx="2376488"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2" name="Line 10"/>
          <p:cNvSpPr>
            <a:spLocks noChangeShapeType="1"/>
          </p:cNvSpPr>
          <p:nvPr/>
        </p:nvSpPr>
        <p:spPr bwMode="auto">
          <a:xfrm flipV="1">
            <a:off x="3203575" y="3213100"/>
            <a:ext cx="1008063" cy="503238"/>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3" name="AutoShape 11"/>
          <p:cNvSpPr>
            <a:spLocks noChangeArrowheads="1"/>
          </p:cNvSpPr>
          <p:nvPr/>
        </p:nvSpPr>
        <p:spPr bwMode="auto">
          <a:xfrm>
            <a:off x="3276600" y="4365625"/>
            <a:ext cx="2376488"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4" name="Line 12"/>
          <p:cNvSpPr>
            <a:spLocks noChangeShapeType="1"/>
          </p:cNvSpPr>
          <p:nvPr/>
        </p:nvSpPr>
        <p:spPr bwMode="auto">
          <a:xfrm flipV="1">
            <a:off x="5003800" y="2997200"/>
            <a:ext cx="1081088" cy="71438"/>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5" name="AutoShape 13"/>
          <p:cNvSpPr>
            <a:spLocks noChangeArrowheads="1"/>
          </p:cNvSpPr>
          <p:nvPr/>
        </p:nvSpPr>
        <p:spPr bwMode="auto">
          <a:xfrm>
            <a:off x="4932363" y="4221163"/>
            <a:ext cx="2376487"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6" name="Line 14"/>
          <p:cNvSpPr>
            <a:spLocks noChangeShapeType="1"/>
          </p:cNvSpPr>
          <p:nvPr/>
        </p:nvSpPr>
        <p:spPr bwMode="auto">
          <a:xfrm flipV="1">
            <a:off x="6948488" y="2636838"/>
            <a:ext cx="647700" cy="215900"/>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7" name="AutoShape 15"/>
          <p:cNvSpPr>
            <a:spLocks noChangeArrowheads="1"/>
          </p:cNvSpPr>
          <p:nvPr/>
        </p:nvSpPr>
        <p:spPr bwMode="auto">
          <a:xfrm>
            <a:off x="611188" y="5734050"/>
            <a:ext cx="2016125" cy="504825"/>
          </a:xfrm>
          <a:prstGeom prst="wedgeRoundRectCallout">
            <a:avLst>
              <a:gd name="adj1" fmla="val -24722"/>
              <a:gd name="adj2" fmla="val -17264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开始发送数据</a:t>
            </a:r>
          </a:p>
        </p:txBody>
      </p:sp>
      <p:sp>
        <p:nvSpPr>
          <p:cNvPr id="253968" name="AutoShape 16"/>
          <p:cNvSpPr>
            <a:spLocks noChangeArrowheads="1"/>
          </p:cNvSpPr>
          <p:nvPr/>
        </p:nvSpPr>
        <p:spPr bwMode="auto">
          <a:xfrm>
            <a:off x="6659563" y="1268413"/>
            <a:ext cx="1441450" cy="504825"/>
          </a:xfrm>
          <a:prstGeom prst="wedgeRoundRectCallout">
            <a:avLst>
              <a:gd name="adj1" fmla="val 22685"/>
              <a:gd name="adj2" fmla="val 104088"/>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接收数据</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53967"/>
                                        </p:tgtEl>
                                        <p:attrNameLst>
                                          <p:attrName>style.visibility</p:attrName>
                                        </p:attrNameLst>
                                      </p:cBhvr>
                                      <p:to>
                                        <p:strVal val="visible"/>
                                      </p:to>
                                    </p:set>
                                    <p:anim calcmode="lin" valueType="num">
                                      <p:cBhvr>
                                        <p:cTn id="7" dur="2000" fill="hold"/>
                                        <p:tgtEl>
                                          <p:spTgt spid="253967"/>
                                        </p:tgtEl>
                                        <p:attrNameLst>
                                          <p:attrName>ppt_w</p:attrName>
                                        </p:attrNameLst>
                                      </p:cBhvr>
                                      <p:tavLst>
                                        <p:tav tm="0">
                                          <p:val>
                                            <p:fltVal val="0"/>
                                          </p:val>
                                        </p:tav>
                                        <p:tav tm="100000">
                                          <p:val>
                                            <p:strVal val="#ppt_w"/>
                                          </p:val>
                                        </p:tav>
                                      </p:tavLst>
                                    </p:anim>
                                    <p:anim calcmode="lin" valueType="num">
                                      <p:cBhvr>
                                        <p:cTn id="8" dur="2000" fill="hold"/>
                                        <p:tgtEl>
                                          <p:spTgt spid="25396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7"/>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3960"/>
                                        </p:tgtEl>
                                        <p:attrNameLst>
                                          <p:attrName>style.visibility</p:attrName>
                                        </p:attrNameLst>
                                      </p:cBhvr>
                                      <p:to>
                                        <p:strVal val="visible"/>
                                      </p:to>
                                    </p:set>
                                    <p:animEffect transition="in" filter="wipe(left)">
                                      <p:cBhvr>
                                        <p:cTn id="13" dur="1000"/>
                                        <p:tgtEl>
                                          <p:spTgt spid="253960"/>
                                        </p:tgtEl>
                                      </p:cBhvr>
                                    </p:animEffect>
                                  </p:childTnLst>
                                  <p:subTnLst>
                                    <p:set>
                                      <p:cBhvr override="childStyle">
                                        <p:cTn dur="1" fill="hold" display="0" masterRel="nextClick" afterEffect="1"/>
                                        <p:tgtEl>
                                          <p:spTgt spid="253960"/>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53961"/>
                                        </p:tgtEl>
                                        <p:attrNameLst>
                                          <p:attrName>style.visibility</p:attrName>
                                        </p:attrNameLst>
                                      </p:cBhvr>
                                      <p:to>
                                        <p:strVal val="visible"/>
                                      </p:to>
                                    </p:set>
                                    <p:anim calcmode="lin" valueType="num">
                                      <p:cBhvr>
                                        <p:cTn id="18" dur="2000" fill="hold"/>
                                        <p:tgtEl>
                                          <p:spTgt spid="253961"/>
                                        </p:tgtEl>
                                        <p:attrNameLst>
                                          <p:attrName>ppt_w</p:attrName>
                                        </p:attrNameLst>
                                      </p:cBhvr>
                                      <p:tavLst>
                                        <p:tav tm="0">
                                          <p:val>
                                            <p:fltVal val="0"/>
                                          </p:val>
                                        </p:tav>
                                        <p:tav tm="100000">
                                          <p:val>
                                            <p:strVal val="#ppt_w"/>
                                          </p:val>
                                        </p:tav>
                                      </p:tavLst>
                                    </p:anim>
                                    <p:anim calcmode="lin" valueType="num">
                                      <p:cBhvr>
                                        <p:cTn id="19" dur="2000" fill="hold"/>
                                        <p:tgtEl>
                                          <p:spTgt spid="25396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1"/>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53962"/>
                                        </p:tgtEl>
                                        <p:attrNameLst>
                                          <p:attrName>style.visibility</p:attrName>
                                        </p:attrNameLst>
                                      </p:cBhvr>
                                      <p:to>
                                        <p:strVal val="visible"/>
                                      </p:to>
                                    </p:set>
                                    <p:animEffect transition="in" filter="wipe(left)">
                                      <p:cBhvr>
                                        <p:cTn id="24" dur="1000"/>
                                        <p:tgtEl>
                                          <p:spTgt spid="253962"/>
                                        </p:tgtEl>
                                      </p:cBhvr>
                                    </p:animEffect>
                                  </p:childTnLst>
                                  <p:subTnLst>
                                    <p:set>
                                      <p:cBhvr override="childStyle">
                                        <p:cTn dur="1" fill="hold" display="0" masterRel="nextClick" afterEffect="1"/>
                                        <p:tgtEl>
                                          <p:spTgt spid="253962"/>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53963"/>
                                        </p:tgtEl>
                                        <p:attrNameLst>
                                          <p:attrName>style.visibility</p:attrName>
                                        </p:attrNameLst>
                                      </p:cBhvr>
                                      <p:to>
                                        <p:strVal val="visible"/>
                                      </p:to>
                                    </p:set>
                                    <p:anim calcmode="lin" valueType="num">
                                      <p:cBhvr>
                                        <p:cTn id="29" dur="2000" fill="hold"/>
                                        <p:tgtEl>
                                          <p:spTgt spid="253963"/>
                                        </p:tgtEl>
                                        <p:attrNameLst>
                                          <p:attrName>ppt_w</p:attrName>
                                        </p:attrNameLst>
                                      </p:cBhvr>
                                      <p:tavLst>
                                        <p:tav tm="0">
                                          <p:val>
                                            <p:fltVal val="0"/>
                                          </p:val>
                                        </p:tav>
                                        <p:tav tm="100000">
                                          <p:val>
                                            <p:strVal val="#ppt_w"/>
                                          </p:val>
                                        </p:tav>
                                      </p:tavLst>
                                    </p:anim>
                                    <p:anim calcmode="lin" valueType="num">
                                      <p:cBhvr>
                                        <p:cTn id="30" dur="2000" fill="hold"/>
                                        <p:tgtEl>
                                          <p:spTgt spid="253963"/>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3"/>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3964"/>
                                        </p:tgtEl>
                                        <p:attrNameLst>
                                          <p:attrName>style.visibility</p:attrName>
                                        </p:attrNameLst>
                                      </p:cBhvr>
                                      <p:to>
                                        <p:strVal val="visible"/>
                                      </p:to>
                                    </p:set>
                                    <p:animEffect transition="in" filter="wipe(left)">
                                      <p:cBhvr>
                                        <p:cTn id="35" dur="1000"/>
                                        <p:tgtEl>
                                          <p:spTgt spid="253964"/>
                                        </p:tgtEl>
                                      </p:cBhvr>
                                    </p:animEffect>
                                  </p:childTnLst>
                                  <p:subTnLst>
                                    <p:set>
                                      <p:cBhvr override="childStyle">
                                        <p:cTn dur="1" fill="hold" display="0" masterRel="nextClick" afterEffect="1"/>
                                        <p:tgtEl>
                                          <p:spTgt spid="253964"/>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253965"/>
                                        </p:tgtEl>
                                        <p:attrNameLst>
                                          <p:attrName>style.visibility</p:attrName>
                                        </p:attrNameLst>
                                      </p:cBhvr>
                                      <p:to>
                                        <p:strVal val="visible"/>
                                      </p:to>
                                    </p:set>
                                    <p:anim calcmode="lin" valueType="num">
                                      <p:cBhvr>
                                        <p:cTn id="40" dur="2000" fill="hold"/>
                                        <p:tgtEl>
                                          <p:spTgt spid="253965"/>
                                        </p:tgtEl>
                                        <p:attrNameLst>
                                          <p:attrName>ppt_w</p:attrName>
                                        </p:attrNameLst>
                                      </p:cBhvr>
                                      <p:tavLst>
                                        <p:tav tm="0">
                                          <p:val>
                                            <p:fltVal val="0"/>
                                          </p:val>
                                        </p:tav>
                                        <p:tav tm="100000">
                                          <p:val>
                                            <p:strVal val="#ppt_w"/>
                                          </p:val>
                                        </p:tav>
                                      </p:tavLst>
                                    </p:anim>
                                    <p:anim calcmode="lin" valueType="num">
                                      <p:cBhvr>
                                        <p:cTn id="41" dur="2000" fill="hold"/>
                                        <p:tgtEl>
                                          <p:spTgt spid="25396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5"/>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53966"/>
                                        </p:tgtEl>
                                        <p:attrNameLst>
                                          <p:attrName>style.visibility</p:attrName>
                                        </p:attrNameLst>
                                      </p:cBhvr>
                                      <p:to>
                                        <p:strVal val="visible"/>
                                      </p:to>
                                    </p:set>
                                    <p:animEffect transition="in" filter="wipe(left)">
                                      <p:cBhvr>
                                        <p:cTn id="46" dur="1000"/>
                                        <p:tgtEl>
                                          <p:spTgt spid="253966"/>
                                        </p:tgtEl>
                                      </p:cBhvr>
                                    </p:animEffect>
                                  </p:childTnLst>
                                  <p:subTnLst>
                                    <p:set>
                                      <p:cBhvr override="childStyle">
                                        <p:cTn dur="1" fill="hold" display="0" masterRel="nextClick" afterEffect="1"/>
                                        <p:tgtEl>
                                          <p:spTgt spid="253966"/>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253968"/>
                                        </p:tgtEl>
                                        <p:attrNameLst>
                                          <p:attrName>style.visibility</p:attrName>
                                        </p:attrNameLst>
                                      </p:cBhvr>
                                      <p:to>
                                        <p:strVal val="visible"/>
                                      </p:to>
                                    </p:set>
                                    <p:anim calcmode="lin" valueType="num">
                                      <p:cBhvr>
                                        <p:cTn id="51" dur="2000" fill="hold"/>
                                        <p:tgtEl>
                                          <p:spTgt spid="253968"/>
                                        </p:tgtEl>
                                        <p:attrNameLst>
                                          <p:attrName>ppt_w</p:attrName>
                                        </p:attrNameLst>
                                      </p:cBhvr>
                                      <p:tavLst>
                                        <p:tav tm="0">
                                          <p:val>
                                            <p:fltVal val="0"/>
                                          </p:val>
                                        </p:tav>
                                        <p:tav tm="100000">
                                          <p:val>
                                            <p:strVal val="#ppt_w"/>
                                          </p:val>
                                        </p:tav>
                                      </p:tavLst>
                                    </p:anim>
                                    <p:anim calcmode="lin" valueType="num">
                                      <p:cBhvr>
                                        <p:cTn id="52" dur="2000" fill="hold"/>
                                        <p:tgtEl>
                                          <p:spTgt spid="25396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nimBg="1"/>
      <p:bldP spid="253961" grpId="0" animBg="1"/>
      <p:bldP spid="253962" grpId="0" animBg="1"/>
      <p:bldP spid="253963" grpId="0" animBg="1"/>
      <p:bldP spid="253964" grpId="0" animBg="1"/>
      <p:bldP spid="253965" grpId="0" animBg="1"/>
      <p:bldP spid="253966" grpId="0" animBg="1"/>
      <p:bldP spid="253967" grpId="0" animBg="1"/>
      <p:bldP spid="25396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zh-CN" altLang="en-US"/>
              <a:t>按距离大小进行分类</a:t>
            </a:r>
          </a:p>
        </p:txBody>
      </p:sp>
      <p:pic>
        <p:nvPicPr>
          <p:cNvPr id="250886" name="Picture 6" descr="1-06"/>
          <p:cNvPicPr>
            <a:picLocks noChangeAspect="1" noChangeArrowheads="1"/>
          </p:cNvPicPr>
          <p:nvPr/>
        </p:nvPicPr>
        <p:blipFill>
          <a:blip r:embed="rId3">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187450" y="1700213"/>
            <a:ext cx="7127875" cy="4649787"/>
          </a:xfrm>
          <a:prstGeom prst="rect">
            <a:avLst/>
          </a:prstGeom>
          <a:noFill/>
          <a:extLst>
            <a:ext uri="{909E8E84-426E-40DD-AFC4-6F175D3DCCD1}">
              <a14:hiddenFill xmlns:a14="http://schemas.microsoft.com/office/drawing/2010/main">
                <a:solidFill>
                  <a:srgbClr val="FFFFFF"/>
                </a:solidFill>
              </a14:hiddenFill>
            </a:ext>
          </a:extLst>
        </p:spPr>
      </p:pic>
      <p:sp>
        <p:nvSpPr>
          <p:cNvPr id="25088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088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zh-CN" altLang="en-US"/>
              <a:t>按距离大小进行分类</a:t>
            </a:r>
          </a:p>
        </p:txBody>
      </p:sp>
      <p:sp>
        <p:nvSpPr>
          <p:cNvPr id="2549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54982" name="Rectangle 6"/>
          <p:cNvSpPr>
            <a:spLocks noGrp="1" noChangeArrowheads="1"/>
          </p:cNvSpPr>
          <p:nvPr>
            <p:ph type="body" idx="1"/>
          </p:nvPr>
        </p:nvSpPr>
        <p:spPr>
          <a:xfrm>
            <a:off x="3419475" y="1700808"/>
            <a:ext cx="2016125" cy="4679081"/>
          </a:xfrm>
        </p:spPr>
        <p:txBody>
          <a:bodyPr/>
          <a:lstStyle/>
          <a:p>
            <a:pPr>
              <a:lnSpc>
                <a:spcPct val="120000"/>
              </a:lnSpc>
            </a:pPr>
            <a:r>
              <a:rPr lang="zh-CN" altLang="en-US" dirty="0" smtClean="0">
                <a:hlinkClick r:id="rId3" action="ppaction://hlinksldjump"/>
              </a:rPr>
              <a:t>个域网</a:t>
            </a:r>
            <a:endParaRPr lang="en-US" altLang="zh-CN" dirty="0" smtClean="0">
              <a:hlinkClick r:id="rId3" action="ppaction://hlinksldjump"/>
            </a:endParaRPr>
          </a:p>
          <a:p>
            <a:pPr>
              <a:lnSpc>
                <a:spcPct val="120000"/>
              </a:lnSpc>
            </a:pPr>
            <a:r>
              <a:rPr lang="zh-CN" altLang="en-US" dirty="0" smtClean="0">
                <a:hlinkClick r:id="rId4" action="ppaction://hlinksldjump"/>
              </a:rPr>
              <a:t>局域网</a:t>
            </a:r>
            <a:endParaRPr lang="zh-CN" altLang="en-US" dirty="0"/>
          </a:p>
          <a:p>
            <a:pPr>
              <a:lnSpc>
                <a:spcPct val="120000"/>
              </a:lnSpc>
            </a:pPr>
            <a:r>
              <a:rPr lang="zh-CN" altLang="en-US" dirty="0">
                <a:hlinkClick r:id="rId5" action="ppaction://hlinksldjump"/>
              </a:rPr>
              <a:t>城域网</a:t>
            </a:r>
            <a:endParaRPr lang="zh-CN" altLang="en-US" dirty="0"/>
          </a:p>
          <a:p>
            <a:pPr>
              <a:lnSpc>
                <a:spcPct val="120000"/>
              </a:lnSpc>
            </a:pPr>
            <a:r>
              <a:rPr lang="zh-CN" altLang="en-US" dirty="0">
                <a:hlinkClick r:id="rId6" action="ppaction://hlinksldjump"/>
              </a:rPr>
              <a:t>广域网</a:t>
            </a:r>
            <a:endParaRPr lang="zh-CN" altLang="en-US" dirty="0"/>
          </a:p>
          <a:p>
            <a:pPr>
              <a:lnSpc>
                <a:spcPct val="120000"/>
              </a:lnSpc>
            </a:pPr>
            <a:r>
              <a:rPr lang="zh-CN" altLang="en-US" dirty="0">
                <a:hlinkClick r:id="rId7" action="ppaction://hlinksldjump"/>
              </a:rPr>
              <a:t>无线网</a:t>
            </a:r>
            <a:endParaRPr lang="zh-CN" altLang="en-US" dirty="0"/>
          </a:p>
          <a:p>
            <a:pPr>
              <a:lnSpc>
                <a:spcPct val="120000"/>
              </a:lnSpc>
            </a:pPr>
            <a:r>
              <a:rPr lang="zh-CN" altLang="en-US" dirty="0">
                <a:hlinkClick r:id="rId8" action="ppaction://hlinksldjump"/>
              </a:rPr>
              <a:t>家庭网</a:t>
            </a:r>
            <a:endParaRPr lang="zh-CN" altLang="en-US" dirty="0"/>
          </a:p>
          <a:p>
            <a:pPr>
              <a:lnSpc>
                <a:spcPct val="120000"/>
              </a:lnSpc>
            </a:pPr>
            <a:r>
              <a:rPr lang="zh-CN" altLang="en-US" dirty="0">
                <a:hlinkClick r:id="rId9" action="ppaction://hlinksldjump"/>
              </a:rPr>
              <a:t>互联网</a:t>
            </a:r>
            <a:endParaRPr lang="zh-CN" altLang="en-US" dirty="0"/>
          </a:p>
        </p:txBody>
      </p:sp>
      <p:sp>
        <p:nvSpPr>
          <p:cNvPr id="25498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0" action="ppaction://hlinksldjump"/>
              </a:rPr>
              <a:t>本章内容</a:t>
            </a:r>
            <a:r>
              <a:rPr lang="en-US" altLang="zh-CN" sz="1200">
                <a:ea typeface="幼圆" pitchFamily="49" charset="-122"/>
              </a:rPr>
              <a:t>&gt;&gt;</a:t>
            </a:r>
            <a:r>
              <a:rPr lang="zh-CN" altLang="en-US" sz="1200">
                <a:ea typeface="幼圆" pitchFamily="49" charset="-122"/>
                <a:hlinkClick r:id="rId11" action="ppaction://hlinksldjump"/>
              </a:rPr>
              <a:t>计算机网络概述</a:t>
            </a:r>
            <a:r>
              <a:rPr lang="en-US" altLang="zh-CN" sz="1200">
                <a:ea typeface="幼圆" pitchFamily="49" charset="-122"/>
              </a:rPr>
              <a:t>&gt;&gt;</a:t>
            </a:r>
            <a:r>
              <a:rPr lang="zh-CN" altLang="en-US" sz="1200">
                <a:ea typeface="幼圆" pitchFamily="49" charset="-122"/>
                <a:hlinkClick r:id="rId12"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dirty="0" smtClean="0"/>
              <a:t>个域</a:t>
            </a:r>
            <a:r>
              <a:rPr lang="zh-CN" altLang="en-US" dirty="0"/>
              <a:t>网</a:t>
            </a:r>
            <a:br>
              <a:rPr lang="zh-CN" altLang="en-US" dirty="0"/>
            </a:br>
            <a:r>
              <a:rPr lang="zh-CN" altLang="en-US" sz="3200" dirty="0" smtClean="0"/>
              <a:t>（</a:t>
            </a:r>
            <a:r>
              <a:rPr lang="en-US" altLang="zh-CN" sz="3200" dirty="0" smtClean="0"/>
              <a:t>PAN</a:t>
            </a:r>
            <a:r>
              <a:rPr lang="zh-CN" altLang="en-US" sz="3200" dirty="0"/>
              <a:t>）</a:t>
            </a:r>
          </a:p>
        </p:txBody>
      </p:sp>
      <p:sp>
        <p:nvSpPr>
          <p:cNvPr id="256006" name="Rectangle 6"/>
          <p:cNvSpPr>
            <a:spLocks noGrp="1" noChangeArrowheads="1"/>
          </p:cNvSpPr>
          <p:nvPr>
            <p:ph type="body" idx="1"/>
          </p:nvPr>
        </p:nvSpPr>
        <p:spPr/>
        <p:txBody>
          <a:bodyPr/>
          <a:lstStyle/>
          <a:p>
            <a:pPr marL="0" indent="0">
              <a:lnSpc>
                <a:spcPct val="105000"/>
              </a:lnSpc>
              <a:buClr>
                <a:srgbClr val="FF0000"/>
              </a:buClr>
            </a:pPr>
            <a:r>
              <a:rPr lang="zh-CN" altLang="en-US" sz="2400" dirty="0" smtClean="0">
                <a:solidFill>
                  <a:srgbClr val="FF0000"/>
                </a:solidFill>
                <a:effectLst>
                  <a:outerShdw blurRad="38100" dist="38100" dir="2700000" algn="tl">
                    <a:srgbClr val="C0C0C0"/>
                  </a:outerShdw>
                </a:effectLst>
              </a:rPr>
              <a:t>  概念</a:t>
            </a:r>
            <a:r>
              <a:rPr lang="zh-CN" altLang="en-US" sz="2400" dirty="0" smtClean="0">
                <a:solidFill>
                  <a:srgbClr val="FF0000"/>
                </a:solidFill>
              </a:rPr>
              <a:t>：</a:t>
            </a:r>
            <a:r>
              <a:rPr lang="zh-CN" altLang="en-US" sz="2400" dirty="0" smtClean="0"/>
              <a:t>允许设备在一个人的活动范围内（</a:t>
            </a:r>
            <a:r>
              <a:rPr lang="en-US" altLang="zh-CN" sz="2400" dirty="0" smtClean="0"/>
              <a:t>≤10</a:t>
            </a:r>
            <a:r>
              <a:rPr lang="zh-CN" altLang="en-US" sz="2400" dirty="0" smtClean="0"/>
              <a:t>米）进行无线通信</a:t>
            </a:r>
            <a:endParaRPr lang="zh-CN" altLang="en-US" sz="2400" dirty="0"/>
          </a:p>
          <a:p>
            <a:pPr marL="0" indent="0">
              <a:lnSpc>
                <a:spcPct val="105000"/>
              </a:lnSpc>
              <a:buClr>
                <a:srgbClr val="FF0000"/>
              </a:buClr>
            </a:pPr>
            <a:r>
              <a:rPr lang="zh-CN" altLang="en-US" sz="2400" dirty="0" smtClean="0">
                <a:solidFill>
                  <a:srgbClr val="FF0000"/>
                </a:solidFill>
                <a:effectLst>
                  <a:outerShdw blurRad="38100" dist="38100" dir="2700000" algn="tl">
                    <a:srgbClr val="C0C0C0"/>
                  </a:outerShdw>
                </a:effectLst>
              </a:rPr>
              <a:t>  例子</a:t>
            </a:r>
            <a:endParaRPr lang="zh-CN" altLang="en-US" sz="2400" dirty="0">
              <a:solidFill>
                <a:srgbClr val="FF0000"/>
              </a:solidFill>
              <a:effectLst>
                <a:outerShdw blurRad="38100" dist="38100" dir="2700000" algn="tl">
                  <a:srgbClr val="C0C0C0"/>
                </a:outerShdw>
              </a:effectLst>
            </a:endParaRPr>
          </a:p>
          <a:p>
            <a:pPr lvl="1">
              <a:lnSpc>
                <a:spcPct val="105000"/>
              </a:lnSpc>
            </a:pPr>
            <a:r>
              <a:rPr lang="zh-CN" altLang="en-US" sz="2400" dirty="0" smtClean="0">
                <a:solidFill>
                  <a:schemeClr val="tx1"/>
                </a:solidFill>
              </a:rPr>
              <a:t>计算机主机与外设的无线连接</a:t>
            </a:r>
            <a:endParaRPr lang="en-US" altLang="zh-CN" sz="2400" dirty="0" smtClean="0">
              <a:solidFill>
                <a:schemeClr val="tx1"/>
              </a:solidFill>
            </a:endParaRPr>
          </a:p>
          <a:p>
            <a:pPr lvl="1">
              <a:lnSpc>
                <a:spcPct val="105000"/>
              </a:lnSpc>
            </a:pPr>
            <a:r>
              <a:rPr lang="zh-CN" altLang="en-US" sz="2400" dirty="0" smtClean="0">
                <a:solidFill>
                  <a:schemeClr val="tx1"/>
                </a:solidFill>
              </a:rPr>
              <a:t>无线耳机（头戴式或耳塞式）与智能手机的连接</a:t>
            </a:r>
            <a:endParaRPr lang="en-US" altLang="zh-CN" sz="2400" dirty="0" smtClean="0">
              <a:solidFill>
                <a:schemeClr val="tx1"/>
              </a:solidFill>
            </a:endParaRPr>
          </a:p>
          <a:p>
            <a:pPr marL="0" indent="0">
              <a:lnSpc>
                <a:spcPct val="105000"/>
              </a:lnSpc>
              <a:buClr>
                <a:srgbClr val="FF0000"/>
              </a:buClr>
            </a:pPr>
            <a:r>
              <a:rPr lang="zh-CN" altLang="en-US" sz="2400" dirty="0" smtClean="0">
                <a:solidFill>
                  <a:srgbClr val="FF0000"/>
                </a:solidFill>
                <a:effectLst>
                  <a:outerShdw blurRad="38100" dist="38100" dir="2700000" algn="tl">
                    <a:srgbClr val="C0C0C0"/>
                  </a:outerShdw>
                </a:effectLst>
              </a:rPr>
              <a:t>  常用</a:t>
            </a:r>
            <a:r>
              <a:rPr lang="zh-CN" altLang="en-US" sz="2400" dirty="0">
                <a:solidFill>
                  <a:srgbClr val="FF0000"/>
                </a:solidFill>
                <a:effectLst>
                  <a:outerShdw blurRad="38100" dist="38100" dir="2700000" algn="tl">
                    <a:srgbClr val="C0C0C0"/>
                  </a:outerShdw>
                </a:effectLst>
              </a:rPr>
              <a:t>技术</a:t>
            </a:r>
            <a:endParaRPr lang="en-US" altLang="zh-CN" sz="2400" dirty="0">
              <a:solidFill>
                <a:srgbClr val="FF0000"/>
              </a:solidFill>
              <a:effectLst>
                <a:outerShdw blurRad="38100" dist="38100" dir="2700000" algn="tl">
                  <a:srgbClr val="C0C0C0"/>
                </a:outerShdw>
              </a:effectLst>
            </a:endParaRPr>
          </a:p>
          <a:p>
            <a:pPr lvl="1">
              <a:lnSpc>
                <a:spcPct val="105000"/>
              </a:lnSpc>
            </a:pPr>
            <a:r>
              <a:rPr lang="zh-CN" altLang="en-US" sz="2400" dirty="0">
                <a:solidFill>
                  <a:srgbClr val="0000FF"/>
                </a:solidFill>
              </a:rPr>
              <a:t>蓝</a:t>
            </a:r>
            <a:r>
              <a:rPr lang="zh-CN" altLang="en-US" sz="2400" dirty="0" smtClean="0">
                <a:solidFill>
                  <a:srgbClr val="0000FF"/>
                </a:solidFill>
              </a:rPr>
              <a:t>牙</a:t>
            </a:r>
            <a:r>
              <a:rPr lang="zh-CN" altLang="en-US" sz="2400" dirty="0" smtClean="0">
                <a:solidFill>
                  <a:schemeClr val="tx1"/>
                </a:solidFill>
              </a:rPr>
              <a:t>：</a:t>
            </a:r>
            <a:r>
              <a:rPr lang="zh-CN" altLang="en-US" sz="2400" dirty="0"/>
              <a:t>采用</a:t>
            </a:r>
            <a:r>
              <a:rPr lang="zh-CN" altLang="en-US" sz="2400" dirty="0">
                <a:solidFill>
                  <a:srgbClr val="0000FF"/>
                </a:solidFill>
              </a:rPr>
              <a:t>主</a:t>
            </a:r>
            <a:r>
              <a:rPr lang="en-US" altLang="zh-CN" sz="2400" dirty="0">
                <a:solidFill>
                  <a:srgbClr val="0000FF"/>
                </a:solidFill>
              </a:rPr>
              <a:t>-</a:t>
            </a:r>
            <a:r>
              <a:rPr lang="zh-CN" altLang="en-US" sz="2400" dirty="0">
                <a:solidFill>
                  <a:srgbClr val="0000FF"/>
                </a:solidFill>
              </a:rPr>
              <a:t>从</a:t>
            </a:r>
            <a:r>
              <a:rPr lang="zh-CN" altLang="en-US" sz="2400" dirty="0" smtClean="0">
                <a:solidFill>
                  <a:srgbClr val="0000FF"/>
                </a:solidFill>
              </a:rPr>
              <a:t>模式</a:t>
            </a:r>
            <a:endParaRPr lang="en-US" altLang="zh-CN" sz="2400" dirty="0" smtClean="0">
              <a:solidFill>
                <a:srgbClr val="0000FF"/>
              </a:solidFill>
            </a:endParaRPr>
          </a:p>
          <a:p>
            <a:pPr lvl="1">
              <a:lnSpc>
                <a:spcPct val="105000"/>
              </a:lnSpc>
            </a:pPr>
            <a:r>
              <a:rPr lang="zh-CN" altLang="en-US" sz="2400" dirty="0" smtClean="0">
                <a:solidFill>
                  <a:schemeClr val="tx1"/>
                </a:solidFill>
              </a:rPr>
              <a:t>其他短程通信技术</a:t>
            </a:r>
            <a:endParaRPr lang="zh-CN" altLang="en-US" sz="2400" dirty="0">
              <a:solidFill>
                <a:schemeClr val="tx1"/>
              </a:solidFill>
            </a:endParaRPr>
          </a:p>
        </p:txBody>
      </p:sp>
      <p:sp>
        <p:nvSpPr>
          <p:cNvPr id="2560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6" name="Picture Placeholder 5" descr="Figure 1-6. Bluetooth PAN configuration. &#10;&#10;This image illustrates a simple Bluetooth networks using the master-slave paradigm. In the image there is a PC, a mouse, a keyboard and another device. With this set-up, the system unit (the PC) that is normally the master is talking to the mouse, keyboard and other device as slaves as represented by the lightning bolt images pointing towards the slave devices. The master tells the slaves what addresses to use, when they can transmit, how long they can transmit, what frequencies they can use, and so on."/>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92080" y="4048692"/>
            <a:ext cx="2805821" cy="2404644"/>
          </a:xfrm>
          <a:prstGeom prst="rect">
            <a:avLst/>
          </a:prstGeom>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a:t>局域网</a:t>
            </a:r>
            <a:br>
              <a:rPr lang="zh-CN" altLang="en-US"/>
            </a:br>
            <a:r>
              <a:rPr lang="zh-CN" altLang="en-US" sz="3200"/>
              <a:t>（</a:t>
            </a:r>
            <a:r>
              <a:rPr lang="en-US" altLang="zh-CN" sz="3200"/>
              <a:t>LAN</a:t>
            </a:r>
            <a:r>
              <a:rPr lang="zh-CN" altLang="en-US" sz="3200"/>
              <a:t>）</a:t>
            </a:r>
          </a:p>
        </p:txBody>
      </p:sp>
      <p:sp>
        <p:nvSpPr>
          <p:cNvPr id="25600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6006" name="Rectangle 6"/>
          <p:cNvSpPr>
            <a:spLocks noGrp="1" noChangeArrowheads="1"/>
          </p:cNvSpPr>
          <p:nvPr>
            <p:ph type="body" idx="1"/>
          </p:nvPr>
        </p:nvSpPr>
        <p:spPr/>
        <p:txBody>
          <a:bodyPr/>
          <a:lstStyle/>
          <a:p>
            <a:pPr marL="0" indent="0">
              <a:lnSpc>
                <a:spcPct val="105000"/>
              </a:lnSpc>
              <a:buFont typeface="Wingdings" pitchFamily="2" charset="2"/>
              <a:buNone/>
            </a:pPr>
            <a:r>
              <a:rPr lang="en-US" altLang="zh-CN" sz="2400" dirty="0"/>
              <a:t>        LAN</a:t>
            </a:r>
            <a:r>
              <a:rPr lang="zh-CN" altLang="en-US" sz="2400" dirty="0"/>
              <a:t>是处于同一建筑、同一大学或方圆几公里远地域内的</a:t>
            </a:r>
            <a:r>
              <a:rPr lang="zh-CN" altLang="en-US" sz="2400" dirty="0">
                <a:solidFill>
                  <a:srgbClr val="0000FF"/>
                </a:solidFill>
              </a:rPr>
              <a:t>专用网络</a:t>
            </a:r>
            <a:r>
              <a:rPr lang="zh-CN" altLang="en-US" sz="2400" dirty="0"/>
              <a:t>。主要特点有：</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范围</a:t>
            </a:r>
          </a:p>
          <a:p>
            <a:pPr marL="0" indent="0">
              <a:lnSpc>
                <a:spcPct val="105000"/>
              </a:lnSpc>
              <a:buFont typeface="Wingdings" pitchFamily="2" charset="2"/>
              <a:buNone/>
            </a:pPr>
            <a:r>
              <a:rPr lang="zh-CN" altLang="en-US" sz="2400" dirty="0"/>
              <a:t>       小，最坏传输时间受限且预知（这对</a:t>
            </a:r>
            <a:r>
              <a:rPr lang="zh-CN" altLang="en-US" sz="2400" dirty="0" smtClean="0"/>
              <a:t>网络协议的</a:t>
            </a:r>
            <a:r>
              <a:rPr lang="zh-CN" altLang="en-US" sz="2400" dirty="0"/>
              <a:t>设计很关键）。</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传输技术</a:t>
            </a:r>
          </a:p>
          <a:p>
            <a:pPr marL="0" indent="0">
              <a:lnSpc>
                <a:spcPct val="105000"/>
              </a:lnSpc>
              <a:buFont typeface="Wingdings" pitchFamily="2" charset="2"/>
              <a:buNone/>
            </a:pPr>
            <a:r>
              <a:rPr lang="zh-CN" altLang="en-US" sz="2400" dirty="0"/>
              <a:t>       多采用广播式，传输速率：</a:t>
            </a:r>
            <a:r>
              <a:rPr lang="en-US" altLang="zh-CN" sz="2400" dirty="0"/>
              <a:t>10Mb/s</a:t>
            </a:r>
            <a:r>
              <a:rPr lang="zh-CN" altLang="en-US" sz="2400" dirty="0"/>
              <a:t>～</a:t>
            </a:r>
            <a:r>
              <a:rPr lang="en-US" altLang="zh-CN" sz="2400" dirty="0"/>
              <a:t>10Gb/s</a:t>
            </a:r>
            <a:r>
              <a:rPr lang="zh-CN" altLang="en-US" sz="2400" dirty="0"/>
              <a:t>，误码率：一般在</a:t>
            </a:r>
            <a:r>
              <a:rPr lang="en-US" altLang="zh-CN" sz="2400" dirty="0"/>
              <a:t>10</a:t>
            </a:r>
            <a:r>
              <a:rPr lang="en-US" altLang="zh-CN" sz="2400" baseline="30000" dirty="0"/>
              <a:t>-11</a:t>
            </a:r>
            <a:r>
              <a:rPr lang="zh-CN" altLang="en-US" sz="2400" dirty="0"/>
              <a:t>～</a:t>
            </a:r>
            <a:r>
              <a:rPr lang="en-US" altLang="zh-CN" sz="2400" dirty="0"/>
              <a:t>10</a:t>
            </a:r>
            <a:r>
              <a:rPr lang="en-US" altLang="zh-CN" sz="2400" baseline="30000" dirty="0"/>
              <a:t>-8</a:t>
            </a:r>
            <a:r>
              <a:rPr lang="zh-CN" altLang="en-US" sz="2400" dirty="0"/>
              <a:t>以下。</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拓扑结构</a:t>
            </a:r>
          </a:p>
          <a:p>
            <a:pPr marL="0" indent="0">
              <a:lnSpc>
                <a:spcPct val="105000"/>
              </a:lnSpc>
              <a:buFont typeface="Wingdings" pitchFamily="2" charset="2"/>
              <a:buNone/>
            </a:pPr>
            <a:r>
              <a:rPr lang="zh-CN" altLang="en-US" sz="2400" dirty="0"/>
              <a:t>     规则，多采用总线型、环型、树型、网状等。</a:t>
            </a:r>
          </a:p>
        </p:txBody>
      </p:sp>
      <p:sp>
        <p:nvSpPr>
          <p:cNvPr id="2560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extLst>
      <p:ext uri="{BB962C8B-B14F-4D97-AF65-F5344CB8AC3E}">
        <p14:creationId xmlns:p14="http://schemas.microsoft.com/office/powerpoint/2010/main" val="13761517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zh-CN" altLang="en-US"/>
              <a:t>局域网</a:t>
            </a:r>
            <a:br>
              <a:rPr lang="zh-CN" altLang="en-US"/>
            </a:br>
            <a:r>
              <a:rPr lang="zh-CN" altLang="en-US" sz="3200"/>
              <a:t>（</a:t>
            </a:r>
            <a:r>
              <a:rPr lang="en-US" altLang="en-US" sz="3200"/>
              <a:t>拓扑结构</a:t>
            </a:r>
            <a:r>
              <a:rPr lang="zh-CN" altLang="en-US" sz="3200"/>
              <a:t>）</a:t>
            </a:r>
          </a:p>
        </p:txBody>
      </p:sp>
      <p:sp>
        <p:nvSpPr>
          <p:cNvPr id="2621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62153" name="Rectangle 9"/>
          <p:cNvSpPr>
            <a:spLocks noChangeArrowheads="1"/>
          </p:cNvSpPr>
          <p:nvPr/>
        </p:nvSpPr>
        <p:spPr bwMode="auto">
          <a:xfrm>
            <a:off x="0" y="2986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262152" name="Object 8"/>
          <p:cNvGraphicFramePr>
            <a:graphicFrameLocks noChangeAspect="1"/>
          </p:cNvGraphicFramePr>
          <p:nvPr/>
        </p:nvGraphicFramePr>
        <p:xfrm>
          <a:off x="1187450" y="2276475"/>
          <a:ext cx="2200275" cy="885825"/>
        </p:xfrm>
        <a:graphic>
          <a:graphicData uri="http://schemas.openxmlformats.org/presentationml/2006/ole">
            <mc:AlternateContent xmlns:mc="http://schemas.openxmlformats.org/markup-compatibility/2006">
              <mc:Choice xmlns:v="urn:schemas-microsoft-com:vml" Requires="v">
                <p:oleObj spid="_x0000_s262523" name="图片" r:id="rId4" imgW="2200656" imgH="882396" progId="Word.Picture.8">
                  <p:embed/>
                </p:oleObj>
              </mc:Choice>
              <mc:Fallback>
                <p:oleObj name="图片" r:id="rId4" imgW="2200656" imgH="882396" progId="Word.Picture.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276475"/>
                        <a:ext cx="220027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54" name="Object 10"/>
          <p:cNvGraphicFramePr>
            <a:graphicFrameLocks noChangeAspect="1"/>
          </p:cNvGraphicFramePr>
          <p:nvPr/>
        </p:nvGraphicFramePr>
        <p:xfrm>
          <a:off x="4643438" y="2133600"/>
          <a:ext cx="1333500" cy="1200150"/>
        </p:xfrm>
        <a:graphic>
          <a:graphicData uri="http://schemas.openxmlformats.org/presentationml/2006/ole">
            <mc:AlternateContent xmlns:mc="http://schemas.openxmlformats.org/markup-compatibility/2006">
              <mc:Choice xmlns:v="urn:schemas-microsoft-com:vml" Requires="v">
                <p:oleObj spid="_x0000_s262524" name="图片" r:id="rId6" imgW="1328928" imgH="1199388" progId="Word.Picture.8">
                  <p:embed/>
                </p:oleObj>
              </mc:Choice>
              <mc:Fallback>
                <p:oleObj name="图片" r:id="rId6" imgW="1328928" imgH="1199388" progId="Word.Picture.8">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2133600"/>
                        <a:ext cx="133350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56" name="Object 12"/>
          <p:cNvGraphicFramePr>
            <a:graphicFrameLocks noChangeAspect="1"/>
          </p:cNvGraphicFramePr>
          <p:nvPr/>
        </p:nvGraphicFramePr>
        <p:xfrm>
          <a:off x="7164388" y="2060575"/>
          <a:ext cx="1419225" cy="1304925"/>
        </p:xfrm>
        <a:graphic>
          <a:graphicData uri="http://schemas.openxmlformats.org/presentationml/2006/ole">
            <mc:AlternateContent xmlns:mc="http://schemas.openxmlformats.org/markup-compatibility/2006">
              <mc:Choice xmlns:v="urn:schemas-microsoft-com:vml" Requires="v">
                <p:oleObj spid="_x0000_s262525" name="图片" r:id="rId8" imgW="1421892" imgH="1303020" progId="Word.Picture.8">
                  <p:embed/>
                </p:oleObj>
              </mc:Choice>
              <mc:Fallback>
                <p:oleObj name="图片" r:id="rId8" imgW="1421892" imgH="1303020" progId="Word.Picture.8">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388" y="2060575"/>
                        <a:ext cx="1419225" cy="1304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2159" name="Rectangle 15"/>
          <p:cNvSpPr>
            <a:spLocks noChangeArrowheads="1"/>
          </p:cNvSpPr>
          <p:nvPr/>
        </p:nvSpPr>
        <p:spPr bwMode="auto">
          <a:xfrm>
            <a:off x="0"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262158" name="Object 14"/>
          <p:cNvGraphicFramePr>
            <a:graphicFrameLocks noChangeAspect="1"/>
          </p:cNvGraphicFramePr>
          <p:nvPr/>
        </p:nvGraphicFramePr>
        <p:xfrm>
          <a:off x="1042988" y="4221163"/>
          <a:ext cx="2705100" cy="1428750"/>
        </p:xfrm>
        <a:graphic>
          <a:graphicData uri="http://schemas.openxmlformats.org/presentationml/2006/ole">
            <mc:AlternateContent xmlns:mc="http://schemas.openxmlformats.org/markup-compatibility/2006">
              <mc:Choice xmlns:v="urn:schemas-microsoft-com:vml" Requires="v">
                <p:oleObj spid="_x0000_s262526" name="图片" r:id="rId10" imgW="2703576" imgH="1431036" progId="Word.Picture.8">
                  <p:embed/>
                </p:oleObj>
              </mc:Choice>
              <mc:Fallback>
                <p:oleObj name="图片" r:id="rId10" imgW="2703576" imgH="1431036" progId="Word.Picture.8">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988" y="4221163"/>
                        <a:ext cx="2705100"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60" name="Object 16"/>
          <p:cNvGraphicFramePr>
            <a:graphicFrameLocks noChangeAspect="1"/>
          </p:cNvGraphicFramePr>
          <p:nvPr/>
        </p:nvGraphicFramePr>
        <p:xfrm>
          <a:off x="4716463" y="4076700"/>
          <a:ext cx="3933825" cy="1495425"/>
        </p:xfrm>
        <a:graphic>
          <a:graphicData uri="http://schemas.openxmlformats.org/presentationml/2006/ole">
            <mc:AlternateContent xmlns:mc="http://schemas.openxmlformats.org/markup-compatibility/2006">
              <mc:Choice xmlns:v="urn:schemas-microsoft-com:vml" Requires="v">
                <p:oleObj spid="_x0000_s262527" name="图片" r:id="rId12" imgW="3930396" imgH="1493520" progId="Word.Picture.8">
                  <p:embed/>
                </p:oleObj>
              </mc:Choice>
              <mc:Fallback>
                <p:oleObj name="图片" r:id="rId12" imgW="3930396" imgH="1493520" progId="Word.Picture.8">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6463" y="4076700"/>
                        <a:ext cx="3933825"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2162" name="Text Box 18"/>
          <p:cNvSpPr txBox="1">
            <a:spLocks noChangeArrowheads="1"/>
          </p:cNvSpPr>
          <p:nvPr/>
        </p:nvSpPr>
        <p:spPr bwMode="auto">
          <a:xfrm>
            <a:off x="1763713" y="3357563"/>
            <a:ext cx="1008062"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总线</a:t>
            </a:r>
          </a:p>
        </p:txBody>
      </p:sp>
      <p:sp>
        <p:nvSpPr>
          <p:cNvPr id="262163" name="Text Box 19"/>
          <p:cNvSpPr txBox="1">
            <a:spLocks noChangeArrowheads="1"/>
          </p:cNvSpPr>
          <p:nvPr/>
        </p:nvSpPr>
        <p:spPr bwMode="auto">
          <a:xfrm>
            <a:off x="4787900" y="3429000"/>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环型</a:t>
            </a:r>
          </a:p>
        </p:txBody>
      </p:sp>
      <p:sp>
        <p:nvSpPr>
          <p:cNvPr id="262164" name="Text Box 20"/>
          <p:cNvSpPr txBox="1">
            <a:spLocks noChangeArrowheads="1"/>
          </p:cNvSpPr>
          <p:nvPr/>
        </p:nvSpPr>
        <p:spPr bwMode="auto">
          <a:xfrm>
            <a:off x="7380288" y="3429000"/>
            <a:ext cx="1008062"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星型</a:t>
            </a:r>
          </a:p>
        </p:txBody>
      </p:sp>
      <p:sp>
        <p:nvSpPr>
          <p:cNvPr id="262165" name="Text Box 21"/>
          <p:cNvSpPr txBox="1">
            <a:spLocks noChangeArrowheads="1"/>
          </p:cNvSpPr>
          <p:nvPr/>
        </p:nvSpPr>
        <p:spPr bwMode="auto">
          <a:xfrm>
            <a:off x="2051050" y="5805488"/>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树型</a:t>
            </a:r>
          </a:p>
        </p:txBody>
      </p:sp>
      <p:sp>
        <p:nvSpPr>
          <p:cNvPr id="262166" name="Text Box 22"/>
          <p:cNvSpPr txBox="1">
            <a:spLocks noChangeArrowheads="1"/>
          </p:cNvSpPr>
          <p:nvPr/>
        </p:nvSpPr>
        <p:spPr bwMode="auto">
          <a:xfrm>
            <a:off x="6156325" y="5805488"/>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网型</a:t>
            </a:r>
          </a:p>
        </p:txBody>
      </p:sp>
      <p:sp>
        <p:nvSpPr>
          <p:cNvPr id="262167" name="Text Box 2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4" action="ppaction://hlinksldjump"/>
              </a:rPr>
              <a:t>本章内容</a:t>
            </a:r>
            <a:r>
              <a:rPr lang="en-US" altLang="zh-CN" sz="1200">
                <a:ea typeface="幼圆" pitchFamily="49" charset="-122"/>
              </a:rPr>
              <a:t>&gt;&gt;</a:t>
            </a:r>
            <a:r>
              <a:rPr lang="zh-CN" altLang="en-US" sz="1200">
                <a:ea typeface="幼圆" pitchFamily="49" charset="-122"/>
                <a:hlinkClick r:id="rId15" action="ppaction://hlinksldjump"/>
              </a:rPr>
              <a:t>计算机网络概述</a:t>
            </a:r>
            <a:r>
              <a:rPr lang="en-US" altLang="zh-CN" sz="1200">
                <a:ea typeface="幼圆" pitchFamily="49" charset="-122"/>
              </a:rPr>
              <a:t>&gt;&gt;</a:t>
            </a:r>
            <a:r>
              <a:rPr lang="zh-CN" altLang="en-US" sz="1200">
                <a:ea typeface="幼圆" pitchFamily="49" charset="-122"/>
                <a:hlinkClick r:id="rId16" action="ppaction://hlinksldjump"/>
              </a:rPr>
              <a:t>计算机网络的分类</a:t>
            </a:r>
            <a:r>
              <a:rPr lang="en-US" altLang="zh-CN" sz="1200">
                <a:ea typeface="幼圆" pitchFamily="49" charset="-122"/>
              </a:rPr>
              <a:t>&gt;&gt;</a:t>
            </a:r>
            <a:r>
              <a:rPr lang="zh-CN" altLang="en-US" sz="1200">
                <a:ea typeface="幼圆" pitchFamily="49" charset="-122"/>
                <a:hlinkClick r:id="rId1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zh-CN" altLang="en-US"/>
              <a:t>局域网</a:t>
            </a:r>
            <a:br>
              <a:rPr lang="zh-CN" altLang="en-US"/>
            </a:br>
            <a:r>
              <a:rPr lang="zh-CN" altLang="en-US" sz="3200"/>
              <a:t>（举例）</a:t>
            </a:r>
          </a:p>
        </p:txBody>
      </p:sp>
      <p:sp>
        <p:nvSpPr>
          <p:cNvPr id="2631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264048" name="Group 880"/>
          <p:cNvGrpSpPr>
            <a:grpSpLocks/>
          </p:cNvGrpSpPr>
          <p:nvPr/>
        </p:nvGrpSpPr>
        <p:grpSpPr bwMode="auto">
          <a:xfrm>
            <a:off x="4427538" y="1838325"/>
            <a:ext cx="4181475" cy="4386263"/>
            <a:chOff x="1791" y="1294"/>
            <a:chExt cx="2634" cy="2763"/>
          </a:xfrm>
        </p:grpSpPr>
        <p:sp>
          <p:nvSpPr>
            <p:cNvPr id="263534" name="Line 366"/>
            <p:cNvSpPr>
              <a:spLocks noChangeShapeType="1"/>
            </p:cNvSpPr>
            <p:nvPr/>
          </p:nvSpPr>
          <p:spPr bwMode="auto">
            <a:xfrm>
              <a:off x="2018" y="2432"/>
              <a:ext cx="0" cy="497"/>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6" name="Freeform 368"/>
            <p:cNvSpPr>
              <a:spLocks/>
            </p:cNvSpPr>
            <p:nvPr/>
          </p:nvSpPr>
          <p:spPr bwMode="auto">
            <a:xfrm>
              <a:off x="2019" y="1570"/>
              <a:ext cx="413" cy="117"/>
            </a:xfrm>
            <a:custGeom>
              <a:avLst/>
              <a:gdLst>
                <a:gd name="T0" fmla="*/ 0 w 364"/>
                <a:gd name="T1" fmla="*/ 93 h 94"/>
                <a:gd name="T2" fmla="*/ 0 w 364"/>
                <a:gd name="T3" fmla="*/ 0 h 94"/>
                <a:gd name="T4" fmla="*/ 363 w 364"/>
                <a:gd name="T5" fmla="*/ 0 h 94"/>
              </a:gdLst>
              <a:ahLst/>
              <a:cxnLst>
                <a:cxn ang="0">
                  <a:pos x="T0" y="T1"/>
                </a:cxn>
                <a:cxn ang="0">
                  <a:pos x="T2" y="T3"/>
                </a:cxn>
                <a:cxn ang="0">
                  <a:pos x="T4" y="T5"/>
                </a:cxn>
              </a:cxnLst>
              <a:rect l="0" t="0" r="r" b="b"/>
              <a:pathLst>
                <a:path w="364" h="94">
                  <a:moveTo>
                    <a:pt x="0" y="93"/>
                  </a:moveTo>
                  <a:lnTo>
                    <a:pt x="0" y="0"/>
                  </a:lnTo>
                  <a:lnTo>
                    <a:pt x="363" y="0"/>
                  </a:lnTo>
                </a:path>
              </a:pathLst>
            </a:custGeom>
            <a:noFill/>
            <a:ln w="50799"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37" name="Line 369"/>
            <p:cNvSpPr>
              <a:spLocks noChangeShapeType="1"/>
            </p:cNvSpPr>
            <p:nvPr/>
          </p:nvSpPr>
          <p:spPr bwMode="auto">
            <a:xfrm>
              <a:off x="2018" y="1858"/>
              <a:ext cx="0" cy="45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8" name="Line 370"/>
            <p:cNvSpPr>
              <a:spLocks noChangeShapeType="1"/>
            </p:cNvSpPr>
            <p:nvPr/>
          </p:nvSpPr>
          <p:spPr bwMode="auto">
            <a:xfrm>
              <a:off x="2018" y="3067"/>
              <a:ext cx="0" cy="488"/>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9" name="Line 371"/>
            <p:cNvSpPr>
              <a:spLocks noChangeShapeType="1"/>
            </p:cNvSpPr>
            <p:nvPr/>
          </p:nvSpPr>
          <p:spPr bwMode="auto">
            <a:xfrm>
              <a:off x="2093" y="3131"/>
              <a:ext cx="0" cy="418"/>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3540" name="Picture 3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 y="2673"/>
              <a:ext cx="37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541" name="Picture 3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 y="2030"/>
              <a:ext cx="37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542" name="Picture 3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 y="1331"/>
              <a:ext cx="379"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543" name="Freeform 375"/>
            <p:cNvSpPr>
              <a:spLocks/>
            </p:cNvSpPr>
            <p:nvPr/>
          </p:nvSpPr>
          <p:spPr bwMode="auto">
            <a:xfrm>
              <a:off x="1796" y="1572"/>
              <a:ext cx="350" cy="421"/>
            </a:xfrm>
            <a:custGeom>
              <a:avLst/>
              <a:gdLst>
                <a:gd name="T0" fmla="*/ 307 w 308"/>
                <a:gd name="T1" fmla="*/ 337 h 338"/>
                <a:gd name="T2" fmla="*/ 0 w 308"/>
                <a:gd name="T3" fmla="*/ 42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2"/>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44" name="Freeform 376"/>
            <p:cNvSpPr>
              <a:spLocks/>
            </p:cNvSpPr>
            <p:nvPr/>
          </p:nvSpPr>
          <p:spPr bwMode="auto">
            <a:xfrm>
              <a:off x="2147" y="1944"/>
              <a:ext cx="1612" cy="51"/>
            </a:xfrm>
            <a:custGeom>
              <a:avLst/>
              <a:gdLst>
                <a:gd name="T0" fmla="*/ 1423 w 1424"/>
                <a:gd name="T1" fmla="*/ 0 h 41"/>
                <a:gd name="T2" fmla="*/ 0 w 1424"/>
                <a:gd name="T3" fmla="*/ 0 h 41"/>
                <a:gd name="T4" fmla="*/ 0 w 1424"/>
                <a:gd name="T5" fmla="*/ 40 h 41"/>
                <a:gd name="T6" fmla="*/ 1423 w 1424"/>
                <a:gd name="T7" fmla="*/ 40 h 41"/>
                <a:gd name="T8" fmla="*/ 1423 w 1424"/>
                <a:gd name="T9" fmla="*/ 0 h 41"/>
              </a:gdLst>
              <a:ahLst/>
              <a:cxnLst>
                <a:cxn ang="0">
                  <a:pos x="T0" y="T1"/>
                </a:cxn>
                <a:cxn ang="0">
                  <a:pos x="T2" y="T3"/>
                </a:cxn>
                <a:cxn ang="0">
                  <a:pos x="T4" y="T5"/>
                </a:cxn>
                <a:cxn ang="0">
                  <a:pos x="T6" y="T7"/>
                </a:cxn>
                <a:cxn ang="0">
                  <a:pos x="T8" y="T9"/>
                </a:cxn>
              </a:cxnLst>
              <a:rect l="0" t="0" r="r" b="b"/>
              <a:pathLst>
                <a:path w="1424" h="41">
                  <a:moveTo>
                    <a:pt x="1423" y="0"/>
                  </a:moveTo>
                  <a:lnTo>
                    <a:pt x="0" y="0"/>
                  </a:lnTo>
                  <a:lnTo>
                    <a:pt x="0" y="40"/>
                  </a:lnTo>
                  <a:lnTo>
                    <a:pt x="1423" y="40"/>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45" name="Group 377"/>
            <p:cNvGrpSpPr>
              <a:grpSpLocks/>
            </p:cNvGrpSpPr>
            <p:nvPr/>
          </p:nvGrpSpPr>
          <p:grpSpPr bwMode="auto">
            <a:xfrm>
              <a:off x="1901" y="1586"/>
              <a:ext cx="296" cy="275"/>
              <a:chOff x="3626" y="1445"/>
              <a:chExt cx="262" cy="220"/>
            </a:xfrm>
          </p:grpSpPr>
          <p:sp>
            <p:nvSpPr>
              <p:cNvPr id="263546" name="Oval 378"/>
              <p:cNvSpPr>
                <a:spLocks noChangeArrowheads="1"/>
              </p:cNvSpPr>
              <p:nvPr/>
            </p:nvSpPr>
            <p:spPr bwMode="auto">
              <a:xfrm>
                <a:off x="3626" y="1445"/>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7" name="Oval 379"/>
              <p:cNvSpPr>
                <a:spLocks noChangeArrowheads="1"/>
              </p:cNvSpPr>
              <p:nvPr/>
            </p:nvSpPr>
            <p:spPr bwMode="auto">
              <a:xfrm>
                <a:off x="3694" y="1509"/>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8" name="Oval 380"/>
              <p:cNvSpPr>
                <a:spLocks noChangeArrowheads="1"/>
              </p:cNvSpPr>
              <p:nvPr/>
            </p:nvSpPr>
            <p:spPr bwMode="auto">
              <a:xfrm>
                <a:off x="3759" y="1574"/>
                <a:ext cx="62" cy="27"/>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9" name="Oval 381"/>
              <p:cNvSpPr>
                <a:spLocks noChangeArrowheads="1"/>
              </p:cNvSpPr>
              <p:nvPr/>
            </p:nvSpPr>
            <p:spPr bwMode="auto">
              <a:xfrm>
                <a:off x="3827" y="1637"/>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3550" name="Group 382"/>
            <p:cNvGrpSpPr>
              <a:grpSpLocks/>
            </p:cNvGrpSpPr>
            <p:nvPr/>
          </p:nvGrpSpPr>
          <p:grpSpPr bwMode="auto">
            <a:xfrm>
              <a:off x="1895" y="2207"/>
              <a:ext cx="297" cy="275"/>
              <a:chOff x="3621" y="1943"/>
              <a:chExt cx="262" cy="220"/>
            </a:xfrm>
          </p:grpSpPr>
          <p:sp>
            <p:nvSpPr>
              <p:cNvPr id="263551" name="Oval 383"/>
              <p:cNvSpPr>
                <a:spLocks noChangeArrowheads="1"/>
              </p:cNvSpPr>
              <p:nvPr/>
            </p:nvSpPr>
            <p:spPr bwMode="auto">
              <a:xfrm>
                <a:off x="3621" y="1943"/>
                <a:ext cx="62" cy="27"/>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2" name="Oval 384"/>
              <p:cNvSpPr>
                <a:spLocks noChangeArrowheads="1"/>
              </p:cNvSpPr>
              <p:nvPr/>
            </p:nvSpPr>
            <p:spPr bwMode="auto">
              <a:xfrm>
                <a:off x="3689" y="2007"/>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3" name="Oval 385"/>
              <p:cNvSpPr>
                <a:spLocks noChangeArrowheads="1"/>
              </p:cNvSpPr>
              <p:nvPr/>
            </p:nvSpPr>
            <p:spPr bwMode="auto">
              <a:xfrm>
                <a:off x="3754" y="2071"/>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4" name="Oval 386"/>
              <p:cNvSpPr>
                <a:spLocks noChangeArrowheads="1"/>
              </p:cNvSpPr>
              <p:nvPr/>
            </p:nvSpPr>
            <p:spPr bwMode="auto">
              <a:xfrm>
                <a:off x="3822" y="2135"/>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3555" name="Freeform 387"/>
            <p:cNvSpPr>
              <a:spLocks/>
            </p:cNvSpPr>
            <p:nvPr/>
          </p:nvSpPr>
          <p:spPr bwMode="auto">
            <a:xfrm>
              <a:off x="1796" y="2789"/>
              <a:ext cx="350" cy="421"/>
            </a:xfrm>
            <a:custGeom>
              <a:avLst/>
              <a:gdLst>
                <a:gd name="T0" fmla="*/ 307 w 308"/>
                <a:gd name="T1" fmla="*/ 337 h 338"/>
                <a:gd name="T2" fmla="*/ 0 w 308"/>
                <a:gd name="T3" fmla="*/ 41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1"/>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56" name="Group 388"/>
            <p:cNvGrpSpPr>
              <a:grpSpLocks/>
            </p:cNvGrpSpPr>
            <p:nvPr/>
          </p:nvGrpSpPr>
          <p:grpSpPr bwMode="auto">
            <a:xfrm>
              <a:off x="1895" y="2831"/>
              <a:ext cx="297" cy="276"/>
              <a:chOff x="3621" y="2443"/>
              <a:chExt cx="262" cy="221"/>
            </a:xfrm>
          </p:grpSpPr>
          <p:sp>
            <p:nvSpPr>
              <p:cNvPr id="263557" name="Oval 389"/>
              <p:cNvSpPr>
                <a:spLocks noChangeArrowheads="1"/>
              </p:cNvSpPr>
              <p:nvPr/>
            </p:nvSpPr>
            <p:spPr bwMode="auto">
              <a:xfrm>
                <a:off x="3621" y="2443"/>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8" name="Oval 390"/>
              <p:cNvSpPr>
                <a:spLocks noChangeArrowheads="1"/>
              </p:cNvSpPr>
              <p:nvPr/>
            </p:nvSpPr>
            <p:spPr bwMode="auto">
              <a:xfrm>
                <a:off x="3689" y="2507"/>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9" name="Oval 391"/>
              <p:cNvSpPr>
                <a:spLocks noChangeArrowheads="1"/>
              </p:cNvSpPr>
              <p:nvPr/>
            </p:nvSpPr>
            <p:spPr bwMode="auto">
              <a:xfrm>
                <a:off x="3754" y="2571"/>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0" name="Oval 392"/>
              <p:cNvSpPr>
                <a:spLocks noChangeArrowheads="1"/>
              </p:cNvSpPr>
              <p:nvPr/>
            </p:nvSpPr>
            <p:spPr bwMode="auto">
              <a:xfrm>
                <a:off x="3822" y="2636"/>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3561" name="Line 393"/>
            <p:cNvSpPr>
              <a:spLocks noChangeShapeType="1"/>
            </p:cNvSpPr>
            <p:nvPr/>
          </p:nvSpPr>
          <p:spPr bwMode="auto">
            <a:xfrm flipH="1" flipV="1">
              <a:off x="2263" y="3667"/>
              <a:ext cx="679" cy="26"/>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2" name="Line 394"/>
            <p:cNvSpPr>
              <a:spLocks noChangeShapeType="1"/>
            </p:cNvSpPr>
            <p:nvPr/>
          </p:nvSpPr>
          <p:spPr bwMode="auto">
            <a:xfrm flipH="1">
              <a:off x="2151" y="2961"/>
              <a:ext cx="337" cy="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3" name="Line 395"/>
            <p:cNvSpPr>
              <a:spLocks noChangeShapeType="1"/>
            </p:cNvSpPr>
            <p:nvPr/>
          </p:nvSpPr>
          <p:spPr bwMode="auto">
            <a:xfrm flipH="1">
              <a:off x="2162" y="2949"/>
              <a:ext cx="2" cy="134"/>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4" name="Line 396"/>
            <p:cNvSpPr>
              <a:spLocks noChangeShapeType="1"/>
            </p:cNvSpPr>
            <p:nvPr/>
          </p:nvSpPr>
          <p:spPr bwMode="auto">
            <a:xfrm flipH="1">
              <a:off x="2158" y="3212"/>
              <a:ext cx="8" cy="362"/>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5" name="Line 397"/>
            <p:cNvSpPr>
              <a:spLocks noChangeShapeType="1"/>
            </p:cNvSpPr>
            <p:nvPr/>
          </p:nvSpPr>
          <p:spPr bwMode="auto">
            <a:xfrm flipV="1">
              <a:off x="2083" y="2254"/>
              <a:ext cx="2" cy="11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6" name="Line 398"/>
            <p:cNvSpPr>
              <a:spLocks noChangeShapeType="1"/>
            </p:cNvSpPr>
            <p:nvPr/>
          </p:nvSpPr>
          <p:spPr bwMode="auto">
            <a:xfrm>
              <a:off x="2063" y="2251"/>
              <a:ext cx="317" cy="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7" name="Line 399"/>
            <p:cNvSpPr>
              <a:spLocks noChangeShapeType="1"/>
            </p:cNvSpPr>
            <p:nvPr/>
          </p:nvSpPr>
          <p:spPr bwMode="auto">
            <a:xfrm>
              <a:off x="2092" y="2523"/>
              <a:ext cx="0" cy="485"/>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568" name="Group 400"/>
            <p:cNvGrpSpPr>
              <a:grpSpLocks/>
            </p:cNvGrpSpPr>
            <p:nvPr/>
          </p:nvGrpSpPr>
          <p:grpSpPr bwMode="auto">
            <a:xfrm>
              <a:off x="2357" y="1466"/>
              <a:ext cx="513" cy="201"/>
              <a:chOff x="4026" y="1348"/>
              <a:chExt cx="452" cy="161"/>
            </a:xfrm>
          </p:grpSpPr>
          <p:sp>
            <p:nvSpPr>
              <p:cNvPr id="263569" name="Line 401"/>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70" name="Line 402"/>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71" name="Line 403"/>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572" name="Group 404"/>
              <p:cNvGrpSpPr>
                <a:grpSpLocks/>
              </p:cNvGrpSpPr>
              <p:nvPr/>
            </p:nvGrpSpPr>
            <p:grpSpPr bwMode="auto">
              <a:xfrm>
                <a:off x="4026" y="1385"/>
                <a:ext cx="284" cy="105"/>
                <a:chOff x="4026" y="1385"/>
                <a:chExt cx="284" cy="105"/>
              </a:xfrm>
            </p:grpSpPr>
            <p:sp>
              <p:nvSpPr>
                <p:cNvPr id="263573" name="Freeform 405"/>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4" name="Freeform 406"/>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5" name="Freeform 407"/>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6" name="Freeform 408"/>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7" name="Freeform 409"/>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8" name="Freeform 410"/>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9" name="Freeform 411"/>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0" name="Freeform 412"/>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1" name="Freeform 413"/>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2" name="Line 414"/>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83" name="Line 415"/>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84" name="Freeform 416"/>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5" name="Freeform 417"/>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6" name="Freeform 418"/>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7" name="Freeform 419"/>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8" name="Freeform 420"/>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9" name="Freeform 421"/>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0" name="Freeform 422"/>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1" name="Freeform 423"/>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2" name="Freeform 424"/>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3" name="Freeform 425"/>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4" name="Freeform 426"/>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5" name="Freeform 427"/>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96" name="Group 428"/>
                <p:cNvGrpSpPr>
                  <a:grpSpLocks/>
                </p:cNvGrpSpPr>
                <p:nvPr/>
              </p:nvGrpSpPr>
              <p:grpSpPr bwMode="auto">
                <a:xfrm>
                  <a:off x="4246" y="1421"/>
                  <a:ext cx="60" cy="63"/>
                  <a:chOff x="4246" y="1421"/>
                  <a:chExt cx="60" cy="63"/>
                </a:xfrm>
              </p:grpSpPr>
              <p:grpSp>
                <p:nvGrpSpPr>
                  <p:cNvPr id="263597" name="Group 429"/>
                  <p:cNvGrpSpPr>
                    <a:grpSpLocks/>
                  </p:cNvGrpSpPr>
                  <p:nvPr/>
                </p:nvGrpSpPr>
                <p:grpSpPr bwMode="auto">
                  <a:xfrm>
                    <a:off x="4246" y="1421"/>
                    <a:ext cx="21" cy="28"/>
                    <a:chOff x="4246" y="1421"/>
                    <a:chExt cx="21" cy="28"/>
                  </a:xfrm>
                </p:grpSpPr>
                <p:grpSp>
                  <p:nvGrpSpPr>
                    <p:cNvPr id="263598" name="Group 430"/>
                    <p:cNvGrpSpPr>
                      <a:grpSpLocks/>
                    </p:cNvGrpSpPr>
                    <p:nvPr/>
                  </p:nvGrpSpPr>
                  <p:grpSpPr bwMode="auto">
                    <a:xfrm>
                      <a:off x="4246" y="1421"/>
                      <a:ext cx="18" cy="27"/>
                      <a:chOff x="4246" y="1421"/>
                      <a:chExt cx="18" cy="27"/>
                    </a:xfrm>
                  </p:grpSpPr>
                  <p:sp>
                    <p:nvSpPr>
                      <p:cNvPr id="263599" name="Freeform 431"/>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0" name="Freeform 432"/>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1" name="Group 433"/>
                    <p:cNvGrpSpPr>
                      <a:grpSpLocks/>
                    </p:cNvGrpSpPr>
                    <p:nvPr/>
                  </p:nvGrpSpPr>
                  <p:grpSpPr bwMode="auto">
                    <a:xfrm>
                      <a:off x="4248" y="1422"/>
                      <a:ext cx="19" cy="26"/>
                      <a:chOff x="4248" y="1422"/>
                      <a:chExt cx="19" cy="26"/>
                    </a:xfrm>
                  </p:grpSpPr>
                  <p:sp>
                    <p:nvSpPr>
                      <p:cNvPr id="263602" name="Freeform 434"/>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3" name="Freeform 435"/>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04" name="Freeform 436"/>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5" name="Group 437"/>
                  <p:cNvGrpSpPr>
                    <a:grpSpLocks/>
                  </p:cNvGrpSpPr>
                  <p:nvPr/>
                </p:nvGrpSpPr>
                <p:grpSpPr bwMode="auto">
                  <a:xfrm>
                    <a:off x="4246" y="1454"/>
                    <a:ext cx="21" cy="30"/>
                    <a:chOff x="4246" y="1454"/>
                    <a:chExt cx="21" cy="30"/>
                  </a:xfrm>
                </p:grpSpPr>
                <p:grpSp>
                  <p:nvGrpSpPr>
                    <p:cNvPr id="263606" name="Group 438"/>
                    <p:cNvGrpSpPr>
                      <a:grpSpLocks/>
                    </p:cNvGrpSpPr>
                    <p:nvPr/>
                  </p:nvGrpSpPr>
                  <p:grpSpPr bwMode="auto">
                    <a:xfrm>
                      <a:off x="4246" y="1454"/>
                      <a:ext cx="18" cy="26"/>
                      <a:chOff x="4246" y="1454"/>
                      <a:chExt cx="18" cy="26"/>
                    </a:xfrm>
                  </p:grpSpPr>
                  <p:sp>
                    <p:nvSpPr>
                      <p:cNvPr id="263607" name="Freeform 439"/>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8" name="Freeform 440"/>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9" name="Group 441"/>
                    <p:cNvGrpSpPr>
                      <a:grpSpLocks/>
                    </p:cNvGrpSpPr>
                    <p:nvPr/>
                  </p:nvGrpSpPr>
                  <p:grpSpPr bwMode="auto">
                    <a:xfrm>
                      <a:off x="4248" y="1458"/>
                      <a:ext cx="19" cy="26"/>
                      <a:chOff x="4248" y="1458"/>
                      <a:chExt cx="19" cy="26"/>
                    </a:xfrm>
                  </p:grpSpPr>
                  <p:sp>
                    <p:nvSpPr>
                      <p:cNvPr id="263610" name="Freeform 442"/>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1" name="Freeform 443"/>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12" name="Freeform 444"/>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13" name="Group 445"/>
                  <p:cNvGrpSpPr>
                    <a:grpSpLocks/>
                  </p:cNvGrpSpPr>
                  <p:nvPr/>
                </p:nvGrpSpPr>
                <p:grpSpPr bwMode="auto">
                  <a:xfrm>
                    <a:off x="4266" y="1421"/>
                    <a:ext cx="20" cy="28"/>
                    <a:chOff x="4266" y="1421"/>
                    <a:chExt cx="20" cy="28"/>
                  </a:xfrm>
                </p:grpSpPr>
                <p:grpSp>
                  <p:nvGrpSpPr>
                    <p:cNvPr id="263614" name="Group 446"/>
                    <p:cNvGrpSpPr>
                      <a:grpSpLocks/>
                    </p:cNvGrpSpPr>
                    <p:nvPr/>
                  </p:nvGrpSpPr>
                  <p:grpSpPr bwMode="auto">
                    <a:xfrm>
                      <a:off x="4266" y="1421"/>
                      <a:ext cx="17" cy="27"/>
                      <a:chOff x="4266" y="1421"/>
                      <a:chExt cx="17" cy="27"/>
                    </a:xfrm>
                  </p:grpSpPr>
                  <p:sp>
                    <p:nvSpPr>
                      <p:cNvPr id="263615" name="Freeform 447"/>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6" name="Freeform 448"/>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17" name="Group 449"/>
                    <p:cNvGrpSpPr>
                      <a:grpSpLocks/>
                    </p:cNvGrpSpPr>
                    <p:nvPr/>
                  </p:nvGrpSpPr>
                  <p:grpSpPr bwMode="auto">
                    <a:xfrm>
                      <a:off x="4267" y="1422"/>
                      <a:ext cx="19" cy="26"/>
                      <a:chOff x="4267" y="1422"/>
                      <a:chExt cx="19" cy="26"/>
                    </a:xfrm>
                  </p:grpSpPr>
                  <p:sp>
                    <p:nvSpPr>
                      <p:cNvPr id="263618" name="Freeform 450"/>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9" name="Freeform 451"/>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20" name="Freeform 452"/>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1" name="Group 453"/>
                  <p:cNvGrpSpPr>
                    <a:grpSpLocks/>
                  </p:cNvGrpSpPr>
                  <p:nvPr/>
                </p:nvGrpSpPr>
                <p:grpSpPr bwMode="auto">
                  <a:xfrm>
                    <a:off x="4266" y="1454"/>
                    <a:ext cx="20" cy="30"/>
                    <a:chOff x="4266" y="1454"/>
                    <a:chExt cx="20" cy="30"/>
                  </a:xfrm>
                </p:grpSpPr>
                <p:grpSp>
                  <p:nvGrpSpPr>
                    <p:cNvPr id="263622" name="Group 454"/>
                    <p:cNvGrpSpPr>
                      <a:grpSpLocks/>
                    </p:cNvGrpSpPr>
                    <p:nvPr/>
                  </p:nvGrpSpPr>
                  <p:grpSpPr bwMode="auto">
                    <a:xfrm>
                      <a:off x="4266" y="1454"/>
                      <a:ext cx="17" cy="26"/>
                      <a:chOff x="4266" y="1454"/>
                      <a:chExt cx="17" cy="26"/>
                    </a:xfrm>
                  </p:grpSpPr>
                  <p:sp>
                    <p:nvSpPr>
                      <p:cNvPr id="263623" name="Freeform 455"/>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24" name="Freeform 456"/>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5" name="Group 457"/>
                    <p:cNvGrpSpPr>
                      <a:grpSpLocks/>
                    </p:cNvGrpSpPr>
                    <p:nvPr/>
                  </p:nvGrpSpPr>
                  <p:grpSpPr bwMode="auto">
                    <a:xfrm>
                      <a:off x="4267" y="1458"/>
                      <a:ext cx="19" cy="26"/>
                      <a:chOff x="4267" y="1458"/>
                      <a:chExt cx="19" cy="26"/>
                    </a:xfrm>
                  </p:grpSpPr>
                  <p:sp>
                    <p:nvSpPr>
                      <p:cNvPr id="263626" name="Freeform 458"/>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27" name="Freeform 459"/>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28" name="Freeform 460"/>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9" name="Group 461"/>
                  <p:cNvGrpSpPr>
                    <a:grpSpLocks/>
                  </p:cNvGrpSpPr>
                  <p:nvPr/>
                </p:nvGrpSpPr>
                <p:grpSpPr bwMode="auto">
                  <a:xfrm>
                    <a:off x="4285" y="1421"/>
                    <a:ext cx="21" cy="28"/>
                    <a:chOff x="4285" y="1421"/>
                    <a:chExt cx="21" cy="28"/>
                  </a:xfrm>
                </p:grpSpPr>
                <p:grpSp>
                  <p:nvGrpSpPr>
                    <p:cNvPr id="263630" name="Group 462"/>
                    <p:cNvGrpSpPr>
                      <a:grpSpLocks/>
                    </p:cNvGrpSpPr>
                    <p:nvPr/>
                  </p:nvGrpSpPr>
                  <p:grpSpPr bwMode="auto">
                    <a:xfrm>
                      <a:off x="4285" y="1421"/>
                      <a:ext cx="18" cy="27"/>
                      <a:chOff x="4285" y="1421"/>
                      <a:chExt cx="18" cy="27"/>
                    </a:xfrm>
                  </p:grpSpPr>
                  <p:sp>
                    <p:nvSpPr>
                      <p:cNvPr id="263631" name="Freeform 463"/>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32" name="Freeform 464"/>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33" name="Group 465"/>
                    <p:cNvGrpSpPr>
                      <a:grpSpLocks/>
                    </p:cNvGrpSpPr>
                    <p:nvPr/>
                  </p:nvGrpSpPr>
                  <p:grpSpPr bwMode="auto">
                    <a:xfrm>
                      <a:off x="4286" y="1422"/>
                      <a:ext cx="20" cy="26"/>
                      <a:chOff x="4286" y="1422"/>
                      <a:chExt cx="20" cy="26"/>
                    </a:xfrm>
                  </p:grpSpPr>
                  <p:sp>
                    <p:nvSpPr>
                      <p:cNvPr id="263634" name="Freeform 466"/>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35" name="Freeform 467"/>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36" name="Freeform 468"/>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37" name="Group 469"/>
                  <p:cNvGrpSpPr>
                    <a:grpSpLocks/>
                  </p:cNvGrpSpPr>
                  <p:nvPr/>
                </p:nvGrpSpPr>
                <p:grpSpPr bwMode="auto">
                  <a:xfrm>
                    <a:off x="4285" y="1454"/>
                    <a:ext cx="21" cy="30"/>
                    <a:chOff x="4285" y="1454"/>
                    <a:chExt cx="21" cy="30"/>
                  </a:xfrm>
                </p:grpSpPr>
                <p:grpSp>
                  <p:nvGrpSpPr>
                    <p:cNvPr id="263638" name="Group 470"/>
                    <p:cNvGrpSpPr>
                      <a:grpSpLocks/>
                    </p:cNvGrpSpPr>
                    <p:nvPr/>
                  </p:nvGrpSpPr>
                  <p:grpSpPr bwMode="auto">
                    <a:xfrm>
                      <a:off x="4285" y="1454"/>
                      <a:ext cx="18" cy="26"/>
                      <a:chOff x="4285" y="1454"/>
                      <a:chExt cx="18" cy="26"/>
                    </a:xfrm>
                  </p:grpSpPr>
                  <p:sp>
                    <p:nvSpPr>
                      <p:cNvPr id="263639" name="Freeform 471"/>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0" name="Freeform 472"/>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41" name="Group 473"/>
                    <p:cNvGrpSpPr>
                      <a:grpSpLocks/>
                    </p:cNvGrpSpPr>
                    <p:nvPr/>
                  </p:nvGrpSpPr>
                  <p:grpSpPr bwMode="auto">
                    <a:xfrm>
                      <a:off x="4286" y="1458"/>
                      <a:ext cx="20" cy="26"/>
                      <a:chOff x="4286" y="1458"/>
                      <a:chExt cx="20" cy="26"/>
                    </a:xfrm>
                  </p:grpSpPr>
                  <p:sp>
                    <p:nvSpPr>
                      <p:cNvPr id="263642" name="Freeform 474"/>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3" name="Freeform 475"/>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44" name="Freeform 476"/>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263646" name="Freeform 478"/>
            <p:cNvSpPr>
              <a:spLocks/>
            </p:cNvSpPr>
            <p:nvPr/>
          </p:nvSpPr>
          <p:spPr bwMode="auto">
            <a:xfrm>
              <a:off x="2147" y="2549"/>
              <a:ext cx="1612" cy="50"/>
            </a:xfrm>
            <a:custGeom>
              <a:avLst/>
              <a:gdLst>
                <a:gd name="T0" fmla="*/ 1423 w 1424"/>
                <a:gd name="T1" fmla="*/ 0 h 40"/>
                <a:gd name="T2" fmla="*/ 0 w 1424"/>
                <a:gd name="T3" fmla="*/ 0 h 40"/>
                <a:gd name="T4" fmla="*/ 0 w 1424"/>
                <a:gd name="T5" fmla="*/ 39 h 40"/>
                <a:gd name="T6" fmla="*/ 1423 w 1424"/>
                <a:gd name="T7" fmla="*/ 39 h 40"/>
                <a:gd name="T8" fmla="*/ 1423 w 1424"/>
                <a:gd name="T9" fmla="*/ 0 h 40"/>
              </a:gdLst>
              <a:ahLst/>
              <a:cxnLst>
                <a:cxn ang="0">
                  <a:pos x="T0" y="T1"/>
                </a:cxn>
                <a:cxn ang="0">
                  <a:pos x="T2" y="T3"/>
                </a:cxn>
                <a:cxn ang="0">
                  <a:pos x="T4" y="T5"/>
                </a:cxn>
                <a:cxn ang="0">
                  <a:pos x="T6" y="T7"/>
                </a:cxn>
                <a:cxn ang="0">
                  <a:pos x="T8" y="T9"/>
                </a:cxn>
              </a:cxnLst>
              <a:rect l="0" t="0" r="r" b="b"/>
              <a:pathLst>
                <a:path w="1424" h="40">
                  <a:moveTo>
                    <a:pt x="1423" y="0"/>
                  </a:moveTo>
                  <a:lnTo>
                    <a:pt x="0" y="0"/>
                  </a:lnTo>
                  <a:lnTo>
                    <a:pt x="0" y="39"/>
                  </a:lnTo>
                  <a:lnTo>
                    <a:pt x="1423" y="39"/>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7" name="Freeform 479"/>
            <p:cNvSpPr>
              <a:spLocks/>
            </p:cNvSpPr>
            <p:nvPr/>
          </p:nvSpPr>
          <p:spPr bwMode="auto">
            <a:xfrm>
              <a:off x="2147" y="3160"/>
              <a:ext cx="1612" cy="51"/>
            </a:xfrm>
            <a:custGeom>
              <a:avLst/>
              <a:gdLst>
                <a:gd name="T0" fmla="*/ 1423 w 1424"/>
                <a:gd name="T1" fmla="*/ 0 h 41"/>
                <a:gd name="T2" fmla="*/ 0 w 1424"/>
                <a:gd name="T3" fmla="*/ 0 h 41"/>
                <a:gd name="T4" fmla="*/ 0 w 1424"/>
                <a:gd name="T5" fmla="*/ 40 h 41"/>
                <a:gd name="T6" fmla="*/ 1423 w 1424"/>
                <a:gd name="T7" fmla="*/ 40 h 41"/>
                <a:gd name="T8" fmla="*/ 1423 w 1424"/>
                <a:gd name="T9" fmla="*/ 0 h 41"/>
              </a:gdLst>
              <a:ahLst/>
              <a:cxnLst>
                <a:cxn ang="0">
                  <a:pos x="T0" y="T1"/>
                </a:cxn>
                <a:cxn ang="0">
                  <a:pos x="T2" y="T3"/>
                </a:cxn>
                <a:cxn ang="0">
                  <a:pos x="T4" y="T5"/>
                </a:cxn>
                <a:cxn ang="0">
                  <a:pos x="T6" y="T7"/>
                </a:cxn>
                <a:cxn ang="0">
                  <a:pos x="T8" y="T9"/>
                </a:cxn>
              </a:cxnLst>
              <a:rect l="0" t="0" r="r" b="b"/>
              <a:pathLst>
                <a:path w="1424" h="41">
                  <a:moveTo>
                    <a:pt x="1423" y="0"/>
                  </a:moveTo>
                  <a:lnTo>
                    <a:pt x="0" y="0"/>
                  </a:lnTo>
                  <a:lnTo>
                    <a:pt x="0" y="40"/>
                  </a:lnTo>
                  <a:lnTo>
                    <a:pt x="1423" y="40"/>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8" name="Freeform 480"/>
            <p:cNvSpPr>
              <a:spLocks/>
            </p:cNvSpPr>
            <p:nvPr/>
          </p:nvSpPr>
          <p:spPr bwMode="auto">
            <a:xfrm>
              <a:off x="1796" y="2180"/>
              <a:ext cx="350" cy="421"/>
            </a:xfrm>
            <a:custGeom>
              <a:avLst/>
              <a:gdLst>
                <a:gd name="T0" fmla="*/ 307 w 308"/>
                <a:gd name="T1" fmla="*/ 337 h 338"/>
                <a:gd name="T2" fmla="*/ 0 w 308"/>
                <a:gd name="T3" fmla="*/ 41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1"/>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63805" name="Picture 6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 y="1376"/>
              <a:ext cx="379" cy="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806" name="Picture 6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4" y="2060"/>
              <a:ext cx="38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807" name="Picture 6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 y="2714"/>
              <a:ext cx="378"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08" name="Rectangle 640"/>
            <p:cNvSpPr>
              <a:spLocks noChangeArrowheads="1"/>
            </p:cNvSpPr>
            <p:nvPr/>
          </p:nvSpPr>
          <p:spPr bwMode="auto">
            <a:xfrm>
              <a:off x="1834" y="3826"/>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pic>
          <p:nvPicPr>
            <p:cNvPr id="263809" name="Picture 6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 y="3317"/>
              <a:ext cx="287"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10" name="Rectangle 642"/>
            <p:cNvSpPr>
              <a:spLocks noChangeArrowheads="1"/>
            </p:cNvSpPr>
            <p:nvPr/>
          </p:nvSpPr>
          <p:spPr bwMode="auto">
            <a:xfrm>
              <a:off x="3379" y="3657"/>
              <a:ext cx="104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Server farm</a:t>
              </a:r>
            </a:p>
          </p:txBody>
        </p:sp>
        <p:sp>
          <p:nvSpPr>
            <p:cNvPr id="263811" name="Rectangle 643"/>
            <p:cNvSpPr>
              <a:spLocks noChangeArrowheads="1"/>
            </p:cNvSpPr>
            <p:nvPr/>
          </p:nvSpPr>
          <p:spPr bwMode="auto">
            <a:xfrm>
              <a:off x="3281" y="2732"/>
              <a:ext cx="5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a:t>
              </a:r>
            </a:p>
          </p:txBody>
        </p:sp>
        <p:sp>
          <p:nvSpPr>
            <p:cNvPr id="263812" name="Rectangle 644"/>
            <p:cNvSpPr>
              <a:spLocks noChangeArrowheads="1"/>
            </p:cNvSpPr>
            <p:nvPr/>
          </p:nvSpPr>
          <p:spPr bwMode="auto">
            <a:xfrm>
              <a:off x="3242" y="2044"/>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stations</a:t>
              </a:r>
            </a:p>
          </p:txBody>
        </p:sp>
        <p:sp>
          <p:nvSpPr>
            <p:cNvPr id="263813" name="Rectangle 645"/>
            <p:cNvSpPr>
              <a:spLocks noChangeArrowheads="1"/>
            </p:cNvSpPr>
            <p:nvPr/>
          </p:nvSpPr>
          <p:spPr bwMode="auto">
            <a:xfrm>
              <a:off x="3249" y="1365"/>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stations</a:t>
              </a:r>
            </a:p>
          </p:txBody>
        </p:sp>
        <p:pic>
          <p:nvPicPr>
            <p:cNvPr id="263814" name="Picture 6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1" y="3436"/>
              <a:ext cx="287" cy="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3815" name="Group 647"/>
            <p:cNvGrpSpPr>
              <a:grpSpLocks/>
            </p:cNvGrpSpPr>
            <p:nvPr/>
          </p:nvGrpSpPr>
          <p:grpSpPr bwMode="auto">
            <a:xfrm>
              <a:off x="1791" y="3557"/>
              <a:ext cx="478" cy="222"/>
              <a:chOff x="4072" y="2476"/>
              <a:chExt cx="284" cy="105"/>
            </a:xfrm>
          </p:grpSpPr>
          <p:sp>
            <p:nvSpPr>
              <p:cNvPr id="263816" name="Freeform 648"/>
              <p:cNvSpPr>
                <a:spLocks/>
              </p:cNvSpPr>
              <p:nvPr/>
            </p:nvSpPr>
            <p:spPr bwMode="auto">
              <a:xfrm>
                <a:off x="4072" y="2476"/>
                <a:ext cx="278" cy="26"/>
              </a:xfrm>
              <a:custGeom>
                <a:avLst/>
                <a:gdLst>
                  <a:gd name="T0" fmla="*/ 277 w 278"/>
                  <a:gd name="T1" fmla="*/ 25 h 26"/>
                  <a:gd name="T2" fmla="*/ 20 w 278"/>
                  <a:gd name="T3" fmla="*/ 25 h 26"/>
                  <a:gd name="T4" fmla="*/ 0 w 278"/>
                  <a:gd name="T5" fmla="*/ 0 h 26"/>
                  <a:gd name="T6" fmla="*/ 257 w 278"/>
                  <a:gd name="T7" fmla="*/ 0 h 26"/>
                  <a:gd name="T8" fmla="*/ 277 w 278"/>
                  <a:gd name="T9" fmla="*/ 25 h 26"/>
                </a:gdLst>
                <a:ahLst/>
                <a:cxnLst>
                  <a:cxn ang="0">
                    <a:pos x="T0" y="T1"/>
                  </a:cxn>
                  <a:cxn ang="0">
                    <a:pos x="T2" y="T3"/>
                  </a:cxn>
                  <a:cxn ang="0">
                    <a:pos x="T4" y="T5"/>
                  </a:cxn>
                  <a:cxn ang="0">
                    <a:pos x="T6" y="T7"/>
                  </a:cxn>
                  <a:cxn ang="0">
                    <a:pos x="T8" y="T9"/>
                  </a:cxn>
                </a:cxnLst>
                <a:rect l="0" t="0" r="r" b="b"/>
                <a:pathLst>
                  <a:path w="278" h="26">
                    <a:moveTo>
                      <a:pt x="277" y="25"/>
                    </a:moveTo>
                    <a:lnTo>
                      <a:pt x="20" y="25"/>
                    </a:lnTo>
                    <a:lnTo>
                      <a:pt x="0" y="0"/>
                    </a:lnTo>
                    <a:lnTo>
                      <a:pt x="257" y="0"/>
                    </a:lnTo>
                    <a:lnTo>
                      <a:pt x="277" y="25"/>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7" name="Freeform 649"/>
              <p:cNvSpPr>
                <a:spLocks/>
              </p:cNvSpPr>
              <p:nvPr/>
            </p:nvSpPr>
            <p:spPr bwMode="auto">
              <a:xfrm>
                <a:off x="4073" y="2476"/>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8" name="Freeform 650"/>
              <p:cNvSpPr>
                <a:spLocks/>
              </p:cNvSpPr>
              <p:nvPr/>
            </p:nvSpPr>
            <p:spPr bwMode="auto">
              <a:xfrm>
                <a:off x="4089" y="2502"/>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9" name="Freeform 651"/>
              <p:cNvSpPr>
                <a:spLocks/>
              </p:cNvSpPr>
              <p:nvPr/>
            </p:nvSpPr>
            <p:spPr bwMode="auto">
              <a:xfrm>
                <a:off x="4233" y="252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0" name="Freeform 652"/>
              <p:cNvSpPr>
                <a:spLocks/>
              </p:cNvSpPr>
              <p:nvPr/>
            </p:nvSpPr>
            <p:spPr bwMode="auto">
              <a:xfrm>
                <a:off x="4103" y="2512"/>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1" name="Freeform 653"/>
              <p:cNvSpPr>
                <a:spLocks/>
              </p:cNvSpPr>
              <p:nvPr/>
            </p:nvSpPr>
            <p:spPr bwMode="auto">
              <a:xfrm>
                <a:off x="4104"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2" name="Freeform 654"/>
              <p:cNvSpPr>
                <a:spLocks/>
              </p:cNvSpPr>
              <p:nvPr/>
            </p:nvSpPr>
            <p:spPr bwMode="auto">
              <a:xfrm>
                <a:off x="4123"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3" name="Freeform 655"/>
              <p:cNvSpPr>
                <a:spLocks/>
              </p:cNvSpPr>
              <p:nvPr/>
            </p:nvSpPr>
            <p:spPr bwMode="auto">
              <a:xfrm>
                <a:off x="426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4" name="Freeform 656"/>
              <p:cNvSpPr>
                <a:spLocks/>
              </p:cNvSpPr>
              <p:nvPr/>
            </p:nvSpPr>
            <p:spPr bwMode="auto">
              <a:xfrm>
                <a:off x="4256" y="252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5" name="Line 657"/>
              <p:cNvSpPr>
                <a:spLocks noChangeShapeType="1"/>
              </p:cNvSpPr>
              <p:nvPr/>
            </p:nvSpPr>
            <p:spPr bwMode="auto">
              <a:xfrm>
                <a:off x="4108" y="2550"/>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26" name="Line 658"/>
              <p:cNvSpPr>
                <a:spLocks noChangeShapeType="1"/>
              </p:cNvSpPr>
              <p:nvPr/>
            </p:nvSpPr>
            <p:spPr bwMode="auto">
              <a:xfrm>
                <a:off x="4159" y="2522"/>
                <a:ext cx="66"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27" name="Freeform 659"/>
              <p:cNvSpPr>
                <a:spLocks/>
              </p:cNvSpPr>
              <p:nvPr/>
            </p:nvSpPr>
            <p:spPr bwMode="auto">
              <a:xfrm>
                <a:off x="4133"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8" name="Freeform 660"/>
              <p:cNvSpPr>
                <a:spLocks/>
              </p:cNvSpPr>
              <p:nvPr/>
            </p:nvSpPr>
            <p:spPr bwMode="auto">
              <a:xfrm>
                <a:off x="4142"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9" name="Freeform 661"/>
              <p:cNvSpPr>
                <a:spLocks/>
              </p:cNvSpPr>
              <p:nvPr/>
            </p:nvSpPr>
            <p:spPr bwMode="auto">
              <a:xfrm>
                <a:off x="415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0" name="Freeform 662"/>
              <p:cNvSpPr>
                <a:spLocks/>
              </p:cNvSpPr>
              <p:nvPr/>
            </p:nvSpPr>
            <p:spPr bwMode="auto">
              <a:xfrm>
                <a:off x="416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1" name="Freeform 663"/>
              <p:cNvSpPr>
                <a:spLocks/>
              </p:cNvSpPr>
              <p:nvPr/>
            </p:nvSpPr>
            <p:spPr bwMode="auto">
              <a:xfrm>
                <a:off x="417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2" name="Freeform 664"/>
              <p:cNvSpPr>
                <a:spLocks/>
              </p:cNvSpPr>
              <p:nvPr/>
            </p:nvSpPr>
            <p:spPr bwMode="auto">
              <a:xfrm>
                <a:off x="4186"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3" name="Freeform 665"/>
              <p:cNvSpPr>
                <a:spLocks/>
              </p:cNvSpPr>
              <p:nvPr/>
            </p:nvSpPr>
            <p:spPr bwMode="auto">
              <a:xfrm>
                <a:off x="419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4" name="Freeform 666"/>
              <p:cNvSpPr>
                <a:spLocks/>
              </p:cNvSpPr>
              <p:nvPr/>
            </p:nvSpPr>
            <p:spPr bwMode="auto">
              <a:xfrm>
                <a:off x="420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5" name="Freeform 667"/>
              <p:cNvSpPr>
                <a:spLocks/>
              </p:cNvSpPr>
              <p:nvPr/>
            </p:nvSpPr>
            <p:spPr bwMode="auto">
              <a:xfrm>
                <a:off x="421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6" name="Freeform 668"/>
              <p:cNvSpPr>
                <a:spLocks/>
              </p:cNvSpPr>
              <p:nvPr/>
            </p:nvSpPr>
            <p:spPr bwMode="auto">
              <a:xfrm>
                <a:off x="4228"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7" name="Freeform 669"/>
              <p:cNvSpPr>
                <a:spLocks/>
              </p:cNvSpPr>
              <p:nvPr/>
            </p:nvSpPr>
            <p:spPr bwMode="auto">
              <a:xfrm>
                <a:off x="4238"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8" name="Freeform 670"/>
              <p:cNvSpPr>
                <a:spLocks/>
              </p:cNvSpPr>
              <p:nvPr/>
            </p:nvSpPr>
            <p:spPr bwMode="auto">
              <a:xfrm>
                <a:off x="4249"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839" name="Group 671"/>
              <p:cNvGrpSpPr>
                <a:grpSpLocks/>
              </p:cNvGrpSpPr>
              <p:nvPr/>
            </p:nvGrpSpPr>
            <p:grpSpPr bwMode="auto">
              <a:xfrm>
                <a:off x="4293" y="2512"/>
                <a:ext cx="59" cy="63"/>
                <a:chOff x="4293" y="2512"/>
                <a:chExt cx="59" cy="63"/>
              </a:xfrm>
            </p:grpSpPr>
            <p:grpSp>
              <p:nvGrpSpPr>
                <p:cNvPr id="263840" name="Group 672"/>
                <p:cNvGrpSpPr>
                  <a:grpSpLocks/>
                </p:cNvGrpSpPr>
                <p:nvPr/>
              </p:nvGrpSpPr>
              <p:grpSpPr bwMode="auto">
                <a:xfrm>
                  <a:off x="4293" y="2512"/>
                  <a:ext cx="20" cy="28"/>
                  <a:chOff x="4293" y="2512"/>
                  <a:chExt cx="20" cy="28"/>
                </a:xfrm>
              </p:grpSpPr>
              <p:grpSp>
                <p:nvGrpSpPr>
                  <p:cNvPr id="263841" name="Group 673"/>
                  <p:cNvGrpSpPr>
                    <a:grpSpLocks/>
                  </p:cNvGrpSpPr>
                  <p:nvPr/>
                </p:nvGrpSpPr>
                <p:grpSpPr bwMode="auto">
                  <a:xfrm>
                    <a:off x="4293" y="2512"/>
                    <a:ext cx="17" cy="27"/>
                    <a:chOff x="4293" y="2512"/>
                    <a:chExt cx="17" cy="27"/>
                  </a:xfrm>
                </p:grpSpPr>
                <p:sp>
                  <p:nvSpPr>
                    <p:cNvPr id="263842" name="Freeform 674"/>
                    <p:cNvSpPr>
                      <a:spLocks/>
                    </p:cNvSpPr>
                    <p:nvPr/>
                  </p:nvSpPr>
                  <p:spPr bwMode="auto">
                    <a:xfrm>
                      <a:off x="429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43" name="Freeform 675"/>
                    <p:cNvSpPr>
                      <a:spLocks/>
                    </p:cNvSpPr>
                    <p:nvPr/>
                  </p:nvSpPr>
                  <p:spPr bwMode="auto">
                    <a:xfrm>
                      <a:off x="4293"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44" name="Group 676"/>
                  <p:cNvGrpSpPr>
                    <a:grpSpLocks/>
                  </p:cNvGrpSpPr>
                  <p:nvPr/>
                </p:nvGrpSpPr>
                <p:grpSpPr bwMode="auto">
                  <a:xfrm>
                    <a:off x="4295" y="2514"/>
                    <a:ext cx="18" cy="25"/>
                    <a:chOff x="4295" y="2514"/>
                    <a:chExt cx="18" cy="25"/>
                  </a:xfrm>
                </p:grpSpPr>
                <p:sp>
                  <p:nvSpPr>
                    <p:cNvPr id="263845" name="Freeform 677"/>
                    <p:cNvSpPr>
                      <a:spLocks/>
                    </p:cNvSpPr>
                    <p:nvPr/>
                  </p:nvSpPr>
                  <p:spPr bwMode="auto">
                    <a:xfrm>
                      <a:off x="4296"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46" name="Freeform 678"/>
                    <p:cNvSpPr>
                      <a:spLocks/>
                    </p:cNvSpPr>
                    <p:nvPr/>
                  </p:nvSpPr>
                  <p:spPr bwMode="auto">
                    <a:xfrm>
                      <a:off x="4295"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47" name="Freeform 679"/>
                  <p:cNvSpPr>
                    <a:spLocks/>
                  </p:cNvSpPr>
                  <p:nvPr/>
                </p:nvSpPr>
                <p:spPr bwMode="auto">
                  <a:xfrm>
                    <a:off x="4295"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48" name="Group 680"/>
                <p:cNvGrpSpPr>
                  <a:grpSpLocks/>
                </p:cNvGrpSpPr>
                <p:nvPr/>
              </p:nvGrpSpPr>
              <p:grpSpPr bwMode="auto">
                <a:xfrm>
                  <a:off x="4293" y="2546"/>
                  <a:ext cx="20" cy="29"/>
                  <a:chOff x="4293" y="2546"/>
                  <a:chExt cx="20" cy="29"/>
                </a:xfrm>
              </p:grpSpPr>
              <p:grpSp>
                <p:nvGrpSpPr>
                  <p:cNvPr id="263849" name="Group 681"/>
                  <p:cNvGrpSpPr>
                    <a:grpSpLocks/>
                  </p:cNvGrpSpPr>
                  <p:nvPr/>
                </p:nvGrpSpPr>
                <p:grpSpPr bwMode="auto">
                  <a:xfrm>
                    <a:off x="4293" y="2546"/>
                    <a:ext cx="17" cy="26"/>
                    <a:chOff x="4293" y="2546"/>
                    <a:chExt cx="17" cy="26"/>
                  </a:xfrm>
                </p:grpSpPr>
                <p:sp>
                  <p:nvSpPr>
                    <p:cNvPr id="263850" name="Freeform 682"/>
                    <p:cNvSpPr>
                      <a:spLocks/>
                    </p:cNvSpPr>
                    <p:nvPr/>
                  </p:nvSpPr>
                  <p:spPr bwMode="auto">
                    <a:xfrm>
                      <a:off x="4293"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1" name="Freeform 683"/>
                    <p:cNvSpPr>
                      <a:spLocks/>
                    </p:cNvSpPr>
                    <p:nvPr/>
                  </p:nvSpPr>
                  <p:spPr bwMode="auto">
                    <a:xfrm>
                      <a:off x="4293"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52" name="Group 684"/>
                  <p:cNvGrpSpPr>
                    <a:grpSpLocks/>
                  </p:cNvGrpSpPr>
                  <p:nvPr/>
                </p:nvGrpSpPr>
                <p:grpSpPr bwMode="auto">
                  <a:xfrm>
                    <a:off x="4295" y="2550"/>
                    <a:ext cx="18" cy="25"/>
                    <a:chOff x="4295" y="2550"/>
                    <a:chExt cx="18" cy="25"/>
                  </a:xfrm>
                </p:grpSpPr>
                <p:sp>
                  <p:nvSpPr>
                    <p:cNvPr id="263853" name="Freeform 685"/>
                    <p:cNvSpPr>
                      <a:spLocks/>
                    </p:cNvSpPr>
                    <p:nvPr/>
                  </p:nvSpPr>
                  <p:spPr bwMode="auto">
                    <a:xfrm>
                      <a:off x="4296"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4" name="Freeform 686"/>
                    <p:cNvSpPr>
                      <a:spLocks/>
                    </p:cNvSpPr>
                    <p:nvPr/>
                  </p:nvSpPr>
                  <p:spPr bwMode="auto">
                    <a:xfrm>
                      <a:off x="4295"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55" name="Freeform 687"/>
                  <p:cNvSpPr>
                    <a:spLocks/>
                  </p:cNvSpPr>
                  <p:nvPr/>
                </p:nvSpPr>
                <p:spPr bwMode="auto">
                  <a:xfrm>
                    <a:off x="4295"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56" name="Group 688"/>
                <p:cNvGrpSpPr>
                  <a:grpSpLocks/>
                </p:cNvGrpSpPr>
                <p:nvPr/>
              </p:nvGrpSpPr>
              <p:grpSpPr bwMode="auto">
                <a:xfrm>
                  <a:off x="4313" y="2512"/>
                  <a:ext cx="19" cy="28"/>
                  <a:chOff x="4313" y="2512"/>
                  <a:chExt cx="19" cy="28"/>
                </a:xfrm>
              </p:grpSpPr>
              <p:grpSp>
                <p:nvGrpSpPr>
                  <p:cNvPr id="263857" name="Group 689"/>
                  <p:cNvGrpSpPr>
                    <a:grpSpLocks/>
                  </p:cNvGrpSpPr>
                  <p:nvPr/>
                </p:nvGrpSpPr>
                <p:grpSpPr bwMode="auto">
                  <a:xfrm>
                    <a:off x="4313" y="2512"/>
                    <a:ext cx="17" cy="27"/>
                    <a:chOff x="4313" y="2512"/>
                    <a:chExt cx="17" cy="27"/>
                  </a:xfrm>
                </p:grpSpPr>
                <p:sp>
                  <p:nvSpPr>
                    <p:cNvPr id="263858" name="Freeform 690"/>
                    <p:cNvSpPr>
                      <a:spLocks/>
                    </p:cNvSpPr>
                    <p:nvPr/>
                  </p:nvSpPr>
                  <p:spPr bwMode="auto">
                    <a:xfrm>
                      <a:off x="431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9" name="Freeform 691"/>
                    <p:cNvSpPr>
                      <a:spLocks/>
                    </p:cNvSpPr>
                    <p:nvPr/>
                  </p:nvSpPr>
                  <p:spPr bwMode="auto">
                    <a:xfrm>
                      <a:off x="4313"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0" name="Group 692"/>
                  <p:cNvGrpSpPr>
                    <a:grpSpLocks/>
                  </p:cNvGrpSpPr>
                  <p:nvPr/>
                </p:nvGrpSpPr>
                <p:grpSpPr bwMode="auto">
                  <a:xfrm>
                    <a:off x="4313" y="2514"/>
                    <a:ext cx="19" cy="25"/>
                    <a:chOff x="4313" y="2514"/>
                    <a:chExt cx="19" cy="25"/>
                  </a:xfrm>
                </p:grpSpPr>
                <p:sp>
                  <p:nvSpPr>
                    <p:cNvPr id="263861" name="Freeform 693"/>
                    <p:cNvSpPr>
                      <a:spLocks/>
                    </p:cNvSpPr>
                    <p:nvPr/>
                  </p:nvSpPr>
                  <p:spPr bwMode="auto">
                    <a:xfrm>
                      <a:off x="4315"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62" name="Freeform 694"/>
                    <p:cNvSpPr>
                      <a:spLocks/>
                    </p:cNvSpPr>
                    <p:nvPr/>
                  </p:nvSpPr>
                  <p:spPr bwMode="auto">
                    <a:xfrm>
                      <a:off x="431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63" name="Freeform 695"/>
                  <p:cNvSpPr>
                    <a:spLocks/>
                  </p:cNvSpPr>
                  <p:nvPr/>
                </p:nvSpPr>
                <p:spPr bwMode="auto">
                  <a:xfrm>
                    <a:off x="4315"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4" name="Group 696"/>
                <p:cNvGrpSpPr>
                  <a:grpSpLocks/>
                </p:cNvGrpSpPr>
                <p:nvPr/>
              </p:nvGrpSpPr>
              <p:grpSpPr bwMode="auto">
                <a:xfrm>
                  <a:off x="4313" y="2546"/>
                  <a:ext cx="19" cy="29"/>
                  <a:chOff x="4313" y="2546"/>
                  <a:chExt cx="19" cy="29"/>
                </a:xfrm>
              </p:grpSpPr>
              <p:grpSp>
                <p:nvGrpSpPr>
                  <p:cNvPr id="263865" name="Group 697"/>
                  <p:cNvGrpSpPr>
                    <a:grpSpLocks/>
                  </p:cNvGrpSpPr>
                  <p:nvPr/>
                </p:nvGrpSpPr>
                <p:grpSpPr bwMode="auto">
                  <a:xfrm>
                    <a:off x="4313" y="2546"/>
                    <a:ext cx="17" cy="26"/>
                    <a:chOff x="4313" y="2546"/>
                    <a:chExt cx="17" cy="26"/>
                  </a:xfrm>
                </p:grpSpPr>
                <p:sp>
                  <p:nvSpPr>
                    <p:cNvPr id="263866" name="Freeform 698"/>
                    <p:cNvSpPr>
                      <a:spLocks/>
                    </p:cNvSpPr>
                    <p:nvPr/>
                  </p:nvSpPr>
                  <p:spPr bwMode="auto">
                    <a:xfrm>
                      <a:off x="4313"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67" name="Freeform 699"/>
                    <p:cNvSpPr>
                      <a:spLocks/>
                    </p:cNvSpPr>
                    <p:nvPr/>
                  </p:nvSpPr>
                  <p:spPr bwMode="auto">
                    <a:xfrm>
                      <a:off x="4313"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8" name="Group 700"/>
                  <p:cNvGrpSpPr>
                    <a:grpSpLocks/>
                  </p:cNvGrpSpPr>
                  <p:nvPr/>
                </p:nvGrpSpPr>
                <p:grpSpPr bwMode="auto">
                  <a:xfrm>
                    <a:off x="4313" y="2550"/>
                    <a:ext cx="19" cy="25"/>
                    <a:chOff x="4313" y="2550"/>
                    <a:chExt cx="19" cy="25"/>
                  </a:xfrm>
                </p:grpSpPr>
                <p:sp>
                  <p:nvSpPr>
                    <p:cNvPr id="263869" name="Freeform 701"/>
                    <p:cNvSpPr>
                      <a:spLocks/>
                    </p:cNvSpPr>
                    <p:nvPr/>
                  </p:nvSpPr>
                  <p:spPr bwMode="auto">
                    <a:xfrm>
                      <a:off x="4315"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0" name="Freeform 702"/>
                    <p:cNvSpPr>
                      <a:spLocks/>
                    </p:cNvSpPr>
                    <p:nvPr/>
                  </p:nvSpPr>
                  <p:spPr bwMode="auto">
                    <a:xfrm>
                      <a:off x="4313"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71" name="Freeform 703"/>
                  <p:cNvSpPr>
                    <a:spLocks/>
                  </p:cNvSpPr>
                  <p:nvPr/>
                </p:nvSpPr>
                <p:spPr bwMode="auto">
                  <a:xfrm>
                    <a:off x="4315"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72" name="Group 704"/>
                <p:cNvGrpSpPr>
                  <a:grpSpLocks/>
                </p:cNvGrpSpPr>
                <p:nvPr/>
              </p:nvGrpSpPr>
              <p:grpSpPr bwMode="auto">
                <a:xfrm>
                  <a:off x="4331" y="2512"/>
                  <a:ext cx="21" cy="28"/>
                  <a:chOff x="4331" y="2512"/>
                  <a:chExt cx="21" cy="28"/>
                </a:xfrm>
              </p:grpSpPr>
              <p:grpSp>
                <p:nvGrpSpPr>
                  <p:cNvPr id="263873" name="Group 705"/>
                  <p:cNvGrpSpPr>
                    <a:grpSpLocks/>
                  </p:cNvGrpSpPr>
                  <p:nvPr/>
                </p:nvGrpSpPr>
                <p:grpSpPr bwMode="auto">
                  <a:xfrm>
                    <a:off x="4331" y="2512"/>
                    <a:ext cx="18" cy="27"/>
                    <a:chOff x="4331" y="2512"/>
                    <a:chExt cx="18" cy="27"/>
                  </a:xfrm>
                </p:grpSpPr>
                <p:sp>
                  <p:nvSpPr>
                    <p:cNvPr id="263874" name="Freeform 706"/>
                    <p:cNvSpPr>
                      <a:spLocks/>
                    </p:cNvSpPr>
                    <p:nvPr/>
                  </p:nvSpPr>
                  <p:spPr bwMode="auto">
                    <a:xfrm>
                      <a:off x="4332"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5" name="Freeform 707"/>
                    <p:cNvSpPr>
                      <a:spLocks/>
                    </p:cNvSpPr>
                    <p:nvPr/>
                  </p:nvSpPr>
                  <p:spPr bwMode="auto">
                    <a:xfrm>
                      <a:off x="4331"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76" name="Group 708"/>
                  <p:cNvGrpSpPr>
                    <a:grpSpLocks/>
                  </p:cNvGrpSpPr>
                  <p:nvPr/>
                </p:nvGrpSpPr>
                <p:grpSpPr bwMode="auto">
                  <a:xfrm>
                    <a:off x="4333" y="2514"/>
                    <a:ext cx="19" cy="25"/>
                    <a:chOff x="4333" y="2514"/>
                    <a:chExt cx="19" cy="25"/>
                  </a:xfrm>
                </p:grpSpPr>
                <p:sp>
                  <p:nvSpPr>
                    <p:cNvPr id="263877" name="Freeform 709"/>
                    <p:cNvSpPr>
                      <a:spLocks/>
                    </p:cNvSpPr>
                    <p:nvPr/>
                  </p:nvSpPr>
                  <p:spPr bwMode="auto">
                    <a:xfrm>
                      <a:off x="4335"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8" name="Freeform 710"/>
                    <p:cNvSpPr>
                      <a:spLocks/>
                    </p:cNvSpPr>
                    <p:nvPr/>
                  </p:nvSpPr>
                  <p:spPr bwMode="auto">
                    <a:xfrm>
                      <a:off x="433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79" name="Freeform 711"/>
                  <p:cNvSpPr>
                    <a:spLocks/>
                  </p:cNvSpPr>
                  <p:nvPr/>
                </p:nvSpPr>
                <p:spPr bwMode="auto">
                  <a:xfrm>
                    <a:off x="4333"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80" name="Group 712"/>
                <p:cNvGrpSpPr>
                  <a:grpSpLocks/>
                </p:cNvGrpSpPr>
                <p:nvPr/>
              </p:nvGrpSpPr>
              <p:grpSpPr bwMode="auto">
                <a:xfrm>
                  <a:off x="4331" y="2546"/>
                  <a:ext cx="21" cy="29"/>
                  <a:chOff x="4331" y="2546"/>
                  <a:chExt cx="21" cy="29"/>
                </a:xfrm>
              </p:grpSpPr>
              <p:grpSp>
                <p:nvGrpSpPr>
                  <p:cNvPr id="263881" name="Group 713"/>
                  <p:cNvGrpSpPr>
                    <a:grpSpLocks/>
                  </p:cNvGrpSpPr>
                  <p:nvPr/>
                </p:nvGrpSpPr>
                <p:grpSpPr bwMode="auto">
                  <a:xfrm>
                    <a:off x="4331" y="2546"/>
                    <a:ext cx="18" cy="26"/>
                    <a:chOff x="4331" y="2546"/>
                    <a:chExt cx="18" cy="26"/>
                  </a:xfrm>
                </p:grpSpPr>
                <p:sp>
                  <p:nvSpPr>
                    <p:cNvPr id="263882" name="Freeform 714"/>
                    <p:cNvSpPr>
                      <a:spLocks/>
                    </p:cNvSpPr>
                    <p:nvPr/>
                  </p:nvSpPr>
                  <p:spPr bwMode="auto">
                    <a:xfrm>
                      <a:off x="4332"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83" name="Freeform 715"/>
                    <p:cNvSpPr>
                      <a:spLocks/>
                    </p:cNvSpPr>
                    <p:nvPr/>
                  </p:nvSpPr>
                  <p:spPr bwMode="auto">
                    <a:xfrm>
                      <a:off x="4331"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84" name="Group 716"/>
                  <p:cNvGrpSpPr>
                    <a:grpSpLocks/>
                  </p:cNvGrpSpPr>
                  <p:nvPr/>
                </p:nvGrpSpPr>
                <p:grpSpPr bwMode="auto">
                  <a:xfrm>
                    <a:off x="4333" y="2550"/>
                    <a:ext cx="19" cy="25"/>
                    <a:chOff x="4333" y="2550"/>
                    <a:chExt cx="19" cy="25"/>
                  </a:xfrm>
                </p:grpSpPr>
                <p:sp>
                  <p:nvSpPr>
                    <p:cNvPr id="263885" name="Freeform 717"/>
                    <p:cNvSpPr>
                      <a:spLocks/>
                    </p:cNvSpPr>
                    <p:nvPr/>
                  </p:nvSpPr>
                  <p:spPr bwMode="auto">
                    <a:xfrm>
                      <a:off x="4335"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86" name="Freeform 718"/>
                    <p:cNvSpPr>
                      <a:spLocks/>
                    </p:cNvSpPr>
                    <p:nvPr/>
                  </p:nvSpPr>
                  <p:spPr bwMode="auto">
                    <a:xfrm>
                      <a:off x="4333"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87" name="Freeform 719"/>
                  <p:cNvSpPr>
                    <a:spLocks/>
                  </p:cNvSpPr>
                  <p:nvPr/>
                </p:nvSpPr>
                <p:spPr bwMode="auto">
                  <a:xfrm>
                    <a:off x="4333"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pic>
          <p:nvPicPr>
            <p:cNvPr id="263888" name="Picture 7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1" y="3557"/>
              <a:ext cx="286"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89" name="Line 721"/>
            <p:cNvSpPr>
              <a:spLocks noChangeShapeType="1"/>
            </p:cNvSpPr>
            <p:nvPr/>
          </p:nvSpPr>
          <p:spPr bwMode="auto">
            <a:xfrm flipH="1" flipV="1">
              <a:off x="2280" y="3676"/>
              <a:ext cx="781" cy="156"/>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0" name="Line 722"/>
            <p:cNvSpPr>
              <a:spLocks noChangeShapeType="1"/>
            </p:cNvSpPr>
            <p:nvPr/>
          </p:nvSpPr>
          <p:spPr bwMode="auto">
            <a:xfrm flipH="1" flipV="1">
              <a:off x="2302" y="3684"/>
              <a:ext cx="882" cy="291"/>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891" name="Group 723"/>
            <p:cNvGrpSpPr>
              <a:grpSpLocks/>
            </p:cNvGrpSpPr>
            <p:nvPr/>
          </p:nvGrpSpPr>
          <p:grpSpPr bwMode="auto">
            <a:xfrm>
              <a:off x="2357" y="2147"/>
              <a:ext cx="513" cy="201"/>
              <a:chOff x="4026" y="1348"/>
              <a:chExt cx="452" cy="161"/>
            </a:xfrm>
          </p:grpSpPr>
          <p:sp>
            <p:nvSpPr>
              <p:cNvPr id="263892" name="Line 724"/>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3" name="Line 725"/>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4" name="Line 726"/>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895" name="Group 727"/>
              <p:cNvGrpSpPr>
                <a:grpSpLocks/>
              </p:cNvGrpSpPr>
              <p:nvPr/>
            </p:nvGrpSpPr>
            <p:grpSpPr bwMode="auto">
              <a:xfrm>
                <a:off x="4026" y="1385"/>
                <a:ext cx="284" cy="105"/>
                <a:chOff x="4026" y="1385"/>
                <a:chExt cx="284" cy="105"/>
              </a:xfrm>
            </p:grpSpPr>
            <p:sp>
              <p:nvSpPr>
                <p:cNvPr id="263896" name="Freeform 728"/>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7" name="Freeform 729"/>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8" name="Freeform 730"/>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9" name="Freeform 731"/>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0" name="Freeform 732"/>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1" name="Freeform 733"/>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2" name="Freeform 734"/>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3" name="Freeform 735"/>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4" name="Freeform 736"/>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5" name="Line 737"/>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06" name="Line 738"/>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07" name="Freeform 739"/>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8" name="Freeform 740"/>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9" name="Freeform 741"/>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0" name="Freeform 742"/>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1" name="Freeform 743"/>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2" name="Freeform 744"/>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3" name="Freeform 745"/>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4" name="Freeform 746"/>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5" name="Freeform 747"/>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6" name="Freeform 748"/>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7" name="Freeform 749"/>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8" name="Freeform 750"/>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919" name="Group 751"/>
                <p:cNvGrpSpPr>
                  <a:grpSpLocks/>
                </p:cNvGrpSpPr>
                <p:nvPr/>
              </p:nvGrpSpPr>
              <p:grpSpPr bwMode="auto">
                <a:xfrm>
                  <a:off x="4246" y="1421"/>
                  <a:ext cx="60" cy="63"/>
                  <a:chOff x="4246" y="1421"/>
                  <a:chExt cx="60" cy="63"/>
                </a:xfrm>
              </p:grpSpPr>
              <p:grpSp>
                <p:nvGrpSpPr>
                  <p:cNvPr id="263920" name="Group 752"/>
                  <p:cNvGrpSpPr>
                    <a:grpSpLocks/>
                  </p:cNvGrpSpPr>
                  <p:nvPr/>
                </p:nvGrpSpPr>
                <p:grpSpPr bwMode="auto">
                  <a:xfrm>
                    <a:off x="4246" y="1421"/>
                    <a:ext cx="21" cy="28"/>
                    <a:chOff x="4246" y="1421"/>
                    <a:chExt cx="21" cy="28"/>
                  </a:xfrm>
                </p:grpSpPr>
                <p:grpSp>
                  <p:nvGrpSpPr>
                    <p:cNvPr id="263921" name="Group 753"/>
                    <p:cNvGrpSpPr>
                      <a:grpSpLocks/>
                    </p:cNvGrpSpPr>
                    <p:nvPr/>
                  </p:nvGrpSpPr>
                  <p:grpSpPr bwMode="auto">
                    <a:xfrm>
                      <a:off x="4246" y="1421"/>
                      <a:ext cx="18" cy="27"/>
                      <a:chOff x="4246" y="1421"/>
                      <a:chExt cx="18" cy="27"/>
                    </a:xfrm>
                  </p:grpSpPr>
                  <p:sp>
                    <p:nvSpPr>
                      <p:cNvPr id="263922" name="Freeform 754"/>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23" name="Freeform 755"/>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24" name="Group 756"/>
                    <p:cNvGrpSpPr>
                      <a:grpSpLocks/>
                    </p:cNvGrpSpPr>
                    <p:nvPr/>
                  </p:nvGrpSpPr>
                  <p:grpSpPr bwMode="auto">
                    <a:xfrm>
                      <a:off x="4248" y="1422"/>
                      <a:ext cx="19" cy="26"/>
                      <a:chOff x="4248" y="1422"/>
                      <a:chExt cx="19" cy="26"/>
                    </a:xfrm>
                  </p:grpSpPr>
                  <p:sp>
                    <p:nvSpPr>
                      <p:cNvPr id="263925" name="Freeform 757"/>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26" name="Freeform 758"/>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27" name="Freeform 759"/>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28" name="Group 760"/>
                  <p:cNvGrpSpPr>
                    <a:grpSpLocks/>
                  </p:cNvGrpSpPr>
                  <p:nvPr/>
                </p:nvGrpSpPr>
                <p:grpSpPr bwMode="auto">
                  <a:xfrm>
                    <a:off x="4246" y="1454"/>
                    <a:ext cx="21" cy="30"/>
                    <a:chOff x="4246" y="1454"/>
                    <a:chExt cx="21" cy="30"/>
                  </a:xfrm>
                </p:grpSpPr>
                <p:grpSp>
                  <p:nvGrpSpPr>
                    <p:cNvPr id="263929" name="Group 761"/>
                    <p:cNvGrpSpPr>
                      <a:grpSpLocks/>
                    </p:cNvGrpSpPr>
                    <p:nvPr/>
                  </p:nvGrpSpPr>
                  <p:grpSpPr bwMode="auto">
                    <a:xfrm>
                      <a:off x="4246" y="1454"/>
                      <a:ext cx="18" cy="26"/>
                      <a:chOff x="4246" y="1454"/>
                      <a:chExt cx="18" cy="26"/>
                    </a:xfrm>
                  </p:grpSpPr>
                  <p:sp>
                    <p:nvSpPr>
                      <p:cNvPr id="263930" name="Freeform 762"/>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1" name="Freeform 763"/>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32" name="Group 764"/>
                    <p:cNvGrpSpPr>
                      <a:grpSpLocks/>
                    </p:cNvGrpSpPr>
                    <p:nvPr/>
                  </p:nvGrpSpPr>
                  <p:grpSpPr bwMode="auto">
                    <a:xfrm>
                      <a:off x="4248" y="1458"/>
                      <a:ext cx="19" cy="26"/>
                      <a:chOff x="4248" y="1458"/>
                      <a:chExt cx="19" cy="26"/>
                    </a:xfrm>
                  </p:grpSpPr>
                  <p:sp>
                    <p:nvSpPr>
                      <p:cNvPr id="263933" name="Freeform 765"/>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4" name="Freeform 766"/>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35" name="Freeform 767"/>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36" name="Group 768"/>
                  <p:cNvGrpSpPr>
                    <a:grpSpLocks/>
                  </p:cNvGrpSpPr>
                  <p:nvPr/>
                </p:nvGrpSpPr>
                <p:grpSpPr bwMode="auto">
                  <a:xfrm>
                    <a:off x="4266" y="1421"/>
                    <a:ext cx="20" cy="28"/>
                    <a:chOff x="4266" y="1421"/>
                    <a:chExt cx="20" cy="28"/>
                  </a:xfrm>
                </p:grpSpPr>
                <p:grpSp>
                  <p:nvGrpSpPr>
                    <p:cNvPr id="263937" name="Group 769"/>
                    <p:cNvGrpSpPr>
                      <a:grpSpLocks/>
                    </p:cNvGrpSpPr>
                    <p:nvPr/>
                  </p:nvGrpSpPr>
                  <p:grpSpPr bwMode="auto">
                    <a:xfrm>
                      <a:off x="4266" y="1421"/>
                      <a:ext cx="17" cy="27"/>
                      <a:chOff x="4266" y="1421"/>
                      <a:chExt cx="17" cy="27"/>
                    </a:xfrm>
                  </p:grpSpPr>
                  <p:sp>
                    <p:nvSpPr>
                      <p:cNvPr id="263938" name="Freeform 770"/>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9" name="Freeform 771"/>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0" name="Group 772"/>
                    <p:cNvGrpSpPr>
                      <a:grpSpLocks/>
                    </p:cNvGrpSpPr>
                    <p:nvPr/>
                  </p:nvGrpSpPr>
                  <p:grpSpPr bwMode="auto">
                    <a:xfrm>
                      <a:off x="4267" y="1422"/>
                      <a:ext cx="19" cy="26"/>
                      <a:chOff x="4267" y="1422"/>
                      <a:chExt cx="19" cy="26"/>
                    </a:xfrm>
                  </p:grpSpPr>
                  <p:sp>
                    <p:nvSpPr>
                      <p:cNvPr id="263941" name="Freeform 773"/>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42" name="Freeform 774"/>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43" name="Freeform 775"/>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4" name="Group 776"/>
                  <p:cNvGrpSpPr>
                    <a:grpSpLocks/>
                  </p:cNvGrpSpPr>
                  <p:nvPr/>
                </p:nvGrpSpPr>
                <p:grpSpPr bwMode="auto">
                  <a:xfrm>
                    <a:off x="4266" y="1454"/>
                    <a:ext cx="20" cy="30"/>
                    <a:chOff x="4266" y="1454"/>
                    <a:chExt cx="20" cy="30"/>
                  </a:xfrm>
                </p:grpSpPr>
                <p:grpSp>
                  <p:nvGrpSpPr>
                    <p:cNvPr id="263945" name="Group 777"/>
                    <p:cNvGrpSpPr>
                      <a:grpSpLocks/>
                    </p:cNvGrpSpPr>
                    <p:nvPr/>
                  </p:nvGrpSpPr>
                  <p:grpSpPr bwMode="auto">
                    <a:xfrm>
                      <a:off x="4266" y="1454"/>
                      <a:ext cx="17" cy="26"/>
                      <a:chOff x="4266" y="1454"/>
                      <a:chExt cx="17" cy="26"/>
                    </a:xfrm>
                  </p:grpSpPr>
                  <p:sp>
                    <p:nvSpPr>
                      <p:cNvPr id="263946" name="Freeform 778"/>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47" name="Freeform 779"/>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8" name="Group 780"/>
                    <p:cNvGrpSpPr>
                      <a:grpSpLocks/>
                    </p:cNvGrpSpPr>
                    <p:nvPr/>
                  </p:nvGrpSpPr>
                  <p:grpSpPr bwMode="auto">
                    <a:xfrm>
                      <a:off x="4267" y="1458"/>
                      <a:ext cx="19" cy="26"/>
                      <a:chOff x="4267" y="1458"/>
                      <a:chExt cx="19" cy="26"/>
                    </a:xfrm>
                  </p:grpSpPr>
                  <p:sp>
                    <p:nvSpPr>
                      <p:cNvPr id="263949" name="Freeform 781"/>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0" name="Freeform 782"/>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51" name="Freeform 783"/>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52" name="Group 784"/>
                  <p:cNvGrpSpPr>
                    <a:grpSpLocks/>
                  </p:cNvGrpSpPr>
                  <p:nvPr/>
                </p:nvGrpSpPr>
                <p:grpSpPr bwMode="auto">
                  <a:xfrm>
                    <a:off x="4285" y="1421"/>
                    <a:ext cx="21" cy="28"/>
                    <a:chOff x="4285" y="1421"/>
                    <a:chExt cx="21" cy="28"/>
                  </a:xfrm>
                </p:grpSpPr>
                <p:grpSp>
                  <p:nvGrpSpPr>
                    <p:cNvPr id="263953" name="Group 785"/>
                    <p:cNvGrpSpPr>
                      <a:grpSpLocks/>
                    </p:cNvGrpSpPr>
                    <p:nvPr/>
                  </p:nvGrpSpPr>
                  <p:grpSpPr bwMode="auto">
                    <a:xfrm>
                      <a:off x="4285" y="1421"/>
                      <a:ext cx="18" cy="27"/>
                      <a:chOff x="4285" y="1421"/>
                      <a:chExt cx="18" cy="27"/>
                    </a:xfrm>
                  </p:grpSpPr>
                  <p:sp>
                    <p:nvSpPr>
                      <p:cNvPr id="263954" name="Freeform 786"/>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5" name="Freeform 787"/>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56" name="Group 788"/>
                    <p:cNvGrpSpPr>
                      <a:grpSpLocks/>
                    </p:cNvGrpSpPr>
                    <p:nvPr/>
                  </p:nvGrpSpPr>
                  <p:grpSpPr bwMode="auto">
                    <a:xfrm>
                      <a:off x="4286" y="1422"/>
                      <a:ext cx="20" cy="26"/>
                      <a:chOff x="4286" y="1422"/>
                      <a:chExt cx="20" cy="26"/>
                    </a:xfrm>
                  </p:grpSpPr>
                  <p:sp>
                    <p:nvSpPr>
                      <p:cNvPr id="263957" name="Freeform 789"/>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8" name="Freeform 790"/>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59" name="Freeform 791"/>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60" name="Group 792"/>
                  <p:cNvGrpSpPr>
                    <a:grpSpLocks/>
                  </p:cNvGrpSpPr>
                  <p:nvPr/>
                </p:nvGrpSpPr>
                <p:grpSpPr bwMode="auto">
                  <a:xfrm>
                    <a:off x="4285" y="1454"/>
                    <a:ext cx="21" cy="30"/>
                    <a:chOff x="4285" y="1454"/>
                    <a:chExt cx="21" cy="30"/>
                  </a:xfrm>
                </p:grpSpPr>
                <p:grpSp>
                  <p:nvGrpSpPr>
                    <p:cNvPr id="263961" name="Group 793"/>
                    <p:cNvGrpSpPr>
                      <a:grpSpLocks/>
                    </p:cNvGrpSpPr>
                    <p:nvPr/>
                  </p:nvGrpSpPr>
                  <p:grpSpPr bwMode="auto">
                    <a:xfrm>
                      <a:off x="4285" y="1454"/>
                      <a:ext cx="18" cy="26"/>
                      <a:chOff x="4285" y="1454"/>
                      <a:chExt cx="18" cy="26"/>
                    </a:xfrm>
                  </p:grpSpPr>
                  <p:sp>
                    <p:nvSpPr>
                      <p:cNvPr id="263962" name="Freeform 794"/>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63" name="Freeform 795"/>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64" name="Group 796"/>
                    <p:cNvGrpSpPr>
                      <a:grpSpLocks/>
                    </p:cNvGrpSpPr>
                    <p:nvPr/>
                  </p:nvGrpSpPr>
                  <p:grpSpPr bwMode="auto">
                    <a:xfrm>
                      <a:off x="4286" y="1458"/>
                      <a:ext cx="20" cy="26"/>
                      <a:chOff x="4286" y="1458"/>
                      <a:chExt cx="20" cy="26"/>
                    </a:xfrm>
                  </p:grpSpPr>
                  <p:sp>
                    <p:nvSpPr>
                      <p:cNvPr id="263965" name="Freeform 797"/>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66" name="Freeform 798"/>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67" name="Freeform 799"/>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63969" name="Group 801"/>
            <p:cNvGrpSpPr>
              <a:grpSpLocks/>
            </p:cNvGrpSpPr>
            <p:nvPr/>
          </p:nvGrpSpPr>
          <p:grpSpPr bwMode="auto">
            <a:xfrm>
              <a:off x="2402" y="2827"/>
              <a:ext cx="513" cy="201"/>
              <a:chOff x="4026" y="1348"/>
              <a:chExt cx="452" cy="161"/>
            </a:xfrm>
          </p:grpSpPr>
          <p:sp>
            <p:nvSpPr>
              <p:cNvPr id="263970" name="Line 802"/>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71" name="Line 803"/>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72" name="Line 804"/>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973" name="Group 805"/>
              <p:cNvGrpSpPr>
                <a:grpSpLocks/>
              </p:cNvGrpSpPr>
              <p:nvPr/>
            </p:nvGrpSpPr>
            <p:grpSpPr bwMode="auto">
              <a:xfrm>
                <a:off x="4026" y="1385"/>
                <a:ext cx="284" cy="105"/>
                <a:chOff x="4026" y="1385"/>
                <a:chExt cx="284" cy="105"/>
              </a:xfrm>
            </p:grpSpPr>
            <p:sp>
              <p:nvSpPr>
                <p:cNvPr id="263974" name="Freeform 806"/>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5" name="Freeform 807"/>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6" name="Freeform 808"/>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7" name="Freeform 809"/>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8" name="Freeform 810"/>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9" name="Freeform 811"/>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0" name="Freeform 812"/>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1" name="Freeform 813"/>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2" name="Freeform 814"/>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3" name="Line 815"/>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84" name="Line 816"/>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85" name="Freeform 817"/>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6" name="Freeform 818"/>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7" name="Freeform 819"/>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8" name="Freeform 820"/>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9" name="Freeform 821"/>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0" name="Freeform 822"/>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1" name="Freeform 823"/>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2" name="Freeform 824"/>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3" name="Freeform 825"/>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4" name="Freeform 826"/>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5" name="Freeform 827"/>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6" name="Freeform 828"/>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997" name="Group 829"/>
                <p:cNvGrpSpPr>
                  <a:grpSpLocks/>
                </p:cNvGrpSpPr>
                <p:nvPr/>
              </p:nvGrpSpPr>
              <p:grpSpPr bwMode="auto">
                <a:xfrm>
                  <a:off x="4246" y="1421"/>
                  <a:ext cx="60" cy="63"/>
                  <a:chOff x="4246" y="1421"/>
                  <a:chExt cx="60" cy="63"/>
                </a:xfrm>
              </p:grpSpPr>
              <p:grpSp>
                <p:nvGrpSpPr>
                  <p:cNvPr id="263998" name="Group 830"/>
                  <p:cNvGrpSpPr>
                    <a:grpSpLocks/>
                  </p:cNvGrpSpPr>
                  <p:nvPr/>
                </p:nvGrpSpPr>
                <p:grpSpPr bwMode="auto">
                  <a:xfrm>
                    <a:off x="4246" y="1421"/>
                    <a:ext cx="21" cy="28"/>
                    <a:chOff x="4246" y="1421"/>
                    <a:chExt cx="21" cy="28"/>
                  </a:xfrm>
                </p:grpSpPr>
                <p:grpSp>
                  <p:nvGrpSpPr>
                    <p:cNvPr id="263999" name="Group 831"/>
                    <p:cNvGrpSpPr>
                      <a:grpSpLocks/>
                    </p:cNvGrpSpPr>
                    <p:nvPr/>
                  </p:nvGrpSpPr>
                  <p:grpSpPr bwMode="auto">
                    <a:xfrm>
                      <a:off x="4246" y="1421"/>
                      <a:ext cx="18" cy="27"/>
                      <a:chOff x="4246" y="1421"/>
                      <a:chExt cx="18" cy="27"/>
                    </a:xfrm>
                  </p:grpSpPr>
                  <p:sp>
                    <p:nvSpPr>
                      <p:cNvPr id="264000" name="Freeform 832"/>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1" name="Freeform 833"/>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02" name="Group 834"/>
                    <p:cNvGrpSpPr>
                      <a:grpSpLocks/>
                    </p:cNvGrpSpPr>
                    <p:nvPr/>
                  </p:nvGrpSpPr>
                  <p:grpSpPr bwMode="auto">
                    <a:xfrm>
                      <a:off x="4248" y="1422"/>
                      <a:ext cx="19" cy="26"/>
                      <a:chOff x="4248" y="1422"/>
                      <a:chExt cx="19" cy="26"/>
                    </a:xfrm>
                  </p:grpSpPr>
                  <p:sp>
                    <p:nvSpPr>
                      <p:cNvPr id="264003" name="Freeform 835"/>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4" name="Freeform 836"/>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05" name="Freeform 837"/>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06" name="Group 838"/>
                  <p:cNvGrpSpPr>
                    <a:grpSpLocks/>
                  </p:cNvGrpSpPr>
                  <p:nvPr/>
                </p:nvGrpSpPr>
                <p:grpSpPr bwMode="auto">
                  <a:xfrm>
                    <a:off x="4246" y="1454"/>
                    <a:ext cx="21" cy="30"/>
                    <a:chOff x="4246" y="1454"/>
                    <a:chExt cx="21" cy="30"/>
                  </a:xfrm>
                </p:grpSpPr>
                <p:grpSp>
                  <p:nvGrpSpPr>
                    <p:cNvPr id="264007" name="Group 839"/>
                    <p:cNvGrpSpPr>
                      <a:grpSpLocks/>
                    </p:cNvGrpSpPr>
                    <p:nvPr/>
                  </p:nvGrpSpPr>
                  <p:grpSpPr bwMode="auto">
                    <a:xfrm>
                      <a:off x="4246" y="1454"/>
                      <a:ext cx="18" cy="26"/>
                      <a:chOff x="4246" y="1454"/>
                      <a:chExt cx="18" cy="26"/>
                    </a:xfrm>
                  </p:grpSpPr>
                  <p:sp>
                    <p:nvSpPr>
                      <p:cNvPr id="264008" name="Freeform 840"/>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9" name="Freeform 841"/>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0" name="Group 842"/>
                    <p:cNvGrpSpPr>
                      <a:grpSpLocks/>
                    </p:cNvGrpSpPr>
                    <p:nvPr/>
                  </p:nvGrpSpPr>
                  <p:grpSpPr bwMode="auto">
                    <a:xfrm>
                      <a:off x="4248" y="1458"/>
                      <a:ext cx="19" cy="26"/>
                      <a:chOff x="4248" y="1458"/>
                      <a:chExt cx="19" cy="26"/>
                    </a:xfrm>
                  </p:grpSpPr>
                  <p:sp>
                    <p:nvSpPr>
                      <p:cNvPr id="264011" name="Freeform 843"/>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12" name="Freeform 844"/>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13" name="Freeform 845"/>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4" name="Group 846"/>
                  <p:cNvGrpSpPr>
                    <a:grpSpLocks/>
                  </p:cNvGrpSpPr>
                  <p:nvPr/>
                </p:nvGrpSpPr>
                <p:grpSpPr bwMode="auto">
                  <a:xfrm>
                    <a:off x="4266" y="1421"/>
                    <a:ext cx="20" cy="28"/>
                    <a:chOff x="4266" y="1421"/>
                    <a:chExt cx="20" cy="28"/>
                  </a:xfrm>
                </p:grpSpPr>
                <p:grpSp>
                  <p:nvGrpSpPr>
                    <p:cNvPr id="264015" name="Group 847"/>
                    <p:cNvGrpSpPr>
                      <a:grpSpLocks/>
                    </p:cNvGrpSpPr>
                    <p:nvPr/>
                  </p:nvGrpSpPr>
                  <p:grpSpPr bwMode="auto">
                    <a:xfrm>
                      <a:off x="4266" y="1421"/>
                      <a:ext cx="17" cy="27"/>
                      <a:chOff x="4266" y="1421"/>
                      <a:chExt cx="17" cy="27"/>
                    </a:xfrm>
                  </p:grpSpPr>
                  <p:sp>
                    <p:nvSpPr>
                      <p:cNvPr id="264016" name="Freeform 848"/>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17" name="Freeform 849"/>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8" name="Group 850"/>
                    <p:cNvGrpSpPr>
                      <a:grpSpLocks/>
                    </p:cNvGrpSpPr>
                    <p:nvPr/>
                  </p:nvGrpSpPr>
                  <p:grpSpPr bwMode="auto">
                    <a:xfrm>
                      <a:off x="4267" y="1422"/>
                      <a:ext cx="19" cy="26"/>
                      <a:chOff x="4267" y="1422"/>
                      <a:chExt cx="19" cy="26"/>
                    </a:xfrm>
                  </p:grpSpPr>
                  <p:sp>
                    <p:nvSpPr>
                      <p:cNvPr id="264019" name="Freeform 851"/>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0" name="Freeform 852"/>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21" name="Freeform 853"/>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22" name="Group 854"/>
                  <p:cNvGrpSpPr>
                    <a:grpSpLocks/>
                  </p:cNvGrpSpPr>
                  <p:nvPr/>
                </p:nvGrpSpPr>
                <p:grpSpPr bwMode="auto">
                  <a:xfrm>
                    <a:off x="4266" y="1454"/>
                    <a:ext cx="20" cy="30"/>
                    <a:chOff x="4266" y="1454"/>
                    <a:chExt cx="20" cy="30"/>
                  </a:xfrm>
                </p:grpSpPr>
                <p:grpSp>
                  <p:nvGrpSpPr>
                    <p:cNvPr id="264023" name="Group 855"/>
                    <p:cNvGrpSpPr>
                      <a:grpSpLocks/>
                    </p:cNvGrpSpPr>
                    <p:nvPr/>
                  </p:nvGrpSpPr>
                  <p:grpSpPr bwMode="auto">
                    <a:xfrm>
                      <a:off x="4266" y="1454"/>
                      <a:ext cx="17" cy="26"/>
                      <a:chOff x="4266" y="1454"/>
                      <a:chExt cx="17" cy="26"/>
                    </a:xfrm>
                  </p:grpSpPr>
                  <p:sp>
                    <p:nvSpPr>
                      <p:cNvPr id="264024" name="Freeform 856"/>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5" name="Freeform 857"/>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26" name="Group 858"/>
                    <p:cNvGrpSpPr>
                      <a:grpSpLocks/>
                    </p:cNvGrpSpPr>
                    <p:nvPr/>
                  </p:nvGrpSpPr>
                  <p:grpSpPr bwMode="auto">
                    <a:xfrm>
                      <a:off x="4267" y="1458"/>
                      <a:ext cx="19" cy="26"/>
                      <a:chOff x="4267" y="1458"/>
                      <a:chExt cx="19" cy="26"/>
                    </a:xfrm>
                  </p:grpSpPr>
                  <p:sp>
                    <p:nvSpPr>
                      <p:cNvPr id="264027" name="Freeform 859"/>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8" name="Freeform 860"/>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29" name="Freeform 861"/>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0" name="Group 862"/>
                  <p:cNvGrpSpPr>
                    <a:grpSpLocks/>
                  </p:cNvGrpSpPr>
                  <p:nvPr/>
                </p:nvGrpSpPr>
                <p:grpSpPr bwMode="auto">
                  <a:xfrm>
                    <a:off x="4285" y="1421"/>
                    <a:ext cx="21" cy="28"/>
                    <a:chOff x="4285" y="1421"/>
                    <a:chExt cx="21" cy="28"/>
                  </a:xfrm>
                </p:grpSpPr>
                <p:grpSp>
                  <p:nvGrpSpPr>
                    <p:cNvPr id="264031" name="Group 863"/>
                    <p:cNvGrpSpPr>
                      <a:grpSpLocks/>
                    </p:cNvGrpSpPr>
                    <p:nvPr/>
                  </p:nvGrpSpPr>
                  <p:grpSpPr bwMode="auto">
                    <a:xfrm>
                      <a:off x="4285" y="1421"/>
                      <a:ext cx="18" cy="27"/>
                      <a:chOff x="4285" y="1421"/>
                      <a:chExt cx="18" cy="27"/>
                    </a:xfrm>
                  </p:grpSpPr>
                  <p:sp>
                    <p:nvSpPr>
                      <p:cNvPr id="264032" name="Freeform 864"/>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33" name="Freeform 865"/>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4" name="Group 866"/>
                    <p:cNvGrpSpPr>
                      <a:grpSpLocks/>
                    </p:cNvGrpSpPr>
                    <p:nvPr/>
                  </p:nvGrpSpPr>
                  <p:grpSpPr bwMode="auto">
                    <a:xfrm>
                      <a:off x="4286" y="1422"/>
                      <a:ext cx="20" cy="26"/>
                      <a:chOff x="4286" y="1422"/>
                      <a:chExt cx="20" cy="26"/>
                    </a:xfrm>
                  </p:grpSpPr>
                  <p:sp>
                    <p:nvSpPr>
                      <p:cNvPr id="264035" name="Freeform 867"/>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36" name="Freeform 868"/>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37" name="Freeform 869"/>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8" name="Group 870"/>
                  <p:cNvGrpSpPr>
                    <a:grpSpLocks/>
                  </p:cNvGrpSpPr>
                  <p:nvPr/>
                </p:nvGrpSpPr>
                <p:grpSpPr bwMode="auto">
                  <a:xfrm>
                    <a:off x="4285" y="1454"/>
                    <a:ext cx="21" cy="30"/>
                    <a:chOff x="4285" y="1454"/>
                    <a:chExt cx="21" cy="30"/>
                  </a:xfrm>
                </p:grpSpPr>
                <p:grpSp>
                  <p:nvGrpSpPr>
                    <p:cNvPr id="264039" name="Group 871"/>
                    <p:cNvGrpSpPr>
                      <a:grpSpLocks/>
                    </p:cNvGrpSpPr>
                    <p:nvPr/>
                  </p:nvGrpSpPr>
                  <p:grpSpPr bwMode="auto">
                    <a:xfrm>
                      <a:off x="4285" y="1454"/>
                      <a:ext cx="18" cy="26"/>
                      <a:chOff x="4285" y="1454"/>
                      <a:chExt cx="18" cy="26"/>
                    </a:xfrm>
                  </p:grpSpPr>
                  <p:sp>
                    <p:nvSpPr>
                      <p:cNvPr id="264040" name="Freeform 872"/>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41" name="Freeform 873"/>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42" name="Group 874"/>
                    <p:cNvGrpSpPr>
                      <a:grpSpLocks/>
                    </p:cNvGrpSpPr>
                    <p:nvPr/>
                  </p:nvGrpSpPr>
                  <p:grpSpPr bwMode="auto">
                    <a:xfrm>
                      <a:off x="4286" y="1458"/>
                      <a:ext cx="20" cy="26"/>
                      <a:chOff x="4286" y="1458"/>
                      <a:chExt cx="20" cy="26"/>
                    </a:xfrm>
                  </p:grpSpPr>
                  <p:sp>
                    <p:nvSpPr>
                      <p:cNvPr id="264043" name="Freeform 875"/>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44" name="Freeform 876"/>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45" name="Freeform 877"/>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363" name="Rectangle 640"/>
            <p:cNvSpPr>
              <a:spLocks noChangeArrowheads="1"/>
            </p:cNvSpPr>
            <p:nvPr/>
          </p:nvSpPr>
          <p:spPr bwMode="auto">
            <a:xfrm>
              <a:off x="2200" y="1294"/>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sp>
          <p:nvSpPr>
            <p:cNvPr id="364" name="Rectangle 640"/>
            <p:cNvSpPr>
              <a:spLocks noChangeArrowheads="1"/>
            </p:cNvSpPr>
            <p:nvPr/>
          </p:nvSpPr>
          <p:spPr bwMode="auto">
            <a:xfrm>
              <a:off x="2208" y="1996"/>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sp>
          <p:nvSpPr>
            <p:cNvPr id="365" name="Rectangle 640"/>
            <p:cNvSpPr>
              <a:spLocks noChangeArrowheads="1"/>
            </p:cNvSpPr>
            <p:nvPr/>
          </p:nvSpPr>
          <p:spPr bwMode="auto">
            <a:xfrm>
              <a:off x="2255" y="2655"/>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grpSp>
      <p:sp>
        <p:nvSpPr>
          <p:cNvPr id="264049" name="Rectangle 881"/>
          <p:cNvSpPr>
            <a:spLocks noGrp="1" noChangeArrowheads="1"/>
          </p:cNvSpPr>
          <p:nvPr>
            <p:ph type="body" idx="1"/>
          </p:nvPr>
        </p:nvSpPr>
        <p:spPr>
          <a:xfrm>
            <a:off x="827088" y="2133600"/>
            <a:ext cx="3114675" cy="3889375"/>
          </a:xfrm>
        </p:spPr>
        <p:txBody>
          <a:bodyPr/>
          <a:lstStyle/>
          <a:p>
            <a:pPr>
              <a:lnSpc>
                <a:spcPct val="120000"/>
              </a:lnSpc>
            </a:pPr>
            <a:r>
              <a:rPr lang="zh-CN" altLang="en-US" sz="2800"/>
              <a:t>目前常见的局域网主要有两种：</a:t>
            </a:r>
          </a:p>
          <a:p>
            <a:pPr lvl="1">
              <a:lnSpc>
                <a:spcPct val="120000"/>
              </a:lnSpc>
            </a:pPr>
            <a:r>
              <a:rPr lang="zh-CN" altLang="en-US" sz="2400">
                <a:solidFill>
                  <a:srgbClr val="FF0000"/>
                </a:solidFill>
              </a:rPr>
              <a:t>以太网</a:t>
            </a:r>
          </a:p>
          <a:p>
            <a:pPr lvl="1">
              <a:lnSpc>
                <a:spcPct val="120000"/>
              </a:lnSpc>
              <a:buFont typeface="Wingdings" pitchFamily="2" charset="2"/>
              <a:buNone/>
            </a:pPr>
            <a:r>
              <a:rPr lang="zh-CN" altLang="en-US" sz="2400"/>
              <a:t>（</a:t>
            </a:r>
            <a:r>
              <a:rPr lang="en-US" altLang="zh-CN" sz="2400"/>
              <a:t>Ethernet</a:t>
            </a:r>
            <a:r>
              <a:rPr lang="zh-CN" altLang="en-US" sz="2400"/>
              <a:t>）</a:t>
            </a:r>
          </a:p>
          <a:p>
            <a:pPr lvl="1">
              <a:lnSpc>
                <a:spcPct val="120000"/>
              </a:lnSpc>
            </a:pPr>
            <a:r>
              <a:rPr lang="zh-CN" altLang="en-US" sz="2400">
                <a:solidFill>
                  <a:srgbClr val="FF0000"/>
                </a:solidFill>
              </a:rPr>
              <a:t>无线局域网</a:t>
            </a:r>
          </a:p>
          <a:p>
            <a:pPr lvl="1">
              <a:lnSpc>
                <a:spcPct val="120000"/>
              </a:lnSpc>
              <a:buFont typeface="Wingdings" pitchFamily="2" charset="2"/>
              <a:buNone/>
            </a:pPr>
            <a:r>
              <a:rPr lang="zh-CN" altLang="en-US" sz="2400"/>
              <a:t>（</a:t>
            </a:r>
            <a:r>
              <a:rPr lang="en-US" altLang="zh-CN" sz="2400"/>
              <a:t>WLAN</a:t>
            </a:r>
            <a:r>
              <a:rPr lang="zh-CN" altLang="en-US" sz="2400"/>
              <a:t>）</a:t>
            </a:r>
          </a:p>
        </p:txBody>
      </p:sp>
      <p:sp>
        <p:nvSpPr>
          <p:cNvPr id="264050" name="Text Box 88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z="4000"/>
              <a:t>城</a:t>
            </a:r>
            <a:r>
              <a:rPr lang="zh-CN" altLang="en-US"/>
              <a:t>域网</a:t>
            </a:r>
            <a:br>
              <a:rPr lang="zh-CN" altLang="en-US"/>
            </a:br>
            <a:r>
              <a:rPr lang="zh-CN" altLang="en-US" sz="3200"/>
              <a:t>（</a:t>
            </a:r>
            <a:r>
              <a:rPr lang="en-US" altLang="zh-CN" sz="3200"/>
              <a:t>MAN</a:t>
            </a:r>
            <a:r>
              <a:rPr lang="zh-CN" altLang="en-US" sz="3200"/>
              <a:t>）</a:t>
            </a:r>
          </a:p>
        </p:txBody>
      </p:sp>
      <p:pic>
        <p:nvPicPr>
          <p:cNvPr id="257030" name="Picture 6"/>
          <p:cNvPicPr>
            <a:picLocks noChangeAspect="1" noChangeArrowheads="1"/>
          </p:cNvPicPr>
          <p:nvPr/>
        </p:nvPicPr>
        <p:blipFill>
          <a:blip r:embed="rId3">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827088" y="1989138"/>
            <a:ext cx="8066087"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a:latin typeface="宋体" pitchFamily="2" charset="-122"/>
              </a:rPr>
              <a:t>计算机网络的定义</a:t>
            </a:r>
            <a:r>
              <a:rPr lang="zh-CN" altLang="en-US"/>
              <a:t> </a:t>
            </a:r>
          </a:p>
        </p:txBody>
      </p:sp>
      <p:sp>
        <p:nvSpPr>
          <p:cNvPr id="276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endParaRPr lang="zh-CN" altLang="en-US" sz="1200">
              <a:ea typeface="幼圆" pitchFamily="49" charset="-122"/>
            </a:endParaRPr>
          </a:p>
        </p:txBody>
      </p:sp>
      <p:sp>
        <p:nvSpPr>
          <p:cNvPr id="27656" name="Rectangle 8"/>
          <p:cNvSpPr>
            <a:spLocks noGrp="1" noChangeArrowheads="1"/>
          </p:cNvSpPr>
          <p:nvPr>
            <p:ph type="body" idx="1"/>
          </p:nvPr>
        </p:nvSpPr>
        <p:spPr>
          <a:xfrm>
            <a:off x="3419475" y="2889250"/>
            <a:ext cx="2393950" cy="2155825"/>
          </a:xfrm>
        </p:spPr>
        <p:txBody>
          <a:bodyPr/>
          <a:lstStyle/>
          <a:p>
            <a:r>
              <a:rPr lang="zh-CN" altLang="en-US">
                <a:hlinkClick r:id="rId5" action="ppaction://hlinksldjump"/>
              </a:rPr>
              <a:t>定义一</a:t>
            </a:r>
            <a:endParaRPr lang="zh-CN" altLang="en-US"/>
          </a:p>
          <a:p>
            <a:endParaRPr lang="zh-CN" altLang="en-US"/>
          </a:p>
          <a:p>
            <a:r>
              <a:rPr lang="zh-CN" altLang="en-US">
                <a:hlinkClick r:id="rId6" action="ppaction://hlinksldjump"/>
              </a:rPr>
              <a:t>定义二</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z="4000" dirty="0"/>
              <a:t>城</a:t>
            </a:r>
            <a:r>
              <a:rPr lang="zh-CN" altLang="en-US" dirty="0"/>
              <a:t>域网</a:t>
            </a:r>
            <a:br>
              <a:rPr lang="zh-CN" altLang="en-US" dirty="0"/>
            </a:br>
            <a:r>
              <a:rPr lang="zh-CN" altLang="en-US" sz="3200" dirty="0" smtClean="0"/>
              <a:t>（例子）</a:t>
            </a:r>
            <a:endParaRPr lang="zh-CN" altLang="en-US" sz="3200" dirty="0"/>
          </a:p>
        </p:txBody>
      </p:sp>
      <p:sp>
        <p:nvSpPr>
          <p:cNvPr id="2" name="内容占位符 1"/>
          <p:cNvSpPr>
            <a:spLocks noGrp="1"/>
          </p:cNvSpPr>
          <p:nvPr>
            <p:ph idx="1"/>
          </p:nvPr>
        </p:nvSpPr>
        <p:spPr/>
        <p:txBody>
          <a:bodyPr/>
          <a:lstStyle/>
          <a:p>
            <a:r>
              <a:rPr lang="zh-CN" altLang="en-US" sz="2400" dirty="0">
                <a:solidFill>
                  <a:srgbClr val="FF0000"/>
                </a:solidFill>
              </a:rPr>
              <a:t>有线电视网（</a:t>
            </a:r>
            <a:r>
              <a:rPr lang="en-US" altLang="zh-CN" sz="2400" dirty="0">
                <a:solidFill>
                  <a:srgbClr val="FF0000"/>
                </a:solidFill>
              </a:rPr>
              <a:t>CATV</a:t>
            </a:r>
            <a:r>
              <a:rPr lang="zh-CN" altLang="en-US" sz="2400" dirty="0">
                <a:solidFill>
                  <a:srgbClr val="FF0000"/>
                </a:solidFill>
              </a:rPr>
              <a:t>）</a:t>
            </a:r>
            <a:endParaRPr lang="en-US" altLang="zh-CN" sz="2400" dirty="0" smtClean="0"/>
          </a:p>
          <a:p>
            <a:endParaRPr lang="en-US" altLang="zh-CN" sz="2400" dirty="0"/>
          </a:p>
          <a:p>
            <a:endParaRPr lang="en-US" altLang="zh-CN" sz="2400" dirty="0" smtClean="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r>
              <a:rPr lang="zh-CN" altLang="en-US" sz="2400" dirty="0">
                <a:solidFill>
                  <a:srgbClr val="FF0000"/>
                </a:solidFill>
              </a:rPr>
              <a:t>宽带无线访问（</a:t>
            </a:r>
            <a:r>
              <a:rPr lang="en-US" altLang="zh-CN" sz="2400" dirty="0" smtClean="0">
                <a:solidFill>
                  <a:srgbClr val="FF0000"/>
                </a:solidFill>
              </a:rPr>
              <a:t>IEEE802.16</a:t>
            </a:r>
            <a:r>
              <a:rPr lang="zh-CN" altLang="en-US" sz="2400" dirty="0" smtClean="0">
                <a:solidFill>
                  <a:srgbClr val="FF0000"/>
                </a:solidFill>
              </a:rPr>
              <a:t>，</a:t>
            </a:r>
            <a:r>
              <a:rPr lang="en-US" altLang="zh-CN" sz="2400" dirty="0" smtClean="0">
                <a:solidFill>
                  <a:srgbClr val="FF0000"/>
                </a:solidFill>
              </a:rPr>
              <a:t>WiMAX</a:t>
            </a:r>
            <a:r>
              <a:rPr lang="zh-CN" altLang="en-US" sz="2400" dirty="0" smtClean="0">
                <a:solidFill>
                  <a:srgbClr val="FF0000"/>
                </a:solidFill>
              </a:rPr>
              <a:t>）</a:t>
            </a:r>
            <a:endParaRPr lang="zh-CN" altLang="en-US" sz="2400" dirty="0">
              <a:solidFill>
                <a:srgbClr val="FF0000"/>
              </a:solidFill>
            </a:endParaRPr>
          </a:p>
        </p:txBody>
      </p:sp>
      <p:sp>
        <p:nvSpPr>
          <p:cNvPr id="257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pic>
        <p:nvPicPr>
          <p:cNvPr id="3" name="图片 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7664" y="2132856"/>
            <a:ext cx="6221678" cy="3600420"/>
          </a:xfrm>
          <a:prstGeom prst="rect">
            <a:avLst/>
          </a:prstGeom>
        </p:spPr>
      </p:pic>
    </p:spTree>
    <p:extLst>
      <p:ext uri="{BB962C8B-B14F-4D97-AF65-F5344CB8AC3E}">
        <p14:creationId xmlns:p14="http://schemas.microsoft.com/office/powerpoint/2010/main" val="41719463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a:t>
            </a:r>
            <a:r>
              <a:rPr lang="en-US" altLang="zh-CN" sz="3200"/>
              <a:t>WAN</a:t>
            </a:r>
            <a:r>
              <a:rPr lang="zh-CN" altLang="en-US" sz="3200"/>
              <a:t>）</a:t>
            </a:r>
          </a:p>
        </p:txBody>
      </p:sp>
      <p:sp>
        <p:nvSpPr>
          <p:cNvPr id="25805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pic>
        <p:nvPicPr>
          <p:cNvPr id="258055" name="Picture 7"/>
          <p:cNvPicPr>
            <a:picLocks noChangeAspect="1" noChangeArrowheads="1"/>
          </p:cNvPicPr>
          <p:nvPr/>
        </p:nvPicPr>
        <p:blipFill>
          <a:blip r:embed="rId3">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684213" y="2565400"/>
            <a:ext cx="8208962"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056"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（构成）</a:t>
            </a:r>
          </a:p>
        </p:txBody>
      </p:sp>
      <p:sp>
        <p:nvSpPr>
          <p:cNvPr id="26419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pic>
        <p:nvPicPr>
          <p:cNvPr id="264198" name="Picture 6" descr="1-09"/>
          <p:cNvPicPr>
            <a:picLocks noChangeAspect="1" noChangeArrowheads="1"/>
          </p:cNvPicPr>
          <p:nvPr/>
        </p:nvPicPr>
        <p:blipFill>
          <a:blip r:embed="rId3">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1042988" y="1773238"/>
            <a:ext cx="7488237" cy="3170237"/>
          </a:xfrm>
          <a:prstGeom prst="rect">
            <a:avLst/>
          </a:prstGeom>
          <a:noFill/>
          <a:extLst>
            <a:ext uri="{909E8E84-426E-40DD-AFC4-6F175D3DCCD1}">
              <a14:hiddenFill xmlns:a14="http://schemas.microsoft.com/office/drawing/2010/main">
                <a:solidFill>
                  <a:srgbClr val="FFFFFF"/>
                </a:solidFill>
              </a14:hiddenFill>
            </a:ext>
          </a:extLst>
        </p:spPr>
      </p:pic>
      <p:sp>
        <p:nvSpPr>
          <p:cNvPr id="264199" name="Rectangle 7"/>
          <p:cNvSpPr>
            <a:spLocks noGrp="1" noChangeArrowheads="1"/>
          </p:cNvSpPr>
          <p:nvPr>
            <p:ph type="body" idx="1"/>
          </p:nvPr>
        </p:nvSpPr>
        <p:spPr>
          <a:xfrm>
            <a:off x="827088" y="4941888"/>
            <a:ext cx="7958137" cy="1368425"/>
          </a:xfrm>
        </p:spPr>
        <p:txBody>
          <a:bodyPr/>
          <a:lstStyle/>
          <a:p>
            <a:pPr marL="0" indent="0">
              <a:lnSpc>
                <a:spcPct val="110000"/>
              </a:lnSpc>
              <a:buFont typeface="Wingdings" pitchFamily="2" charset="2"/>
              <a:buNone/>
            </a:pPr>
            <a:r>
              <a:rPr lang="en-US" altLang="zh-CN" sz="2400"/>
              <a:t>        WAN</a:t>
            </a:r>
            <a:r>
              <a:rPr lang="zh-CN" altLang="en-US" sz="2400"/>
              <a:t>一般由</a:t>
            </a:r>
            <a:r>
              <a:rPr lang="zh-CN" altLang="en-US" sz="2400">
                <a:solidFill>
                  <a:srgbClr val="FF0000"/>
                </a:solidFill>
                <a:effectLst>
                  <a:outerShdw blurRad="38100" dist="38100" dir="2700000" algn="tl">
                    <a:srgbClr val="C0C0C0"/>
                  </a:outerShdw>
                </a:effectLst>
              </a:rPr>
              <a:t>主机（资源子网）</a:t>
            </a:r>
            <a:r>
              <a:rPr lang="zh-CN" altLang="en-US" sz="2400"/>
              <a:t>和</a:t>
            </a:r>
            <a:r>
              <a:rPr lang="zh-CN" altLang="en-US" sz="2400">
                <a:solidFill>
                  <a:srgbClr val="FF0000"/>
                </a:solidFill>
                <a:effectLst>
                  <a:outerShdw blurRad="38100" dist="38100" dir="2700000" algn="tl">
                    <a:srgbClr val="C0C0C0"/>
                  </a:outerShdw>
                </a:effectLst>
              </a:rPr>
              <a:t>子网（通信子网）</a:t>
            </a:r>
            <a:r>
              <a:rPr lang="zh-CN" altLang="en-US" sz="2400"/>
              <a:t>组成，前者是通信的信源和信宿，负责提供和使用网络资源</a:t>
            </a:r>
            <a:r>
              <a:rPr lang="en-US" altLang="zh-CN" sz="2400"/>
              <a:t>/</a:t>
            </a:r>
            <a:r>
              <a:rPr lang="zh-CN" altLang="en-US" sz="2400"/>
              <a:t>服务，实现网络的资源共享；后者负责信息的传递。</a:t>
            </a:r>
          </a:p>
        </p:txBody>
      </p:sp>
      <p:sp>
        <p:nvSpPr>
          <p:cNvPr id="26420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（工作原理）</a:t>
            </a:r>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
        <p:nvSpPr>
          <p:cNvPr id="265222" name="Rectangle 6"/>
          <p:cNvSpPr>
            <a:spLocks noGrp="1" noChangeArrowheads="1"/>
          </p:cNvSpPr>
          <p:nvPr>
            <p:ph type="body" idx="1"/>
          </p:nvPr>
        </p:nvSpPr>
        <p:spPr>
          <a:xfrm>
            <a:off x="827088" y="4941888"/>
            <a:ext cx="7958137" cy="1368425"/>
          </a:xfrm>
        </p:spPr>
        <p:txBody>
          <a:bodyPr/>
          <a:lstStyle/>
          <a:p>
            <a:pPr marL="0" indent="0">
              <a:lnSpc>
                <a:spcPct val="110000"/>
              </a:lnSpc>
              <a:buFont typeface="Wingdings" pitchFamily="2" charset="2"/>
              <a:buNone/>
            </a:pPr>
            <a:r>
              <a:rPr lang="en-US" altLang="zh-CN" sz="2400" dirty="0"/>
              <a:t>       WAN</a:t>
            </a:r>
            <a:r>
              <a:rPr lang="zh-CN" altLang="en-US" sz="2400" dirty="0"/>
              <a:t>一般采用</a:t>
            </a:r>
            <a:r>
              <a:rPr lang="zh-CN" altLang="en-US" sz="2400" dirty="0">
                <a:solidFill>
                  <a:srgbClr val="FF0000"/>
                </a:solidFill>
              </a:rPr>
              <a:t>点</a:t>
            </a:r>
            <a:r>
              <a:rPr lang="en-US" altLang="zh-CN" sz="2400" dirty="0">
                <a:solidFill>
                  <a:srgbClr val="FF0000"/>
                </a:solidFill>
              </a:rPr>
              <a:t>-</a:t>
            </a:r>
            <a:r>
              <a:rPr lang="zh-CN" altLang="en-US" sz="2400" dirty="0">
                <a:solidFill>
                  <a:srgbClr val="FF0000"/>
                </a:solidFill>
              </a:rPr>
              <a:t>点式</a:t>
            </a:r>
            <a:r>
              <a:rPr lang="zh-CN" altLang="en-US" sz="2400" dirty="0"/>
              <a:t>传输技术，即：数据传输采用</a:t>
            </a:r>
            <a:r>
              <a:rPr lang="zh-CN" altLang="en-US" sz="2400" dirty="0">
                <a:solidFill>
                  <a:srgbClr val="FF0000"/>
                </a:solidFill>
              </a:rPr>
              <a:t>存储</a:t>
            </a:r>
            <a:r>
              <a:rPr lang="en-US" altLang="zh-CN" sz="2400" dirty="0">
                <a:solidFill>
                  <a:srgbClr val="FF0000"/>
                </a:solidFill>
              </a:rPr>
              <a:t>-</a:t>
            </a:r>
            <a:r>
              <a:rPr lang="zh-CN" altLang="en-US" sz="2400" dirty="0">
                <a:solidFill>
                  <a:srgbClr val="FF0000"/>
                </a:solidFill>
              </a:rPr>
              <a:t>转发（分组交换）</a:t>
            </a:r>
            <a:r>
              <a:rPr lang="zh-CN" altLang="en-US" sz="2400" dirty="0"/>
              <a:t>。但不是所有</a:t>
            </a:r>
            <a:r>
              <a:rPr lang="en-US" altLang="zh-CN" sz="2400" dirty="0"/>
              <a:t>WAN</a:t>
            </a:r>
            <a:r>
              <a:rPr lang="zh-CN" altLang="en-US" sz="2400" dirty="0"/>
              <a:t>都采用分组交换，例如：卫星系统就是采用广播技术。</a:t>
            </a:r>
          </a:p>
        </p:txBody>
      </p:sp>
      <p:pic>
        <p:nvPicPr>
          <p:cNvPr id="265223" name="Picture 7" descr="1-10"/>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1773238"/>
            <a:ext cx="7920037" cy="3217862"/>
          </a:xfrm>
          <a:prstGeom prst="rect">
            <a:avLst/>
          </a:prstGeom>
          <a:noFill/>
          <a:extLst>
            <a:ext uri="{909E8E84-426E-40DD-AFC4-6F175D3DCCD1}">
              <a14:hiddenFill xmlns:a14="http://schemas.microsoft.com/office/drawing/2010/main">
                <a:solidFill>
                  <a:srgbClr val="FFFFFF"/>
                </a:solidFill>
              </a14:hiddenFill>
            </a:ext>
          </a:extLst>
        </p:spPr>
      </p:pic>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连接澳大利亚</a:t>
            </a:r>
            <a:r>
              <a:rPr lang="en-US" altLang="zh-CN" sz="2000" dirty="0" smtClean="0"/>
              <a:t>3</a:t>
            </a:r>
            <a:r>
              <a:rPr lang="zh-CN" altLang="en-US" sz="2000" dirty="0" smtClean="0"/>
              <a:t>个分支办事处的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19170"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672" y="1714500"/>
            <a:ext cx="6567929" cy="416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51620" y="4365104"/>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7547892"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
        <p:nvSpPr>
          <p:cNvPr id="9" name="TextBox 8"/>
          <p:cNvSpPr txBox="1"/>
          <p:nvPr/>
        </p:nvSpPr>
        <p:spPr>
          <a:xfrm>
            <a:off x="6876256" y="5373216"/>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Tree>
    <p:extLst>
      <p:ext uri="{BB962C8B-B14F-4D97-AF65-F5344CB8AC3E}">
        <p14:creationId xmlns:p14="http://schemas.microsoft.com/office/powerpoint/2010/main" val="4290394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r>
              <a:rPr lang="en-US" altLang="zh-CN" sz="3200" dirty="0" smtClean="0"/>
              <a:t>:</a:t>
            </a:r>
            <a:r>
              <a:rPr lang="zh-CN" altLang="en-US" sz="3200" dirty="0" smtClean="0"/>
              <a:t>实现</a:t>
            </a:r>
            <a:r>
              <a:rPr lang="en-US" altLang="zh-CN" sz="3200" dirty="0"/>
              <a:t>1</a:t>
            </a:r>
            <a:r>
              <a:rPr lang="zh-CN" altLang="en-US" sz="3200" dirty="0" smtClean="0"/>
              <a:t>）</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使用虚拟专用网络（</a:t>
            </a:r>
            <a:r>
              <a:rPr lang="en-US" altLang="zh-CN" sz="2000" dirty="0" smtClean="0"/>
              <a:t>VPN</a:t>
            </a:r>
            <a:r>
              <a:rPr lang="zh-CN" altLang="en-US" sz="2000" dirty="0" smtClean="0"/>
              <a:t>）的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20195" name="Picture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1690688"/>
            <a:ext cx="6492073" cy="418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51620" y="4365104"/>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6732240" y="5477162"/>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
        <p:nvSpPr>
          <p:cNvPr id="9" name="TextBox 8"/>
          <p:cNvSpPr txBox="1"/>
          <p:nvPr/>
        </p:nvSpPr>
        <p:spPr>
          <a:xfrm>
            <a:off x="7452320"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Tree>
    <p:extLst>
      <p:ext uri="{BB962C8B-B14F-4D97-AF65-F5344CB8AC3E}">
        <p14:creationId xmlns:p14="http://schemas.microsoft.com/office/powerpoint/2010/main" val="28368641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r>
              <a:rPr lang="en-US" altLang="zh-CN" sz="3200" dirty="0" smtClean="0"/>
              <a:t>:</a:t>
            </a:r>
            <a:r>
              <a:rPr lang="zh-CN" altLang="en-US" sz="3200" dirty="0" smtClean="0"/>
              <a:t>实现</a:t>
            </a:r>
            <a:r>
              <a:rPr lang="en-US" altLang="zh-CN" sz="3200" dirty="0" smtClean="0"/>
              <a:t>2</a:t>
            </a:r>
            <a:r>
              <a:rPr lang="zh-CN" altLang="en-US" sz="3200" dirty="0" smtClean="0"/>
              <a:t>）</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使用一个</a:t>
            </a:r>
            <a:r>
              <a:rPr lang="en-US" altLang="zh-CN" sz="2000" dirty="0" smtClean="0"/>
              <a:t>ISP</a:t>
            </a:r>
            <a:r>
              <a:rPr lang="zh-CN" altLang="en-US" sz="2000" dirty="0" smtClean="0"/>
              <a:t>网络的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20194"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1697" y="1776412"/>
            <a:ext cx="6734103" cy="40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75653" y="4565159"/>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7452320"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
        <p:nvSpPr>
          <p:cNvPr id="9" name="TextBox 8"/>
          <p:cNvSpPr txBox="1"/>
          <p:nvPr/>
        </p:nvSpPr>
        <p:spPr>
          <a:xfrm>
            <a:off x="6876256" y="5517232"/>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Tree>
    <p:extLst>
      <p:ext uri="{BB962C8B-B14F-4D97-AF65-F5344CB8AC3E}">
        <p14:creationId xmlns:p14="http://schemas.microsoft.com/office/powerpoint/2010/main" val="11126001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a:t>无线网</a:t>
            </a:r>
          </a:p>
        </p:txBody>
      </p:sp>
      <p:sp>
        <p:nvSpPr>
          <p:cNvPr id="259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9077" name="Rectangle 5"/>
          <p:cNvSpPr>
            <a:spLocks noGrp="1" noChangeArrowheads="1"/>
          </p:cNvSpPr>
          <p:nvPr>
            <p:ph type="body" idx="1"/>
          </p:nvPr>
        </p:nvSpPr>
        <p:spPr>
          <a:xfrm>
            <a:off x="827088" y="1773238"/>
            <a:ext cx="7958137" cy="4464050"/>
          </a:xfrm>
        </p:spPr>
        <p:txBody>
          <a:bodyPr/>
          <a:lstStyle/>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传输介质</a:t>
            </a:r>
          </a:p>
          <a:p>
            <a:pPr marL="0" indent="0">
              <a:lnSpc>
                <a:spcPct val="90000"/>
              </a:lnSpc>
              <a:buFont typeface="Wingdings" pitchFamily="2" charset="2"/>
              <a:buNone/>
            </a:pPr>
            <a:r>
              <a:rPr lang="zh-CN" altLang="en-US" sz="2400" dirty="0"/>
              <a:t>     </a:t>
            </a:r>
            <a:r>
              <a:rPr lang="zh-CN" altLang="en-US" sz="2000" dirty="0"/>
              <a:t>无线电、微波、卫星、红外线、激光等。</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优点</a:t>
            </a:r>
          </a:p>
          <a:p>
            <a:pPr marL="0" indent="0">
              <a:lnSpc>
                <a:spcPct val="90000"/>
              </a:lnSpc>
              <a:buFont typeface="Wingdings" pitchFamily="2" charset="2"/>
              <a:buNone/>
            </a:pPr>
            <a:r>
              <a:rPr lang="zh-CN" altLang="en-US" sz="2400" dirty="0"/>
              <a:t>     </a:t>
            </a:r>
            <a:r>
              <a:rPr lang="zh-CN" altLang="en-US" sz="2000" dirty="0"/>
              <a:t>容易安装、能够满足特殊需要（不能铺设电缆、移动式办公室）。</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缺点</a:t>
            </a:r>
          </a:p>
          <a:p>
            <a:pPr lvl="1">
              <a:lnSpc>
                <a:spcPct val="90000"/>
              </a:lnSpc>
            </a:pPr>
            <a:r>
              <a:rPr lang="zh-CN" altLang="en-US" sz="2000" dirty="0"/>
              <a:t>速度慢，一般为</a:t>
            </a:r>
            <a:r>
              <a:rPr lang="en-US" altLang="zh-CN" sz="2000" dirty="0"/>
              <a:t>1Mbps</a:t>
            </a:r>
            <a:r>
              <a:rPr lang="zh-CN" altLang="en-US" sz="2000" dirty="0"/>
              <a:t>～</a:t>
            </a:r>
            <a:r>
              <a:rPr lang="en-US" altLang="zh-CN" sz="2000" dirty="0"/>
              <a:t>50Mbps</a:t>
            </a:r>
            <a:endParaRPr lang="zh-CN" altLang="en-US" sz="2000" dirty="0"/>
          </a:p>
          <a:p>
            <a:pPr lvl="1">
              <a:lnSpc>
                <a:spcPct val="90000"/>
              </a:lnSpc>
            </a:pPr>
            <a:r>
              <a:rPr lang="zh-CN" altLang="en-US" sz="2000" dirty="0"/>
              <a:t>差错率通常比较高</a:t>
            </a:r>
          </a:p>
          <a:p>
            <a:pPr lvl="1">
              <a:lnSpc>
                <a:spcPct val="90000"/>
              </a:lnSpc>
            </a:pPr>
            <a:r>
              <a:rPr lang="zh-CN" altLang="en-US" sz="2000" dirty="0"/>
              <a:t>干扰大（例如，不同计算机的传输可能会相互影响）</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分类</a:t>
            </a:r>
          </a:p>
          <a:p>
            <a:pPr lvl="1">
              <a:lnSpc>
                <a:spcPct val="90000"/>
              </a:lnSpc>
              <a:buClr>
                <a:srgbClr val="FF0000"/>
              </a:buClr>
            </a:pPr>
            <a:r>
              <a:rPr lang="zh-CN" altLang="en-US" sz="2000" dirty="0"/>
              <a:t>系统互连</a:t>
            </a:r>
          </a:p>
          <a:p>
            <a:pPr lvl="1">
              <a:lnSpc>
                <a:spcPct val="90000"/>
              </a:lnSpc>
              <a:buClr>
                <a:srgbClr val="FF0000"/>
              </a:buClr>
            </a:pPr>
            <a:r>
              <a:rPr lang="zh-CN" altLang="en-US" sz="2000" dirty="0"/>
              <a:t>无线</a:t>
            </a:r>
            <a:r>
              <a:rPr lang="en-US" altLang="zh-CN" sz="2000" dirty="0"/>
              <a:t>LAN</a:t>
            </a:r>
            <a:r>
              <a:rPr lang="zh-CN" altLang="en-US" sz="2000" dirty="0"/>
              <a:t>（</a:t>
            </a:r>
            <a:r>
              <a:rPr lang="en-US" altLang="zh-CN" sz="2000" dirty="0"/>
              <a:t>WLAN</a:t>
            </a:r>
            <a:r>
              <a:rPr lang="zh-CN" altLang="en-US" sz="2000" dirty="0"/>
              <a:t>）</a:t>
            </a:r>
          </a:p>
          <a:p>
            <a:pPr lvl="1">
              <a:lnSpc>
                <a:spcPct val="90000"/>
              </a:lnSpc>
              <a:buClr>
                <a:srgbClr val="FF0000"/>
              </a:buClr>
            </a:pPr>
            <a:r>
              <a:rPr lang="zh-CN" altLang="en-US" sz="2000" dirty="0"/>
              <a:t>无线</a:t>
            </a:r>
            <a:r>
              <a:rPr lang="en-US" altLang="zh-CN" sz="2000" dirty="0"/>
              <a:t>WAN</a:t>
            </a:r>
            <a:endParaRPr lang="zh-CN" altLang="en-US" sz="2000" dirty="0"/>
          </a:p>
        </p:txBody>
      </p:sp>
      <p:sp>
        <p:nvSpPr>
          <p:cNvPr id="25907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zh-CN" altLang="en-US"/>
              <a:t>系统互连</a:t>
            </a:r>
            <a:br>
              <a:rPr lang="zh-CN" altLang="en-US"/>
            </a:br>
            <a:r>
              <a:rPr lang="zh-CN" altLang="en-US" sz="3200"/>
              <a:t>（蓝牙）</a:t>
            </a:r>
          </a:p>
        </p:txBody>
      </p:sp>
      <p:sp>
        <p:nvSpPr>
          <p:cNvPr id="2662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266247" name="Picture 7" descr="1-11"/>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r="48012" b="10765"/>
          <a:stretch>
            <a:fillRect/>
          </a:stretch>
        </p:blipFill>
        <p:spPr bwMode="auto">
          <a:xfrm>
            <a:off x="1763713" y="1628775"/>
            <a:ext cx="5832475" cy="4808538"/>
          </a:xfrm>
          <a:prstGeom prst="rect">
            <a:avLst/>
          </a:prstGeom>
          <a:noFill/>
          <a:extLst>
            <a:ext uri="{909E8E84-426E-40DD-AFC4-6F175D3DCCD1}">
              <a14:hiddenFill xmlns:a14="http://schemas.microsoft.com/office/drawing/2010/main">
                <a:solidFill>
                  <a:srgbClr val="FFFFFF"/>
                </a:solidFill>
              </a14:hiddenFill>
            </a:ext>
          </a:extLst>
        </p:spPr>
      </p:pic>
      <p:sp>
        <p:nvSpPr>
          <p:cNvPr id="26624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zh-CN" altLang="en-US"/>
              <a:t>无线</a:t>
            </a:r>
            <a:r>
              <a:rPr lang="en-US" altLang="zh-CN" sz="3600"/>
              <a:t>LAN</a:t>
            </a:r>
            <a:r>
              <a:rPr lang="en-US" altLang="zh-CN"/>
              <a:t> </a:t>
            </a:r>
            <a:br>
              <a:rPr lang="en-US" altLang="zh-CN"/>
            </a:br>
            <a:r>
              <a:rPr lang="zh-CN" altLang="en-US" sz="3200"/>
              <a:t>（</a:t>
            </a:r>
            <a:r>
              <a:rPr lang="en-US" altLang="zh-CN" sz="3200"/>
              <a:t>802.11</a:t>
            </a:r>
            <a:r>
              <a:rPr lang="zh-CN" altLang="en-US" sz="3200"/>
              <a:t>）</a:t>
            </a:r>
            <a:endParaRPr lang="en-US" altLang="zh-CN" sz="3200"/>
          </a:p>
        </p:txBody>
      </p:sp>
      <p:sp>
        <p:nvSpPr>
          <p:cNvPr id="2672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267270" name="Picture 6" descr="1-11"/>
          <p:cNvPicPr>
            <a:picLocks noChangeAspect="1" noChangeArrowheads="1"/>
          </p:cNvPicPr>
          <p:nvPr/>
        </p:nvPicPr>
        <p:blipFill>
          <a:blip r:embed="rId3">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l="51706" b="10765"/>
          <a:stretch>
            <a:fillRect/>
          </a:stretch>
        </p:blipFill>
        <p:spPr bwMode="auto">
          <a:xfrm>
            <a:off x="1979613" y="1557338"/>
            <a:ext cx="5418137" cy="4808537"/>
          </a:xfrm>
          <a:prstGeom prst="rect">
            <a:avLst/>
          </a:prstGeom>
          <a:noFill/>
          <a:extLst>
            <a:ext uri="{909E8E84-426E-40DD-AFC4-6F175D3DCCD1}">
              <a14:hiddenFill xmlns:a14="http://schemas.microsoft.com/office/drawing/2010/main">
                <a:solidFill>
                  <a:srgbClr val="FFFFFF"/>
                </a:solidFill>
              </a14:hiddenFill>
            </a:ext>
          </a:extLst>
        </p:spPr>
      </p:pic>
      <p:sp>
        <p:nvSpPr>
          <p:cNvPr id="26727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定义一</a:t>
            </a:r>
          </a:p>
        </p:txBody>
      </p:sp>
      <p:sp>
        <p:nvSpPr>
          <p:cNvPr id="28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28678" name="Rectangle 6"/>
          <p:cNvSpPr>
            <a:spLocks noGrp="1" noChangeArrowheads="1"/>
          </p:cNvSpPr>
          <p:nvPr>
            <p:ph type="body" idx="1"/>
          </p:nvPr>
        </p:nvSpPr>
        <p:spPr>
          <a:xfrm>
            <a:off x="827088" y="2205038"/>
            <a:ext cx="7958137" cy="647700"/>
          </a:xfrm>
        </p:spPr>
        <p:txBody>
          <a:bodyPr/>
          <a:lstStyle/>
          <a:p>
            <a:pPr algn="ctr">
              <a:buFont typeface="Wingdings" pitchFamily="2" charset="2"/>
              <a:buNone/>
            </a:pPr>
            <a:r>
              <a:rPr lang="zh-CN" altLang="en-US" sz="2800" dirty="0"/>
              <a:t>一组通过</a:t>
            </a:r>
            <a:r>
              <a:rPr lang="zh-CN" altLang="en-US" sz="2800" dirty="0">
                <a:solidFill>
                  <a:srgbClr val="0000FF"/>
                </a:solidFill>
              </a:rPr>
              <a:t>单一技术</a:t>
            </a:r>
            <a:r>
              <a:rPr lang="zh-CN" altLang="en-US" sz="2800" dirty="0">
                <a:solidFill>
                  <a:srgbClr val="FF0000"/>
                </a:solidFill>
              </a:rPr>
              <a:t>相互连接</a:t>
            </a:r>
            <a:r>
              <a:rPr lang="zh-CN" altLang="en-US" sz="2800" dirty="0"/>
              <a:t>的</a:t>
            </a:r>
            <a:r>
              <a:rPr lang="zh-CN" altLang="en-US" sz="2800" dirty="0">
                <a:solidFill>
                  <a:srgbClr val="FF0000"/>
                </a:solidFill>
              </a:rPr>
              <a:t>自主</a:t>
            </a:r>
            <a:r>
              <a:rPr lang="zh-CN" altLang="en-US" sz="2800" dirty="0" smtClean="0">
                <a:solidFill>
                  <a:srgbClr val="FF0000"/>
                </a:solidFill>
              </a:rPr>
              <a:t>计算机</a:t>
            </a:r>
            <a:r>
              <a:rPr lang="zh-CN" altLang="en-US" sz="2800" dirty="0"/>
              <a:t>集合。</a:t>
            </a:r>
          </a:p>
        </p:txBody>
      </p:sp>
      <p:sp>
        <p:nvSpPr>
          <p:cNvPr id="28679" name="Rectangle 7"/>
          <p:cNvSpPr>
            <a:spLocks noChangeArrowheads="1"/>
          </p:cNvSpPr>
          <p:nvPr/>
        </p:nvSpPr>
        <p:spPr bwMode="auto">
          <a:xfrm>
            <a:off x="827088" y="2997200"/>
            <a:ext cx="7958137"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6"/>
              </a:buBlip>
              <a:defRPr kumimoji="1" sz="2800" b="1">
                <a:solidFill>
                  <a:srgbClr val="000000"/>
                </a:solidFill>
                <a:latin typeface="Arial" charset="0"/>
                <a:ea typeface="华文楷体" pitchFamily="2" charset="-122"/>
              </a:defRPr>
            </a:lvl2pPr>
            <a:lvl3pPr marL="1317625" indent="-228600">
              <a:buSzPct val="65000"/>
              <a:buBlip>
                <a:blip r:embed="rId7"/>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SzPct val="75000"/>
              <a:buFont typeface="Wingdings" pitchFamily="2" charset="2"/>
              <a:buNone/>
            </a:pPr>
            <a:r>
              <a:rPr lang="en-US" altLang="zh-CN" sz="2400" dirty="0"/>
              <a:t>【</a:t>
            </a:r>
            <a:r>
              <a:rPr lang="zh-CN" altLang="en-US" sz="2400" dirty="0">
                <a:effectLst>
                  <a:outerShdw blurRad="38100" dist="38100" dir="2700000" algn="tl">
                    <a:srgbClr val="C0C0C0"/>
                  </a:outerShdw>
                </a:effectLst>
              </a:rPr>
              <a:t>解释</a:t>
            </a:r>
            <a:r>
              <a:rPr lang="en-US" altLang="zh-CN" sz="2400" dirty="0"/>
              <a:t>】</a:t>
            </a:r>
          </a:p>
          <a:p>
            <a:pPr>
              <a:lnSpc>
                <a:spcPct val="110000"/>
              </a:lnSpc>
              <a:buClr>
                <a:srgbClr val="FF0000"/>
              </a:buClr>
              <a:buSzPct val="75000"/>
              <a:buFont typeface="Wingdings" pitchFamily="2" charset="2"/>
              <a:buChar char="Ø"/>
            </a:pPr>
            <a:r>
              <a:rPr lang="zh-CN" altLang="en-US" sz="2400" dirty="0">
                <a:solidFill>
                  <a:srgbClr val="FF0000"/>
                </a:solidFill>
                <a:effectLst>
                  <a:outerShdw blurRad="38100" dist="38100" dir="2700000" algn="tl">
                    <a:srgbClr val="C0C0C0"/>
                  </a:outerShdw>
                </a:effectLst>
              </a:rPr>
              <a:t>互连的方式可以有多种，只要能够实现信息交流即可；</a:t>
            </a:r>
          </a:p>
          <a:p>
            <a:pPr>
              <a:lnSpc>
                <a:spcPct val="110000"/>
              </a:lnSpc>
              <a:buNone/>
            </a:pPr>
            <a:r>
              <a:rPr lang="zh-CN" altLang="en-US" sz="2400" dirty="0"/>
              <a:t>           例如，有线方式（同轴电缆、双绞线、光纤）、无线方式（无线电、微波、红外线、通信卫星等）。</a:t>
            </a:r>
          </a:p>
          <a:p>
            <a:pPr>
              <a:lnSpc>
                <a:spcPct val="110000"/>
              </a:lnSpc>
              <a:buClr>
                <a:srgbClr val="FF0000"/>
              </a:buClr>
              <a:buSzPct val="75000"/>
              <a:buFont typeface="Wingdings" pitchFamily="2" charset="2"/>
              <a:buChar char="Ø"/>
            </a:pPr>
            <a:r>
              <a:rPr lang="zh-CN" altLang="en-US" sz="2400" dirty="0" smtClean="0">
                <a:solidFill>
                  <a:srgbClr val="FF0000"/>
                </a:solidFill>
                <a:effectLst>
                  <a:outerShdw blurRad="38100" dist="38100" dir="2700000" algn="tl">
                    <a:srgbClr val="C0C0C0"/>
                  </a:outerShdw>
                </a:effectLst>
              </a:rPr>
              <a:t>定义中排除了网络系统中主从关系的可能；</a:t>
            </a:r>
          </a:p>
          <a:p>
            <a:pPr>
              <a:lnSpc>
                <a:spcPct val="110000"/>
              </a:lnSpc>
              <a:buFont typeface="Wingdings" pitchFamily="2" charset="2"/>
              <a:buNone/>
            </a:pPr>
            <a:r>
              <a:rPr lang="zh-CN" altLang="en-US" sz="2400" dirty="0" smtClean="0"/>
              <a:t>           例如，早期的面向终端的网络就不能算是计算机网络。</a:t>
            </a:r>
          </a:p>
        </p:txBody>
      </p:sp>
      <p:sp>
        <p:nvSpPr>
          <p:cNvPr id="2868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a:t>无线</a:t>
            </a:r>
            <a:r>
              <a:rPr lang="en-US" altLang="zh-CN" sz="3600"/>
              <a:t>WAN</a:t>
            </a:r>
          </a:p>
        </p:txBody>
      </p:sp>
      <p:sp>
        <p:nvSpPr>
          <p:cNvPr id="2682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268293" name="Rectangle 5"/>
          <p:cNvSpPr>
            <a:spLocks noGrp="1" noChangeArrowheads="1"/>
          </p:cNvSpPr>
          <p:nvPr>
            <p:ph type="body" idx="1"/>
          </p:nvPr>
        </p:nvSpPr>
        <p:spPr>
          <a:xfrm>
            <a:off x="809625" y="1772816"/>
            <a:ext cx="7958138" cy="4608512"/>
          </a:xfrm>
        </p:spPr>
        <p:txBody>
          <a:bodyPr/>
          <a:lstStyle/>
          <a:p>
            <a:pPr>
              <a:lnSpc>
                <a:spcPct val="120000"/>
              </a:lnSpc>
              <a:buClr>
                <a:srgbClr val="FF0000"/>
              </a:buClr>
            </a:pPr>
            <a:r>
              <a:rPr lang="zh-CN" altLang="en-US" sz="2400" dirty="0">
                <a:solidFill>
                  <a:srgbClr val="FF0000"/>
                </a:solidFill>
                <a:effectLst>
                  <a:outerShdw blurRad="38100" dist="38100" dir="2700000" algn="tl">
                    <a:srgbClr val="C0C0C0"/>
                  </a:outerShdw>
                </a:effectLst>
              </a:rPr>
              <a:t>低带宽无线</a:t>
            </a:r>
            <a:r>
              <a:rPr lang="en-US" altLang="zh-CN" sz="2400" dirty="0">
                <a:solidFill>
                  <a:srgbClr val="FF0000"/>
                </a:solidFill>
                <a:effectLst>
                  <a:outerShdw blurRad="38100" dist="38100" dir="2700000" algn="tl">
                    <a:srgbClr val="C0C0C0"/>
                  </a:outerShdw>
                </a:effectLst>
              </a:rPr>
              <a:t>WAN</a:t>
            </a:r>
          </a:p>
          <a:p>
            <a:pPr>
              <a:lnSpc>
                <a:spcPct val="120000"/>
              </a:lnSpc>
              <a:buNone/>
            </a:pPr>
            <a:r>
              <a:rPr lang="zh-CN" altLang="en-US" sz="2400" dirty="0"/>
              <a:t>    </a:t>
            </a:r>
            <a:r>
              <a:rPr lang="zh-CN" altLang="en-US" sz="2400" dirty="0" smtClean="0"/>
              <a:t>  例如</a:t>
            </a:r>
            <a:r>
              <a:rPr lang="zh-CN" altLang="en-US" sz="2400" dirty="0"/>
              <a:t>，蜂窝电话（</a:t>
            </a:r>
            <a:r>
              <a:rPr lang="en-US" altLang="zh-CN" sz="2400" dirty="0"/>
              <a:t>1G</a:t>
            </a:r>
            <a:r>
              <a:rPr lang="zh-CN" altLang="en-US" sz="2400" dirty="0"/>
              <a:t>、</a:t>
            </a:r>
            <a:r>
              <a:rPr lang="en-US" altLang="zh-CN" sz="2400" dirty="0" smtClean="0"/>
              <a:t>2G</a:t>
            </a:r>
            <a:r>
              <a:rPr lang="zh-CN" altLang="en-US" sz="2400" dirty="0" smtClean="0"/>
              <a:t>、</a:t>
            </a:r>
            <a:r>
              <a:rPr lang="en-US" altLang="zh-CN" sz="2400" dirty="0" smtClean="0"/>
              <a:t>3G</a:t>
            </a:r>
            <a:r>
              <a:rPr lang="zh-CN" altLang="en-US" sz="2400" dirty="0" smtClean="0"/>
              <a:t>和</a:t>
            </a:r>
            <a:r>
              <a:rPr lang="en-US" altLang="zh-CN" sz="2400" dirty="0" smtClean="0"/>
              <a:t>4G</a:t>
            </a:r>
            <a:r>
              <a:rPr lang="zh-CN" altLang="en-US" sz="2400" dirty="0" smtClean="0"/>
              <a:t>）。</a:t>
            </a:r>
            <a:endParaRPr lang="en-US" altLang="zh-CN" sz="2400" dirty="0" smtClean="0"/>
          </a:p>
          <a:p>
            <a:pPr lvl="1">
              <a:lnSpc>
                <a:spcPct val="120000"/>
              </a:lnSpc>
            </a:pPr>
            <a:r>
              <a:rPr lang="en-US" altLang="zh-CN" sz="2400" dirty="0" smtClean="0"/>
              <a:t>1G</a:t>
            </a:r>
            <a:r>
              <a:rPr lang="zh-CN" altLang="en-US" sz="2400" dirty="0" smtClean="0"/>
              <a:t>：模拟的，只能用于语音</a:t>
            </a:r>
            <a:endParaRPr lang="en-US" altLang="zh-CN" sz="2400" dirty="0" smtClean="0"/>
          </a:p>
          <a:p>
            <a:pPr lvl="1">
              <a:lnSpc>
                <a:spcPct val="120000"/>
              </a:lnSpc>
            </a:pPr>
            <a:r>
              <a:rPr lang="en-US" altLang="zh-CN" sz="2400" dirty="0" smtClean="0"/>
              <a:t>2G</a:t>
            </a:r>
            <a:r>
              <a:rPr lang="zh-CN" altLang="en-US" sz="2400" dirty="0" smtClean="0"/>
              <a:t>：数字的，</a:t>
            </a:r>
            <a:r>
              <a:rPr lang="zh-CN" altLang="en-US" sz="2400" dirty="0"/>
              <a:t>只能用于</a:t>
            </a:r>
            <a:r>
              <a:rPr lang="zh-CN" altLang="en-US" sz="2400" dirty="0" smtClean="0"/>
              <a:t>语音</a:t>
            </a:r>
            <a:endParaRPr lang="en-US" altLang="zh-CN" sz="2400" dirty="0" smtClean="0"/>
          </a:p>
          <a:p>
            <a:pPr lvl="1">
              <a:lnSpc>
                <a:spcPct val="120000"/>
              </a:lnSpc>
            </a:pPr>
            <a:r>
              <a:rPr lang="en-US" altLang="zh-CN" sz="2400" dirty="0" smtClean="0"/>
              <a:t>3G</a:t>
            </a:r>
            <a:r>
              <a:rPr lang="zh-CN" altLang="en-US" sz="2400" dirty="0"/>
              <a:t>：数字的</a:t>
            </a:r>
            <a:r>
              <a:rPr lang="zh-CN" altLang="en-US" sz="2400" dirty="0" smtClean="0"/>
              <a:t>，可同时用于语音和数据</a:t>
            </a:r>
            <a:endParaRPr lang="en-US" altLang="zh-CN" sz="2400" dirty="0"/>
          </a:p>
          <a:p>
            <a:pPr lvl="1">
              <a:lnSpc>
                <a:spcPct val="120000"/>
              </a:lnSpc>
            </a:pPr>
            <a:r>
              <a:rPr lang="en-US" altLang="zh-CN" sz="2400" dirty="0" smtClean="0"/>
              <a:t>4G</a:t>
            </a:r>
            <a:r>
              <a:rPr lang="zh-CN" altLang="en-US" sz="2400" dirty="0" smtClean="0"/>
              <a:t>：纯数字</a:t>
            </a:r>
            <a:r>
              <a:rPr lang="zh-CN" altLang="en-US" sz="2400" dirty="0"/>
              <a:t>的</a:t>
            </a:r>
            <a:r>
              <a:rPr lang="zh-CN" altLang="en-US" sz="2400" dirty="0" smtClean="0"/>
              <a:t>，语音也是数字的</a:t>
            </a:r>
            <a:endParaRPr lang="zh-CN" altLang="en-US" sz="2400" dirty="0"/>
          </a:p>
          <a:p>
            <a:pPr>
              <a:lnSpc>
                <a:spcPct val="120000"/>
              </a:lnSpc>
              <a:buClr>
                <a:srgbClr val="FF0000"/>
              </a:buClr>
            </a:pPr>
            <a:r>
              <a:rPr lang="zh-CN" altLang="en-US" sz="2400" dirty="0">
                <a:solidFill>
                  <a:srgbClr val="FF0000"/>
                </a:solidFill>
                <a:effectLst>
                  <a:outerShdw blurRad="38100" dist="38100" dir="2700000" algn="tl">
                    <a:srgbClr val="C0C0C0"/>
                  </a:outerShdw>
                </a:effectLst>
              </a:rPr>
              <a:t>高带宽无线</a:t>
            </a:r>
            <a:r>
              <a:rPr lang="en-US" altLang="zh-CN" sz="2400" dirty="0">
                <a:solidFill>
                  <a:srgbClr val="FF0000"/>
                </a:solidFill>
                <a:effectLst>
                  <a:outerShdw blurRad="38100" dist="38100" dir="2700000" algn="tl">
                    <a:srgbClr val="C0C0C0"/>
                  </a:outerShdw>
                </a:effectLst>
              </a:rPr>
              <a:t>WAN</a:t>
            </a:r>
          </a:p>
          <a:p>
            <a:pPr>
              <a:lnSpc>
                <a:spcPct val="120000"/>
              </a:lnSpc>
              <a:buFont typeface="Wingdings" pitchFamily="2" charset="2"/>
              <a:buNone/>
            </a:pPr>
            <a:r>
              <a:rPr lang="zh-CN" altLang="en-US" sz="2400" dirty="0"/>
              <a:t>          例如，</a:t>
            </a:r>
            <a:r>
              <a:rPr lang="en-US" altLang="zh-CN" sz="2400" dirty="0"/>
              <a:t>LMDS</a:t>
            </a:r>
            <a:r>
              <a:rPr lang="zh-CN" altLang="en-US" sz="2400" dirty="0"/>
              <a:t>（局部多点分发服务），即：</a:t>
            </a:r>
            <a:r>
              <a:rPr lang="en-US" altLang="zh-CN" sz="2400" dirty="0"/>
              <a:t>IEEE 802.16</a:t>
            </a:r>
            <a:r>
              <a:rPr lang="zh-CN" altLang="en-US" sz="2400" dirty="0"/>
              <a:t>。</a:t>
            </a:r>
          </a:p>
        </p:txBody>
      </p:sp>
      <p:sp>
        <p:nvSpPr>
          <p:cNvPr id="2682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zh-CN" altLang="zh-CN"/>
              <a:t>无线网与有线网的结合</a:t>
            </a:r>
            <a:endParaRPr lang="en-US" altLang="zh-CN"/>
          </a:p>
        </p:txBody>
      </p:sp>
      <p:sp>
        <p:nvSpPr>
          <p:cNvPr id="2693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pic>
        <p:nvPicPr>
          <p:cNvPr id="269317" name="Picture 5" descr="1-12"/>
          <p:cNvPicPr>
            <a:picLocks noChangeAspect="1" noChangeArrowheads="1"/>
          </p:cNvPicPr>
          <p:nvPr/>
        </p:nvPicPr>
        <p:blipFill>
          <a:blip r:embed="rId3">
            <a:clrChange>
              <a:clrFrom>
                <a:srgbClr val="FFFFFF"/>
              </a:clrFrom>
              <a:clrTo>
                <a:srgbClr val="FFFFFF">
                  <a:alpha val="0"/>
                </a:srgbClr>
              </a:clrTo>
            </a:clrChange>
            <a:lum bright="-100000"/>
            <a:extLst>
              <a:ext uri="{28A0092B-C50C-407E-A947-70E740481C1C}">
                <a14:useLocalDpi xmlns:a14="http://schemas.microsoft.com/office/drawing/2010/main" val="0"/>
              </a:ext>
            </a:extLst>
          </a:blip>
          <a:srcRect/>
          <a:stretch>
            <a:fillRect/>
          </a:stretch>
        </p:blipFill>
        <p:spPr bwMode="auto">
          <a:xfrm>
            <a:off x="611188" y="2205038"/>
            <a:ext cx="8353425" cy="2686050"/>
          </a:xfrm>
          <a:prstGeom prst="rect">
            <a:avLst/>
          </a:prstGeom>
          <a:noFill/>
          <a:extLst>
            <a:ext uri="{909E8E84-426E-40DD-AFC4-6F175D3DCCD1}">
              <a14:hiddenFill xmlns:a14="http://schemas.microsoft.com/office/drawing/2010/main">
                <a:solidFill>
                  <a:srgbClr val="FFFFFF"/>
                </a:solidFill>
              </a14:hiddenFill>
            </a:ext>
          </a:extLst>
        </p:spPr>
      </p:pic>
      <p:sp>
        <p:nvSpPr>
          <p:cNvPr id="269318" name="Text Box 6"/>
          <p:cNvSpPr txBox="1">
            <a:spLocks noChangeArrowheads="1"/>
          </p:cNvSpPr>
          <p:nvPr/>
        </p:nvSpPr>
        <p:spPr bwMode="auto">
          <a:xfrm>
            <a:off x="1403350" y="5229225"/>
            <a:ext cx="2663825" cy="402291"/>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独立的移动计算机</a:t>
            </a:r>
          </a:p>
        </p:txBody>
      </p:sp>
      <p:sp>
        <p:nvSpPr>
          <p:cNvPr id="269319" name="Text Box 7"/>
          <p:cNvSpPr txBox="1">
            <a:spLocks noChangeArrowheads="1"/>
          </p:cNvSpPr>
          <p:nvPr/>
        </p:nvSpPr>
        <p:spPr bwMode="auto">
          <a:xfrm>
            <a:off x="5435600" y="5229225"/>
            <a:ext cx="2663825" cy="402291"/>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一个飞行中的</a:t>
            </a:r>
            <a:r>
              <a:rPr lang="en-US" altLang="zh-CN" sz="2000" b="1">
                <a:latin typeface="+mn-lt"/>
                <a:ea typeface="+mn-ea"/>
              </a:rPr>
              <a:t>LAN</a:t>
            </a:r>
          </a:p>
        </p:txBody>
      </p:sp>
      <p:sp>
        <p:nvSpPr>
          <p:cNvPr id="269320"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zh-CN" altLang="en-US"/>
              <a:t>家庭网</a:t>
            </a:r>
            <a:br>
              <a:rPr lang="zh-CN" altLang="en-US"/>
            </a:br>
            <a:r>
              <a:rPr lang="zh-CN" altLang="en-US" sz="3200"/>
              <a:t>（应用）</a:t>
            </a:r>
          </a:p>
        </p:txBody>
      </p:sp>
      <p:sp>
        <p:nvSpPr>
          <p:cNvPr id="2601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60101" name="Rectangle 5"/>
          <p:cNvSpPr>
            <a:spLocks noGrp="1" noChangeArrowheads="1"/>
          </p:cNvSpPr>
          <p:nvPr>
            <p:ph type="body" idx="1"/>
          </p:nvPr>
        </p:nvSpPr>
        <p:spPr>
          <a:xfrm>
            <a:off x="809625" y="1773238"/>
            <a:ext cx="4194175" cy="4608512"/>
          </a:xfrm>
        </p:spPr>
        <p:txBody>
          <a:bodyPr/>
          <a:lstStyle/>
          <a:p>
            <a:pPr>
              <a:lnSpc>
                <a:spcPct val="120000"/>
              </a:lnSpc>
              <a:buClr>
                <a:srgbClr val="FF0000"/>
              </a:buClr>
            </a:pPr>
            <a:r>
              <a:rPr lang="zh-CN" altLang="en-US">
                <a:solidFill>
                  <a:srgbClr val="FF0000"/>
                </a:solidFill>
                <a:effectLst>
                  <a:outerShdw blurRad="38100" dist="38100" dir="2700000" algn="tl">
                    <a:srgbClr val="C0C0C0"/>
                  </a:outerShdw>
                </a:effectLst>
              </a:rPr>
              <a:t>资源共享</a:t>
            </a:r>
          </a:p>
          <a:p>
            <a:pPr>
              <a:lnSpc>
                <a:spcPct val="120000"/>
              </a:lnSpc>
              <a:buFont typeface="Wingdings" pitchFamily="2" charset="2"/>
              <a:buNone/>
            </a:pPr>
            <a:r>
              <a:rPr lang="zh-CN" altLang="en-US" sz="2800"/>
              <a:t>     例如，音乐</a:t>
            </a:r>
            <a:r>
              <a:rPr lang="en-US" altLang="zh-CN" sz="2800"/>
              <a:t>/</a:t>
            </a:r>
            <a:r>
              <a:rPr lang="zh-CN" altLang="en-US" sz="2800"/>
              <a:t>电影。</a:t>
            </a:r>
          </a:p>
          <a:p>
            <a:pPr>
              <a:lnSpc>
                <a:spcPct val="120000"/>
              </a:lnSpc>
              <a:buClr>
                <a:srgbClr val="FF0000"/>
              </a:buClr>
            </a:pPr>
            <a:r>
              <a:rPr lang="zh-CN" altLang="en-US">
                <a:solidFill>
                  <a:srgbClr val="FF0000"/>
                </a:solidFill>
                <a:effectLst>
                  <a:outerShdw blurRad="38100" dist="38100" dir="2700000" algn="tl">
                    <a:srgbClr val="C0C0C0"/>
                  </a:outerShdw>
                </a:effectLst>
              </a:rPr>
              <a:t>校正时钟</a:t>
            </a:r>
          </a:p>
          <a:p>
            <a:pPr>
              <a:lnSpc>
                <a:spcPct val="120000"/>
              </a:lnSpc>
              <a:buFont typeface="Wingdings" pitchFamily="2" charset="2"/>
              <a:buNone/>
            </a:pPr>
            <a:r>
              <a:rPr lang="zh-CN" altLang="en-US" sz="2800"/>
              <a:t>     例如，夏时制。</a:t>
            </a:r>
          </a:p>
          <a:p>
            <a:pPr>
              <a:lnSpc>
                <a:spcPct val="120000"/>
              </a:lnSpc>
              <a:buClr>
                <a:srgbClr val="FF0000"/>
              </a:buClr>
            </a:pPr>
            <a:r>
              <a:rPr lang="zh-CN" altLang="en-US">
                <a:solidFill>
                  <a:srgbClr val="FF0000"/>
                </a:solidFill>
                <a:effectLst>
                  <a:outerShdw blurRad="38100" dist="38100" dir="2700000" algn="tl">
                    <a:srgbClr val="C0C0C0"/>
                  </a:outerShdw>
                </a:effectLst>
              </a:rPr>
              <a:t>远程监控</a:t>
            </a:r>
          </a:p>
          <a:p>
            <a:pPr>
              <a:lnSpc>
                <a:spcPct val="120000"/>
              </a:lnSpc>
              <a:buFont typeface="Wingdings" pitchFamily="2" charset="2"/>
              <a:buNone/>
            </a:pPr>
            <a:r>
              <a:rPr lang="zh-CN" altLang="en-US" sz="2800"/>
              <a:t>     例如，看护婴儿。</a:t>
            </a:r>
          </a:p>
          <a:p>
            <a:pPr>
              <a:lnSpc>
                <a:spcPct val="120000"/>
              </a:lnSpc>
              <a:buClr>
                <a:srgbClr val="FF0000"/>
              </a:buClr>
            </a:pPr>
            <a:r>
              <a:rPr lang="en-US" altLang="zh-CN">
                <a:solidFill>
                  <a:srgbClr val="FF0000"/>
                </a:solidFill>
                <a:effectLst>
                  <a:outerShdw blurRad="38100" dist="38100" dir="2700000" algn="tl">
                    <a:srgbClr val="C0C0C0"/>
                  </a:outerShdw>
                </a:effectLst>
              </a:rPr>
              <a:t>……</a:t>
            </a:r>
            <a:endParaRPr lang="zh-CN" altLang="en-US">
              <a:solidFill>
                <a:srgbClr val="FF0000"/>
              </a:solidFill>
              <a:effectLst>
                <a:outerShdw blurRad="38100" dist="38100" dir="2700000" algn="tl">
                  <a:srgbClr val="C0C0C0"/>
                </a:outerShdw>
              </a:effectLst>
            </a:endParaRPr>
          </a:p>
        </p:txBody>
      </p:sp>
      <p:sp>
        <p:nvSpPr>
          <p:cNvPr id="260107"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zh-CN" altLang="en-US"/>
              <a:t>家庭网</a:t>
            </a:r>
            <a:br>
              <a:rPr lang="zh-CN" altLang="en-US"/>
            </a:br>
            <a:r>
              <a:rPr lang="zh-CN" altLang="en-US" sz="3200"/>
              <a:t>（特性）</a:t>
            </a:r>
          </a:p>
        </p:txBody>
      </p:sp>
      <p:sp>
        <p:nvSpPr>
          <p:cNvPr id="2703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70341" name="Rectangle 5"/>
          <p:cNvSpPr>
            <a:spLocks noGrp="1" noChangeArrowheads="1"/>
          </p:cNvSpPr>
          <p:nvPr>
            <p:ph type="body" idx="1"/>
          </p:nvPr>
        </p:nvSpPr>
        <p:spPr>
          <a:xfrm>
            <a:off x="827088" y="1844675"/>
            <a:ext cx="8010525" cy="4319588"/>
          </a:xfrm>
        </p:spPr>
        <p:txBody>
          <a:bodyPr/>
          <a:lstStyle/>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网络和设备要易于安装</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网络和设备要易于操作</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低价是成功的关键</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网络要有充足的带宽</a:t>
            </a:r>
          </a:p>
          <a:p>
            <a:pPr>
              <a:lnSpc>
                <a:spcPct val="120000"/>
              </a:lnSpc>
              <a:buClr>
                <a:schemeClr val="tx1"/>
              </a:buClr>
              <a:buFont typeface="Wingdings" pitchFamily="2" charset="2"/>
              <a:buNone/>
            </a:pPr>
            <a:r>
              <a:rPr lang="zh-CN" altLang="en-US" sz="2800" dirty="0">
                <a:latin typeface="华文楷体" pitchFamily="2" charset="-122"/>
              </a:rPr>
              <a:t>     因为家庭网络的应用主要与多媒体有关。</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网络接口和布线标准要稳定</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安全性和可靠性要高</a:t>
            </a:r>
          </a:p>
        </p:txBody>
      </p:sp>
      <p:sp>
        <p:nvSpPr>
          <p:cNvPr id="27034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zh-CN" altLang="en-US"/>
              <a:t>家庭网</a:t>
            </a:r>
            <a:br>
              <a:rPr lang="zh-CN" altLang="en-US"/>
            </a:br>
            <a:r>
              <a:rPr lang="zh-CN" altLang="en-US" sz="3200"/>
              <a:t>（有线</a:t>
            </a:r>
            <a:r>
              <a:rPr lang="en-US" altLang="zh-CN" sz="3200"/>
              <a:t>/</a:t>
            </a:r>
            <a:r>
              <a:rPr lang="zh-CN" altLang="en-US" sz="3200"/>
              <a:t>无线？）</a:t>
            </a:r>
          </a:p>
        </p:txBody>
      </p:sp>
      <p:sp>
        <p:nvSpPr>
          <p:cNvPr id="2713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271366" name="Rectangle 6"/>
          <p:cNvSpPr>
            <a:spLocks noGrp="1" noChangeArrowheads="1"/>
          </p:cNvSpPr>
          <p:nvPr>
            <p:ph type="body" idx="1"/>
          </p:nvPr>
        </p:nvSpPr>
        <p:spPr>
          <a:xfrm>
            <a:off x="2627313" y="2070100"/>
            <a:ext cx="6048375" cy="744538"/>
          </a:xfrm>
          <a:solidFill>
            <a:srgbClr val="FF0000"/>
          </a:solidFill>
          <a:ln w="28575">
            <a:solidFill>
              <a:schemeClr val="tx1"/>
            </a:solidFill>
            <a:miter lim="800000"/>
            <a:headEnd/>
            <a:tailEnd/>
          </a:ln>
          <a:effectLst>
            <a:outerShdw dist="107763" dir="2700000" algn="ctr" rotWithShape="0">
              <a:schemeClr val="bg2">
                <a:alpha val="50000"/>
              </a:schemeClr>
            </a:outerShdw>
          </a:effectLst>
        </p:spPr>
        <p:txBody>
          <a:bodyPr/>
          <a:lstStyle/>
          <a:p>
            <a:pPr algn="ctr">
              <a:buFont typeface="Wingdings" pitchFamily="2" charset="2"/>
              <a:buNone/>
            </a:pPr>
            <a:r>
              <a:rPr lang="zh-CN" altLang="en-US">
                <a:solidFill>
                  <a:schemeClr val="bg1"/>
                </a:solidFill>
                <a:latin typeface="华文楷体" pitchFamily="2" charset="-122"/>
              </a:rPr>
              <a:t>家庭网络是采用有线</a:t>
            </a:r>
            <a:r>
              <a:rPr lang="en-US" altLang="zh-CN">
                <a:solidFill>
                  <a:schemeClr val="bg1"/>
                </a:solidFill>
                <a:latin typeface="华文楷体" pitchFamily="2" charset="-122"/>
              </a:rPr>
              <a:t>/</a:t>
            </a:r>
            <a:r>
              <a:rPr lang="zh-CN" altLang="en-US">
                <a:solidFill>
                  <a:schemeClr val="bg1"/>
                </a:solidFill>
                <a:latin typeface="华文楷体" pitchFamily="2" charset="-122"/>
              </a:rPr>
              <a:t>无线？</a:t>
            </a:r>
          </a:p>
        </p:txBody>
      </p:sp>
      <p:sp>
        <p:nvSpPr>
          <p:cNvPr id="271367" name="Rectangle 7"/>
          <p:cNvSpPr>
            <a:spLocks noChangeArrowheads="1"/>
          </p:cNvSpPr>
          <p:nvPr/>
        </p:nvSpPr>
        <p:spPr bwMode="auto">
          <a:xfrm>
            <a:off x="2627313" y="3501008"/>
            <a:ext cx="6086475" cy="2591817"/>
          </a:xfrm>
          <a:prstGeom prst="rect">
            <a:avLst/>
          </a:prstGeom>
          <a:solidFill>
            <a:srgbClr val="3333FF"/>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buFont typeface="Wingdings" pitchFamily="2" charset="2"/>
              <a:buNone/>
            </a:pPr>
            <a:r>
              <a:rPr lang="zh-CN" altLang="en-US" dirty="0">
                <a:solidFill>
                  <a:schemeClr val="bg1"/>
                </a:solidFill>
                <a:latin typeface="华文楷体" pitchFamily="2" charset="-122"/>
              </a:rPr>
              <a:t>       </a:t>
            </a:r>
            <a:r>
              <a:rPr lang="zh-CN" altLang="en-US" dirty="0" smtClean="0">
                <a:solidFill>
                  <a:schemeClr val="bg1"/>
                </a:solidFill>
                <a:latin typeface="华文楷体" pitchFamily="2" charset="-122"/>
              </a:rPr>
              <a:t> 从便利性和成本两方面来看，无线网络比较有利；但从安全的角度出发来考虑，有线网络却比较有利；用户</a:t>
            </a:r>
            <a:r>
              <a:rPr lang="zh-CN" altLang="en-US" dirty="0">
                <a:solidFill>
                  <a:schemeClr val="bg1"/>
                </a:solidFill>
                <a:latin typeface="华文楷体" pitchFamily="2" charset="-122"/>
              </a:rPr>
              <a:t>可以根据自己的情况进行取舍。</a:t>
            </a:r>
          </a:p>
        </p:txBody>
      </p:sp>
      <p:pic>
        <p:nvPicPr>
          <p:cNvPr id="271368" name="Picture 8" descr="pe01821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1916113"/>
            <a:ext cx="1195388" cy="1357312"/>
          </a:xfrm>
          <a:prstGeom prst="rect">
            <a:avLst/>
          </a:prstGeom>
          <a:noFill/>
          <a:extLst>
            <a:ext uri="{909E8E84-426E-40DD-AFC4-6F175D3DCCD1}">
              <a14:hiddenFill xmlns:a14="http://schemas.microsoft.com/office/drawing/2010/main">
                <a:solidFill>
                  <a:srgbClr val="FFFFFF"/>
                </a:solidFill>
              </a14:hiddenFill>
            </a:ext>
          </a:extLst>
        </p:spPr>
      </p:pic>
      <p:pic>
        <p:nvPicPr>
          <p:cNvPr id="271369" name="Picture 9" descr="j021700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113" y="4292600"/>
            <a:ext cx="15843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7137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计算机网络概述</a:t>
            </a:r>
            <a:r>
              <a:rPr lang="en-US" altLang="zh-CN" sz="1200">
                <a:ea typeface="幼圆" pitchFamily="49" charset="-122"/>
              </a:rPr>
              <a:t>&gt;&gt;</a:t>
            </a:r>
            <a:r>
              <a:rPr lang="zh-CN" altLang="en-US" sz="1200">
                <a:ea typeface="幼圆" pitchFamily="49" charset="-122"/>
                <a:hlinkClick r:id="rId9" action="ppaction://hlinksldjump"/>
              </a:rPr>
              <a:t>计算机网络的分类</a:t>
            </a:r>
            <a:r>
              <a:rPr lang="en-US" altLang="zh-CN" sz="1200">
                <a:ea typeface="幼圆" pitchFamily="49" charset="-122"/>
              </a:rPr>
              <a:t>&gt;&gt;</a:t>
            </a:r>
            <a:r>
              <a:rPr lang="zh-CN" altLang="en-US" sz="1200">
                <a:ea typeface="幼圆" pitchFamily="49" charset="-122"/>
                <a:hlinkClick r:id="rId10"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1367"/>
                                        </p:tgtEl>
                                        <p:attrNameLst>
                                          <p:attrName>style.visibility</p:attrName>
                                        </p:attrNameLst>
                                      </p:cBhvr>
                                      <p:to>
                                        <p:strVal val="visible"/>
                                      </p:to>
                                    </p:set>
                                    <p:animEffect transition="in" filter="circle(in)">
                                      <p:cBhvr>
                                        <p:cTn id="7" dur="2000"/>
                                        <p:tgtEl>
                                          <p:spTgt spid="27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zh-CN" altLang="en-US"/>
              <a:t>互联网</a:t>
            </a:r>
            <a:br>
              <a:rPr lang="zh-CN" altLang="en-US"/>
            </a:br>
            <a:r>
              <a:rPr lang="zh-CN" altLang="en-US" sz="3200"/>
              <a:t>（ </a:t>
            </a:r>
            <a:r>
              <a:rPr lang="en-US" altLang="zh-CN" sz="3200"/>
              <a:t>internet </a:t>
            </a:r>
            <a:r>
              <a:rPr lang="zh-CN" altLang="en-US" sz="3200"/>
              <a:t>）</a:t>
            </a:r>
          </a:p>
        </p:txBody>
      </p:sp>
      <p:sp>
        <p:nvSpPr>
          <p:cNvPr id="2611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611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61130" name="Line 10"/>
          <p:cNvSpPr>
            <a:spLocks noChangeShapeType="1"/>
          </p:cNvSpPr>
          <p:nvPr/>
        </p:nvSpPr>
        <p:spPr bwMode="auto">
          <a:xfrm>
            <a:off x="7267575" y="2352675"/>
            <a:ext cx="74613" cy="7381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1" name="Line 11"/>
          <p:cNvSpPr>
            <a:spLocks noChangeShapeType="1"/>
          </p:cNvSpPr>
          <p:nvPr/>
        </p:nvSpPr>
        <p:spPr bwMode="auto">
          <a:xfrm flipH="1" flipV="1">
            <a:off x="6257925" y="4783138"/>
            <a:ext cx="273050" cy="6746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2" name="Line 12"/>
          <p:cNvSpPr>
            <a:spLocks noChangeShapeType="1"/>
          </p:cNvSpPr>
          <p:nvPr/>
        </p:nvSpPr>
        <p:spPr bwMode="auto">
          <a:xfrm>
            <a:off x="5643563" y="2500313"/>
            <a:ext cx="442912" cy="663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3" name="Line 13"/>
          <p:cNvSpPr>
            <a:spLocks noChangeShapeType="1"/>
          </p:cNvSpPr>
          <p:nvPr/>
        </p:nvSpPr>
        <p:spPr bwMode="auto">
          <a:xfrm flipH="1">
            <a:off x="7934325" y="2574925"/>
            <a:ext cx="588963" cy="661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4" name="Line 14"/>
          <p:cNvSpPr>
            <a:spLocks noChangeShapeType="1"/>
          </p:cNvSpPr>
          <p:nvPr/>
        </p:nvSpPr>
        <p:spPr bwMode="auto">
          <a:xfrm flipV="1">
            <a:off x="5495925" y="4708525"/>
            <a:ext cx="442913" cy="811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5" name="Line 15"/>
          <p:cNvSpPr>
            <a:spLocks noChangeShapeType="1"/>
          </p:cNvSpPr>
          <p:nvPr/>
        </p:nvSpPr>
        <p:spPr bwMode="auto">
          <a:xfrm flipH="1" flipV="1">
            <a:off x="7416800" y="4783138"/>
            <a:ext cx="147638" cy="8096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6" name="Line 16"/>
          <p:cNvSpPr>
            <a:spLocks noChangeShapeType="1"/>
          </p:cNvSpPr>
          <p:nvPr/>
        </p:nvSpPr>
        <p:spPr bwMode="auto">
          <a:xfrm flipH="1" flipV="1">
            <a:off x="8154988" y="4708525"/>
            <a:ext cx="368300" cy="736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7" name="Oval 17"/>
          <p:cNvSpPr>
            <a:spLocks noChangeArrowheads="1"/>
          </p:cNvSpPr>
          <p:nvPr/>
        </p:nvSpPr>
        <p:spPr bwMode="auto">
          <a:xfrm>
            <a:off x="3355975" y="3594100"/>
            <a:ext cx="1347788" cy="127000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38" name="Oval 18"/>
          <p:cNvSpPr>
            <a:spLocks noChangeArrowheads="1"/>
          </p:cNvSpPr>
          <p:nvPr/>
        </p:nvSpPr>
        <p:spPr bwMode="auto">
          <a:xfrm>
            <a:off x="833438" y="3187700"/>
            <a:ext cx="1322387" cy="127635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39" name="Oval 19"/>
          <p:cNvSpPr>
            <a:spLocks noChangeArrowheads="1"/>
          </p:cNvSpPr>
          <p:nvPr/>
        </p:nvSpPr>
        <p:spPr bwMode="auto">
          <a:xfrm>
            <a:off x="3144838" y="2741613"/>
            <a:ext cx="1346200" cy="1230312"/>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0" name="Oval 20"/>
          <p:cNvSpPr>
            <a:spLocks noChangeArrowheads="1"/>
          </p:cNvSpPr>
          <p:nvPr/>
        </p:nvSpPr>
        <p:spPr bwMode="auto">
          <a:xfrm>
            <a:off x="2438400" y="3836988"/>
            <a:ext cx="1346200" cy="1296987"/>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1" name="Oval 21"/>
          <p:cNvSpPr>
            <a:spLocks noChangeArrowheads="1"/>
          </p:cNvSpPr>
          <p:nvPr/>
        </p:nvSpPr>
        <p:spPr bwMode="auto">
          <a:xfrm>
            <a:off x="1281113" y="3724275"/>
            <a:ext cx="1344612" cy="1230313"/>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2" name="Oval 22"/>
          <p:cNvSpPr>
            <a:spLocks noChangeArrowheads="1"/>
          </p:cNvSpPr>
          <p:nvPr/>
        </p:nvSpPr>
        <p:spPr bwMode="auto">
          <a:xfrm>
            <a:off x="2319338" y="2563813"/>
            <a:ext cx="1322387" cy="1273175"/>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3" name="Oval 23"/>
          <p:cNvSpPr>
            <a:spLocks noChangeArrowheads="1"/>
          </p:cNvSpPr>
          <p:nvPr/>
        </p:nvSpPr>
        <p:spPr bwMode="auto">
          <a:xfrm>
            <a:off x="1470025" y="2563813"/>
            <a:ext cx="1322388" cy="122555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4" name="Oval 24"/>
          <p:cNvSpPr>
            <a:spLocks noChangeArrowheads="1"/>
          </p:cNvSpPr>
          <p:nvPr/>
        </p:nvSpPr>
        <p:spPr bwMode="auto">
          <a:xfrm>
            <a:off x="1187450" y="2852738"/>
            <a:ext cx="3208338" cy="1768475"/>
          </a:xfrm>
          <a:prstGeom prst="ellipse">
            <a:avLst/>
          </a:prstGeom>
          <a:solidFill>
            <a:srgbClr val="FFFFFF"/>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a:latin typeface="+mn-lt"/>
              <a:ea typeface="+mn-ea"/>
            </a:endParaRPr>
          </a:p>
        </p:txBody>
      </p:sp>
      <p:sp>
        <p:nvSpPr>
          <p:cNvPr id="261145" name="Line 25"/>
          <p:cNvSpPr>
            <a:spLocks noChangeShapeType="1"/>
          </p:cNvSpPr>
          <p:nvPr/>
        </p:nvSpPr>
        <p:spPr bwMode="auto">
          <a:xfrm>
            <a:off x="3116263" y="2230438"/>
            <a:ext cx="204787" cy="7127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6" name="Line 26"/>
          <p:cNvSpPr>
            <a:spLocks noChangeShapeType="1"/>
          </p:cNvSpPr>
          <p:nvPr/>
        </p:nvSpPr>
        <p:spPr bwMode="auto">
          <a:xfrm>
            <a:off x="3101975" y="3925888"/>
            <a:ext cx="344488" cy="36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7" name="Line 27"/>
          <p:cNvSpPr>
            <a:spLocks noChangeShapeType="1"/>
          </p:cNvSpPr>
          <p:nvPr/>
        </p:nvSpPr>
        <p:spPr bwMode="auto">
          <a:xfrm flipH="1" flipV="1">
            <a:off x="4064000" y="4806950"/>
            <a:ext cx="293688" cy="5889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8" name="Line 28"/>
          <p:cNvSpPr>
            <a:spLocks noChangeShapeType="1"/>
          </p:cNvSpPr>
          <p:nvPr/>
        </p:nvSpPr>
        <p:spPr bwMode="auto">
          <a:xfrm flipH="1">
            <a:off x="3752850" y="2525713"/>
            <a:ext cx="604838" cy="5159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9" name="Line 29"/>
          <p:cNvSpPr>
            <a:spLocks noChangeShapeType="1"/>
          </p:cNvSpPr>
          <p:nvPr/>
        </p:nvSpPr>
        <p:spPr bwMode="auto">
          <a:xfrm flipH="1" flipV="1">
            <a:off x="2887663" y="4121150"/>
            <a:ext cx="511175" cy="142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0" name="Line 30"/>
          <p:cNvSpPr>
            <a:spLocks noChangeShapeType="1"/>
          </p:cNvSpPr>
          <p:nvPr/>
        </p:nvSpPr>
        <p:spPr bwMode="auto">
          <a:xfrm flipH="1" flipV="1">
            <a:off x="2093913" y="4721225"/>
            <a:ext cx="271462" cy="6746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1" name="Line 31"/>
          <p:cNvSpPr>
            <a:spLocks noChangeShapeType="1"/>
          </p:cNvSpPr>
          <p:nvPr/>
        </p:nvSpPr>
        <p:spPr bwMode="auto">
          <a:xfrm flipV="1">
            <a:off x="1331913" y="4770438"/>
            <a:ext cx="379412" cy="700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2" name="Line 32"/>
          <p:cNvSpPr>
            <a:spLocks noChangeShapeType="1"/>
          </p:cNvSpPr>
          <p:nvPr/>
        </p:nvSpPr>
        <p:spPr bwMode="auto">
          <a:xfrm>
            <a:off x="1477963" y="2451100"/>
            <a:ext cx="246062" cy="3571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3" name="Freeform 33"/>
          <p:cNvSpPr>
            <a:spLocks/>
          </p:cNvSpPr>
          <p:nvPr/>
        </p:nvSpPr>
        <p:spPr bwMode="auto">
          <a:xfrm>
            <a:off x="2535238" y="2724150"/>
            <a:ext cx="174625" cy="173038"/>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4" name="Freeform 34"/>
          <p:cNvSpPr>
            <a:spLocks/>
          </p:cNvSpPr>
          <p:nvPr/>
        </p:nvSpPr>
        <p:spPr bwMode="auto">
          <a:xfrm>
            <a:off x="1201738" y="4048125"/>
            <a:ext cx="192087" cy="341313"/>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5" name="Line 35"/>
          <p:cNvSpPr>
            <a:spLocks noChangeShapeType="1"/>
          </p:cNvSpPr>
          <p:nvPr/>
        </p:nvSpPr>
        <p:spPr bwMode="auto">
          <a:xfrm>
            <a:off x="1319213" y="3703638"/>
            <a:ext cx="295275" cy="5159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6" name="Line 36"/>
          <p:cNvSpPr>
            <a:spLocks noChangeShapeType="1"/>
          </p:cNvSpPr>
          <p:nvPr/>
        </p:nvSpPr>
        <p:spPr bwMode="auto">
          <a:xfrm flipV="1">
            <a:off x="1392238" y="3187700"/>
            <a:ext cx="293687" cy="3683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7" name="Line 37"/>
          <p:cNvSpPr>
            <a:spLocks noChangeShapeType="1"/>
          </p:cNvSpPr>
          <p:nvPr/>
        </p:nvSpPr>
        <p:spPr bwMode="auto">
          <a:xfrm>
            <a:off x="2352675" y="3187700"/>
            <a:ext cx="269875" cy="49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8" name="Line 38"/>
          <p:cNvSpPr>
            <a:spLocks noChangeShapeType="1"/>
          </p:cNvSpPr>
          <p:nvPr/>
        </p:nvSpPr>
        <p:spPr bwMode="auto">
          <a:xfrm flipV="1">
            <a:off x="2832100" y="3163888"/>
            <a:ext cx="357188" cy="61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9" name="Line 39"/>
          <p:cNvSpPr>
            <a:spLocks noChangeShapeType="1"/>
          </p:cNvSpPr>
          <p:nvPr/>
        </p:nvSpPr>
        <p:spPr bwMode="auto">
          <a:xfrm>
            <a:off x="3865563" y="3322638"/>
            <a:ext cx="222250" cy="246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0" name="Line 40"/>
          <p:cNvSpPr>
            <a:spLocks noChangeShapeType="1"/>
          </p:cNvSpPr>
          <p:nvPr/>
        </p:nvSpPr>
        <p:spPr bwMode="auto">
          <a:xfrm flipH="1">
            <a:off x="4002088" y="3765550"/>
            <a:ext cx="146050" cy="4905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1" name="Line 41"/>
          <p:cNvSpPr>
            <a:spLocks noChangeShapeType="1"/>
          </p:cNvSpPr>
          <p:nvPr/>
        </p:nvSpPr>
        <p:spPr bwMode="auto">
          <a:xfrm>
            <a:off x="3594100" y="4048125"/>
            <a:ext cx="209550" cy="1968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2" name="Line 42"/>
          <p:cNvSpPr>
            <a:spLocks noChangeShapeType="1"/>
          </p:cNvSpPr>
          <p:nvPr/>
        </p:nvSpPr>
        <p:spPr bwMode="auto">
          <a:xfrm>
            <a:off x="2130425" y="4438650"/>
            <a:ext cx="369888" cy="147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3" name="Line 43"/>
          <p:cNvSpPr>
            <a:spLocks noChangeShapeType="1"/>
          </p:cNvSpPr>
          <p:nvPr/>
        </p:nvSpPr>
        <p:spPr bwMode="auto">
          <a:xfrm flipV="1">
            <a:off x="2647950" y="4256088"/>
            <a:ext cx="184150" cy="257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4" name="Line 44"/>
          <p:cNvSpPr>
            <a:spLocks noChangeShapeType="1"/>
          </p:cNvSpPr>
          <p:nvPr/>
        </p:nvSpPr>
        <p:spPr bwMode="auto">
          <a:xfrm>
            <a:off x="3533775" y="3409950"/>
            <a:ext cx="25400" cy="454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5" name="Line 45"/>
          <p:cNvSpPr>
            <a:spLocks noChangeShapeType="1"/>
          </p:cNvSpPr>
          <p:nvPr/>
        </p:nvSpPr>
        <p:spPr bwMode="auto">
          <a:xfrm flipH="1">
            <a:off x="1946275" y="3262313"/>
            <a:ext cx="77470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261166" name="Group 46"/>
          <p:cNvGrpSpPr>
            <a:grpSpLocks/>
          </p:cNvGrpSpPr>
          <p:nvPr/>
        </p:nvGrpSpPr>
        <p:grpSpPr bwMode="auto">
          <a:xfrm>
            <a:off x="3101975" y="2819400"/>
            <a:ext cx="887413" cy="663575"/>
            <a:chOff x="2949" y="196"/>
            <a:chExt cx="941" cy="598"/>
          </a:xfrm>
        </p:grpSpPr>
        <p:sp>
          <p:nvSpPr>
            <p:cNvPr id="261167" name="Oval 4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8" name="Oval 4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9" name="Oval 4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0" name="Oval 5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1" name="Oval 5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2" name="Oval 5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3" name="Oval 5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4" name="Oval 5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5" name="Freeform 5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76" name="Freeform 5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77" name="Freeform 5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178" name="Group 58"/>
          <p:cNvGrpSpPr>
            <a:grpSpLocks/>
          </p:cNvGrpSpPr>
          <p:nvPr/>
        </p:nvGrpSpPr>
        <p:grpSpPr bwMode="auto">
          <a:xfrm>
            <a:off x="3546475" y="4146550"/>
            <a:ext cx="885825" cy="660400"/>
            <a:chOff x="2949" y="196"/>
            <a:chExt cx="941" cy="598"/>
          </a:xfrm>
        </p:grpSpPr>
        <p:sp>
          <p:nvSpPr>
            <p:cNvPr id="261179" name="Oval 5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0" name="Oval 6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1" name="Oval 6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2" name="Oval 6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3" name="Oval 6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4" name="Oval 6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5" name="Oval 6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6" name="Oval 6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7" name="Freeform 6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88" name="Freeform 6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89" name="Freeform 6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190" name="Group 70"/>
          <p:cNvGrpSpPr>
            <a:grpSpLocks/>
          </p:cNvGrpSpPr>
          <p:nvPr/>
        </p:nvGrpSpPr>
        <p:grpSpPr bwMode="auto">
          <a:xfrm>
            <a:off x="2290763" y="3630613"/>
            <a:ext cx="885825" cy="663575"/>
            <a:chOff x="2949" y="196"/>
            <a:chExt cx="941" cy="598"/>
          </a:xfrm>
        </p:grpSpPr>
        <p:sp>
          <p:nvSpPr>
            <p:cNvPr id="261191" name="Oval 7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2"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3"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4"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5" name="Oval 7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6"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7" name="Oval 7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8"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9"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00"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01"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202" name="Group 82"/>
          <p:cNvGrpSpPr>
            <a:grpSpLocks/>
          </p:cNvGrpSpPr>
          <p:nvPr/>
        </p:nvGrpSpPr>
        <p:grpSpPr bwMode="auto">
          <a:xfrm>
            <a:off x="1331913" y="4146550"/>
            <a:ext cx="884237" cy="660400"/>
            <a:chOff x="2949" y="196"/>
            <a:chExt cx="941" cy="598"/>
          </a:xfrm>
        </p:grpSpPr>
        <p:sp>
          <p:nvSpPr>
            <p:cNvPr id="261203" name="Oval 8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4" name="Oval 8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5" name="Oval 8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6" name="Oval 8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7" name="Oval 8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8" name="Oval 8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9" name="Oval 8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0" name="Oval 9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1" name="Freeform 9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12" name="Freeform 9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13" name="Freeform 9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214" name="Group 94"/>
          <p:cNvGrpSpPr>
            <a:grpSpLocks/>
          </p:cNvGrpSpPr>
          <p:nvPr/>
        </p:nvGrpSpPr>
        <p:grpSpPr bwMode="auto">
          <a:xfrm>
            <a:off x="1550988" y="2673350"/>
            <a:ext cx="887412" cy="661988"/>
            <a:chOff x="2949" y="196"/>
            <a:chExt cx="941" cy="598"/>
          </a:xfrm>
        </p:grpSpPr>
        <p:sp>
          <p:nvSpPr>
            <p:cNvPr id="261215" name="Oval 9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6" name="Oval 9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7" name="Oval 9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8" name="Oval 9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9" name="Oval 9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0" name="Oval 10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1" name="Oval 10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2" name="Oval 10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3" name="Freeform 10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24" name="Freeform 10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25" name="Freeform 10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261226" name="Text Box 106"/>
          <p:cNvSpPr txBox="1">
            <a:spLocks noChangeArrowheads="1"/>
          </p:cNvSpPr>
          <p:nvPr/>
        </p:nvSpPr>
        <p:spPr bwMode="auto">
          <a:xfrm>
            <a:off x="3632200" y="426243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7" name="Text Box 107"/>
          <p:cNvSpPr txBox="1">
            <a:spLocks noChangeArrowheads="1"/>
          </p:cNvSpPr>
          <p:nvPr/>
        </p:nvSpPr>
        <p:spPr bwMode="auto">
          <a:xfrm>
            <a:off x="2347913" y="377348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8" name="Text Box 108"/>
          <p:cNvSpPr txBox="1">
            <a:spLocks noChangeArrowheads="1"/>
          </p:cNvSpPr>
          <p:nvPr/>
        </p:nvSpPr>
        <p:spPr bwMode="auto">
          <a:xfrm>
            <a:off x="1416050" y="427672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9" name="Text Box 109"/>
          <p:cNvSpPr txBox="1">
            <a:spLocks noChangeArrowheads="1"/>
          </p:cNvSpPr>
          <p:nvPr/>
        </p:nvSpPr>
        <p:spPr bwMode="auto">
          <a:xfrm>
            <a:off x="3173413" y="2952750"/>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30" name="Text Box 110"/>
          <p:cNvSpPr txBox="1">
            <a:spLocks noChangeArrowheads="1"/>
          </p:cNvSpPr>
          <p:nvPr/>
        </p:nvSpPr>
        <p:spPr bwMode="auto">
          <a:xfrm>
            <a:off x="1616075" y="277336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31" name="Text Box 111"/>
          <p:cNvSpPr txBox="1">
            <a:spLocks noChangeArrowheads="1"/>
          </p:cNvSpPr>
          <p:nvPr/>
        </p:nvSpPr>
        <p:spPr bwMode="auto">
          <a:xfrm>
            <a:off x="1835150" y="6021388"/>
            <a:ext cx="1850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solidFill>
                  <a:srgbClr val="000000"/>
                </a:solidFill>
                <a:latin typeface="+mn-lt"/>
                <a:ea typeface="+mn-ea"/>
              </a:rPr>
              <a:t>(a) </a:t>
            </a:r>
            <a:r>
              <a:rPr lang="zh-CN" altLang="en-US" sz="2000" b="1">
                <a:solidFill>
                  <a:srgbClr val="000000"/>
                </a:solidFill>
                <a:latin typeface="+mn-lt"/>
                <a:ea typeface="+mn-ea"/>
              </a:rPr>
              <a:t>实际互联网</a:t>
            </a:r>
          </a:p>
        </p:txBody>
      </p:sp>
      <p:sp>
        <p:nvSpPr>
          <p:cNvPr id="261232" name="Text Box 112"/>
          <p:cNvSpPr txBox="1">
            <a:spLocks noChangeArrowheads="1"/>
          </p:cNvSpPr>
          <p:nvPr/>
        </p:nvSpPr>
        <p:spPr bwMode="auto">
          <a:xfrm>
            <a:off x="6084888" y="6021388"/>
            <a:ext cx="18646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solidFill>
                  <a:srgbClr val="000000"/>
                </a:solidFill>
                <a:latin typeface="+mn-lt"/>
                <a:ea typeface="+mn-ea"/>
              </a:rPr>
              <a:t>(b) </a:t>
            </a:r>
            <a:r>
              <a:rPr lang="zh-CN" altLang="en-US" sz="2000" b="1">
                <a:solidFill>
                  <a:srgbClr val="000000"/>
                </a:solidFill>
                <a:latin typeface="+mn-lt"/>
                <a:ea typeface="+mn-ea"/>
              </a:rPr>
              <a:t>虚拟互联网</a:t>
            </a:r>
          </a:p>
        </p:txBody>
      </p:sp>
      <p:pic>
        <p:nvPicPr>
          <p:cNvPr id="261233" name="Picture 1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63" y="2082800"/>
            <a:ext cx="509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4" name="Picture 1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438" y="299720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35" name="Picture 1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2188" y="5519738"/>
            <a:ext cx="50958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6"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2206625"/>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7"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113" y="537210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8" name="Picture 1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50" y="537210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9" name="Picture 1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700" y="2132013"/>
            <a:ext cx="5127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0" name="Picture 1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6588" y="5395913"/>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1" name="Picture 1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25" y="5322888"/>
            <a:ext cx="50958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2" name="Picture 1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63" y="5322888"/>
            <a:ext cx="509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3" name="Picture 1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9725" y="1862138"/>
            <a:ext cx="5127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4" name="Picture 1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5299075"/>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5" name="Picture 1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7025" y="5249863"/>
            <a:ext cx="5111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6" name="Picture 1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0" y="2157413"/>
            <a:ext cx="509588"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7" name="Picture 1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6925" y="377825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48" name="Picture 12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9388" y="3482975"/>
            <a:ext cx="504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49" name="Picture 1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975" y="4365625"/>
            <a:ext cx="5048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50" name="Picture 1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5050" y="3482975"/>
            <a:ext cx="504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1251" name="Text Box 131"/>
          <p:cNvSpPr txBox="1">
            <a:spLocks noChangeArrowheads="1"/>
          </p:cNvSpPr>
          <p:nvPr/>
        </p:nvSpPr>
        <p:spPr bwMode="auto">
          <a:xfrm>
            <a:off x="1863725" y="1925638"/>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路由器</a:t>
            </a:r>
          </a:p>
        </p:txBody>
      </p:sp>
      <p:sp>
        <p:nvSpPr>
          <p:cNvPr id="261252" name="Line 132"/>
          <p:cNvSpPr>
            <a:spLocks noChangeShapeType="1"/>
          </p:cNvSpPr>
          <p:nvPr/>
        </p:nvSpPr>
        <p:spPr bwMode="auto">
          <a:xfrm>
            <a:off x="2365375" y="2378075"/>
            <a:ext cx="368300" cy="663575"/>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261253" name="Picture 1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6913" y="191135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1254" name="Group 134"/>
          <p:cNvGrpSpPr>
            <a:grpSpLocks/>
          </p:cNvGrpSpPr>
          <p:nvPr/>
        </p:nvGrpSpPr>
        <p:grpSpPr bwMode="auto">
          <a:xfrm>
            <a:off x="5221288" y="2843213"/>
            <a:ext cx="3671887" cy="2381250"/>
            <a:chOff x="3134" y="1375"/>
            <a:chExt cx="2386" cy="1553"/>
          </a:xfrm>
        </p:grpSpPr>
        <p:sp>
          <p:nvSpPr>
            <p:cNvPr id="261255" name="Oval 135"/>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6" name="Oval 136"/>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7" name="Oval 137"/>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8" name="Oval 138"/>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9" name="Oval 139"/>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0" name="Oval 140"/>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1" name="Oval 141"/>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2" name="Oval 142"/>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3" name="Oval 143"/>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grpSp>
      <p:sp>
        <p:nvSpPr>
          <p:cNvPr id="261264" name="Oval 144"/>
          <p:cNvSpPr>
            <a:spLocks noChangeArrowheads="1"/>
          </p:cNvSpPr>
          <p:nvPr/>
        </p:nvSpPr>
        <p:spPr bwMode="auto">
          <a:xfrm>
            <a:off x="6469063" y="2795588"/>
            <a:ext cx="1579562" cy="96202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5" name="Oval 145"/>
          <p:cNvSpPr>
            <a:spLocks noChangeArrowheads="1"/>
          </p:cNvSpPr>
          <p:nvPr/>
        </p:nvSpPr>
        <p:spPr bwMode="auto">
          <a:xfrm>
            <a:off x="5578475" y="3062288"/>
            <a:ext cx="1203325" cy="9604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6" name="Oval 146"/>
          <p:cNvSpPr>
            <a:spLocks noChangeArrowheads="1"/>
          </p:cNvSpPr>
          <p:nvPr/>
        </p:nvSpPr>
        <p:spPr bwMode="auto">
          <a:xfrm>
            <a:off x="5200650" y="3660775"/>
            <a:ext cx="800100" cy="769938"/>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7" name="Oval 147"/>
          <p:cNvSpPr>
            <a:spLocks noChangeArrowheads="1"/>
          </p:cNvSpPr>
          <p:nvPr/>
        </p:nvSpPr>
        <p:spPr bwMode="auto">
          <a:xfrm>
            <a:off x="5445125" y="4022725"/>
            <a:ext cx="1222375" cy="84137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8" name="Oval 148"/>
          <p:cNvSpPr>
            <a:spLocks noChangeArrowheads="1"/>
          </p:cNvSpPr>
          <p:nvPr/>
        </p:nvSpPr>
        <p:spPr bwMode="auto">
          <a:xfrm>
            <a:off x="6334125" y="4167188"/>
            <a:ext cx="1846263" cy="10112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9" name="Oval 149"/>
          <p:cNvSpPr>
            <a:spLocks noChangeArrowheads="1"/>
          </p:cNvSpPr>
          <p:nvPr/>
        </p:nvSpPr>
        <p:spPr bwMode="auto">
          <a:xfrm>
            <a:off x="7537450" y="3084513"/>
            <a:ext cx="1155700" cy="7445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0" name="Oval 150"/>
          <p:cNvSpPr>
            <a:spLocks noChangeArrowheads="1"/>
          </p:cNvSpPr>
          <p:nvPr/>
        </p:nvSpPr>
        <p:spPr bwMode="auto">
          <a:xfrm>
            <a:off x="7715250" y="3589338"/>
            <a:ext cx="1155700" cy="74771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1" name="Oval 151"/>
          <p:cNvSpPr>
            <a:spLocks noChangeArrowheads="1"/>
          </p:cNvSpPr>
          <p:nvPr/>
        </p:nvSpPr>
        <p:spPr bwMode="auto">
          <a:xfrm>
            <a:off x="7602538" y="3757613"/>
            <a:ext cx="1157287" cy="12525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2" name="Oval 152"/>
          <p:cNvSpPr>
            <a:spLocks noChangeArrowheads="1"/>
          </p:cNvSpPr>
          <p:nvPr/>
        </p:nvSpPr>
        <p:spPr bwMode="auto">
          <a:xfrm>
            <a:off x="5868988" y="3371850"/>
            <a:ext cx="2379662" cy="1250950"/>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3" name="Text Box 153"/>
          <p:cNvSpPr txBox="1">
            <a:spLocks noChangeArrowheads="1"/>
          </p:cNvSpPr>
          <p:nvPr/>
        </p:nvSpPr>
        <p:spPr bwMode="auto">
          <a:xfrm>
            <a:off x="6202650" y="3663950"/>
            <a:ext cx="1877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solidFill>
                  <a:srgbClr val="000000"/>
                </a:solidFill>
                <a:latin typeface="+mn-lt"/>
                <a:ea typeface="+mn-ea"/>
              </a:rPr>
              <a:t>  虚拟互联网</a:t>
            </a:r>
          </a:p>
        </p:txBody>
      </p:sp>
      <p:sp>
        <p:nvSpPr>
          <p:cNvPr id="261274" name="Text Box 15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dirty="0" smtClean="0"/>
              <a:t>概念的</a:t>
            </a:r>
            <a:r>
              <a:rPr lang="zh-CN" altLang="en-US" dirty="0"/>
              <a:t>区分</a:t>
            </a:r>
            <a:endParaRPr lang="zh-CN" altLang="en-US" sz="3200" dirty="0"/>
          </a:p>
        </p:txBody>
      </p:sp>
      <p:sp>
        <p:nvSpPr>
          <p:cNvPr id="2723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72389" name="Rectangle 5"/>
          <p:cNvSpPr>
            <a:spLocks noGrp="1" noChangeArrowheads="1"/>
          </p:cNvSpPr>
          <p:nvPr>
            <p:ph type="body" idx="1"/>
          </p:nvPr>
        </p:nvSpPr>
        <p:spPr/>
        <p:txBody>
          <a:bodyPr/>
          <a:lstStyle/>
          <a:p>
            <a:pPr marL="0" indent="0">
              <a:lnSpc>
                <a:spcPct val="110000"/>
              </a:lnSpc>
              <a:buClr>
                <a:srgbClr val="FF0000"/>
              </a:buClr>
            </a:pPr>
            <a:r>
              <a:rPr lang="en-US" altLang="zh-CN" sz="2400" dirty="0">
                <a:solidFill>
                  <a:srgbClr val="FF0000"/>
                </a:solidFill>
                <a:effectLst>
                  <a:outerShdw blurRad="38100" dist="38100" dir="2700000" algn="tl">
                    <a:srgbClr val="C0C0C0"/>
                  </a:outerShdw>
                </a:effectLst>
              </a:rPr>
              <a:t>i</a:t>
            </a:r>
            <a:r>
              <a:rPr lang="en-US" altLang="zh-CN" sz="2400" dirty="0" smtClean="0">
                <a:solidFill>
                  <a:srgbClr val="FF0000"/>
                </a:solidFill>
                <a:effectLst>
                  <a:outerShdw blurRad="38100" dist="38100" dir="2700000" algn="tl">
                    <a:srgbClr val="C0C0C0"/>
                  </a:outerShdw>
                </a:effectLst>
              </a:rPr>
              <a:t>nternet</a:t>
            </a:r>
            <a:r>
              <a:rPr lang="zh-CN" altLang="en-US" sz="2400" dirty="0" smtClean="0">
                <a:solidFill>
                  <a:srgbClr val="FF0000"/>
                </a:solidFill>
                <a:effectLst>
                  <a:outerShdw blurRad="38100" dist="38100" dir="2700000" algn="tl">
                    <a:srgbClr val="C0C0C0"/>
                  </a:outerShdw>
                </a:effectLst>
              </a:rPr>
              <a:t>和</a:t>
            </a:r>
            <a:r>
              <a:rPr lang="en-US" altLang="zh-CN" sz="2400" dirty="0">
                <a:solidFill>
                  <a:srgbClr val="FF0000"/>
                </a:solidFill>
                <a:effectLst>
                  <a:outerShdw blurRad="38100" dist="38100" dir="2700000" algn="tl">
                    <a:srgbClr val="C0C0C0"/>
                  </a:outerShdw>
                </a:effectLst>
              </a:rPr>
              <a:t>Internet</a:t>
            </a:r>
            <a:endParaRPr lang="en-US" altLang="zh-CN" sz="2400" dirty="0" smtClean="0"/>
          </a:p>
          <a:p>
            <a:pPr marL="465138" lvl="1" indent="0">
              <a:lnSpc>
                <a:spcPct val="110000"/>
              </a:lnSpc>
              <a:buClr>
                <a:srgbClr val="FF0000"/>
              </a:buClr>
            </a:pPr>
            <a:r>
              <a:rPr lang="en-US" altLang="zh-CN" sz="2400" dirty="0" smtClean="0">
                <a:solidFill>
                  <a:srgbClr val="FF0000"/>
                </a:solidFill>
                <a:effectLst>
                  <a:outerShdw blurRad="38100" dist="38100" dir="2700000" algn="tl">
                    <a:srgbClr val="C0C0C0"/>
                  </a:outerShdw>
                </a:effectLst>
              </a:rPr>
              <a:t>  </a:t>
            </a:r>
            <a:r>
              <a:rPr lang="en-US" altLang="zh-CN" sz="2400" dirty="0">
                <a:solidFill>
                  <a:srgbClr val="0000FF"/>
                </a:solidFill>
              </a:rPr>
              <a:t>internet</a:t>
            </a:r>
            <a:r>
              <a:rPr lang="zh-CN" altLang="en-US" sz="2400" dirty="0">
                <a:solidFill>
                  <a:srgbClr val="0000FF"/>
                </a:solidFill>
              </a:rPr>
              <a:t>（互联网或互连网）：</a:t>
            </a:r>
            <a:r>
              <a:rPr lang="zh-CN" altLang="en-US" sz="2400" dirty="0" smtClean="0"/>
              <a:t>通用</a:t>
            </a:r>
            <a:r>
              <a:rPr lang="zh-CN" altLang="en-US" sz="2400" dirty="0"/>
              <a:t>名词</a:t>
            </a:r>
            <a:r>
              <a:rPr lang="zh-CN" altLang="en-US" sz="2400" dirty="0" smtClean="0"/>
              <a:t>，泛指</a:t>
            </a:r>
            <a:r>
              <a:rPr lang="zh-CN" altLang="en-US" sz="2400" dirty="0"/>
              <a:t>由多个计算机网络互连而成的虚拟网络。</a:t>
            </a:r>
          </a:p>
          <a:p>
            <a:pPr marL="465138" lvl="1" indent="0">
              <a:lnSpc>
                <a:spcPct val="110000"/>
              </a:lnSpc>
              <a:buClr>
                <a:srgbClr val="FF0000"/>
              </a:buClr>
            </a:pPr>
            <a:r>
              <a:rPr lang="zh-CN" altLang="en-US" sz="2400" dirty="0">
                <a:solidFill>
                  <a:srgbClr val="FF0000"/>
                </a:solidFill>
                <a:effectLst>
                  <a:outerShdw blurRad="38100" dist="38100" dir="2700000" algn="tl">
                    <a:srgbClr val="C0C0C0"/>
                  </a:outerShdw>
                </a:effectLst>
              </a:rPr>
              <a:t>  </a:t>
            </a:r>
            <a:r>
              <a:rPr lang="en-US" altLang="zh-CN" sz="2400" dirty="0">
                <a:solidFill>
                  <a:srgbClr val="0000FF"/>
                </a:solidFill>
              </a:rPr>
              <a:t>Internet</a:t>
            </a:r>
            <a:r>
              <a:rPr lang="zh-CN" altLang="en-US" sz="2400" dirty="0">
                <a:solidFill>
                  <a:srgbClr val="0000FF"/>
                </a:solidFill>
              </a:rPr>
              <a:t>（因特网）：</a:t>
            </a:r>
            <a:r>
              <a:rPr lang="zh-CN" altLang="en-US" sz="2400" dirty="0" smtClean="0"/>
              <a:t>专用</a:t>
            </a:r>
            <a:r>
              <a:rPr lang="zh-CN" altLang="en-US" sz="2400" dirty="0"/>
              <a:t>名词</a:t>
            </a:r>
            <a:r>
              <a:rPr lang="zh-CN" altLang="en-US" sz="2400" dirty="0" smtClean="0"/>
              <a:t>，特指</a:t>
            </a:r>
            <a:r>
              <a:rPr lang="zh-CN" altLang="en-US" sz="2400" dirty="0"/>
              <a:t>当前全球最大的、开放的、由众多网络相互连接而成的特定计算机网络，它采用 </a:t>
            </a:r>
            <a:r>
              <a:rPr lang="en-US" altLang="zh-CN" sz="2400" dirty="0">
                <a:solidFill>
                  <a:schemeClr val="tx1"/>
                </a:solidFill>
              </a:rPr>
              <a:t>TCP/IP </a:t>
            </a:r>
            <a:r>
              <a:rPr lang="zh-CN" altLang="en-US" sz="2400" dirty="0">
                <a:solidFill>
                  <a:schemeClr val="tx1"/>
                </a:solidFill>
              </a:rPr>
              <a:t>协议</a:t>
            </a:r>
            <a:r>
              <a:rPr lang="zh-CN" altLang="en-US" sz="2400" dirty="0" smtClean="0">
                <a:solidFill>
                  <a:schemeClr val="tx1"/>
                </a:solidFill>
              </a:rPr>
              <a:t>族</a:t>
            </a:r>
            <a:r>
              <a:rPr lang="zh-CN" altLang="en-US" sz="2400" dirty="0" smtClean="0"/>
              <a:t>。</a:t>
            </a:r>
            <a:endParaRPr lang="en-US" altLang="zh-CN" sz="2400" dirty="0" smtClean="0"/>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子网、网络和互联网络</a:t>
            </a:r>
            <a:endParaRPr lang="en-US" altLang="zh-CN" sz="2400" dirty="0">
              <a:solidFill>
                <a:srgbClr val="FF0000"/>
              </a:solidFill>
              <a:effectLst>
                <a:outerShdw blurRad="38100" dist="38100" dir="2700000" algn="tl">
                  <a:srgbClr val="C0C0C0"/>
                </a:outerShdw>
              </a:effectLst>
            </a:endParaRPr>
          </a:p>
          <a:p>
            <a:pPr marL="465138" lvl="1" indent="0">
              <a:lnSpc>
                <a:spcPct val="110000"/>
              </a:lnSpc>
              <a:buClr>
                <a:srgbClr val="FF0000"/>
              </a:buClr>
            </a:pPr>
            <a:r>
              <a:rPr lang="zh-CN" altLang="en-US" sz="2400" dirty="0" smtClean="0">
                <a:solidFill>
                  <a:srgbClr val="0000FF"/>
                </a:solidFill>
              </a:rPr>
              <a:t> 子网</a:t>
            </a:r>
            <a:r>
              <a:rPr lang="zh-CN" altLang="en-US" sz="2400" dirty="0">
                <a:solidFill>
                  <a:srgbClr val="0000FF"/>
                </a:solidFill>
              </a:rPr>
              <a:t>：</a:t>
            </a:r>
            <a:r>
              <a:rPr lang="zh-CN" altLang="en-US" sz="2400" dirty="0" smtClean="0"/>
              <a:t>指网络运营商所拥有的一组路由器和通信线路</a:t>
            </a:r>
            <a:endParaRPr lang="en-US" altLang="zh-CN" sz="2400" dirty="0" smtClean="0"/>
          </a:p>
          <a:p>
            <a:pPr marL="465138" lvl="1" indent="0">
              <a:lnSpc>
                <a:spcPct val="110000"/>
              </a:lnSpc>
              <a:buClr>
                <a:srgbClr val="FF0000"/>
              </a:buClr>
            </a:pPr>
            <a:r>
              <a:rPr lang="zh-CN" altLang="en-US" sz="2400" dirty="0" smtClean="0">
                <a:solidFill>
                  <a:srgbClr val="0000FF"/>
                </a:solidFill>
              </a:rPr>
              <a:t> 网络</a:t>
            </a:r>
            <a:r>
              <a:rPr lang="zh-CN" altLang="en-US" sz="2400" dirty="0">
                <a:solidFill>
                  <a:srgbClr val="0000FF"/>
                </a:solidFill>
              </a:rPr>
              <a:t>：</a:t>
            </a:r>
            <a:r>
              <a:rPr lang="zh-CN" altLang="en-US" sz="2400" dirty="0" smtClean="0"/>
              <a:t>由一种单一技术相互连接在一起的计算机集合</a:t>
            </a:r>
            <a:endParaRPr lang="en-US" altLang="zh-CN" sz="2400" dirty="0" smtClean="0"/>
          </a:p>
          <a:p>
            <a:pPr marL="465138" lvl="1" indent="0">
              <a:lnSpc>
                <a:spcPct val="110000"/>
              </a:lnSpc>
              <a:buClr>
                <a:srgbClr val="FF0000"/>
              </a:buClr>
            </a:pPr>
            <a:r>
              <a:rPr lang="zh-CN" altLang="en-US" sz="2400" dirty="0" smtClean="0">
                <a:solidFill>
                  <a:srgbClr val="0000FF"/>
                </a:solidFill>
              </a:rPr>
              <a:t> 互联网络</a:t>
            </a:r>
            <a:r>
              <a:rPr lang="zh-CN" altLang="en-US" sz="2400" dirty="0">
                <a:solidFill>
                  <a:srgbClr val="0000FF"/>
                </a:solidFill>
              </a:rPr>
              <a:t>：</a:t>
            </a:r>
            <a:r>
              <a:rPr lang="zh-CN" altLang="en-US" sz="2400" dirty="0" smtClean="0"/>
              <a:t>多个不同网络相互连接的集合 </a:t>
            </a:r>
            <a:endParaRPr lang="zh-CN" altLang="en-US" sz="2400" dirty="0"/>
          </a:p>
        </p:txBody>
      </p:sp>
      <p:sp>
        <p:nvSpPr>
          <p:cNvPr id="27239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7239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zh-CN" altLang="en-US"/>
              <a:t>计算机网络的组成</a:t>
            </a:r>
          </a:p>
        </p:txBody>
      </p:sp>
      <p:sp>
        <p:nvSpPr>
          <p:cNvPr id="409603" name="Rectangle 3"/>
          <p:cNvSpPr>
            <a:spLocks noGrp="1" noChangeArrowheads="1"/>
          </p:cNvSpPr>
          <p:nvPr>
            <p:ph type="body" idx="1"/>
          </p:nvPr>
        </p:nvSpPr>
        <p:spPr>
          <a:xfrm>
            <a:off x="2339975" y="2781300"/>
            <a:ext cx="4483100" cy="2160588"/>
          </a:xfrm>
        </p:spPr>
        <p:txBody>
          <a:bodyPr/>
          <a:lstStyle/>
          <a:p>
            <a:r>
              <a:rPr lang="zh-CN" altLang="en-US">
                <a:hlinkClick r:id="rId3" action="ppaction://hlinksldjump"/>
              </a:rPr>
              <a:t>计算机网络中的硬件</a:t>
            </a:r>
            <a:endParaRPr lang="zh-CN" altLang="en-US"/>
          </a:p>
          <a:p>
            <a:endParaRPr lang="zh-CN" altLang="en-US"/>
          </a:p>
          <a:p>
            <a:r>
              <a:rPr lang="zh-CN" altLang="en-US">
                <a:hlinkClick r:id="rId4" action="ppaction://hlinksldjump"/>
              </a:rPr>
              <a:t>计算机网络中的软件</a:t>
            </a:r>
            <a:endParaRPr lang="zh-CN" altLang="en-US"/>
          </a:p>
        </p:txBody>
      </p:sp>
      <p:sp>
        <p:nvSpPr>
          <p:cNvPr id="40960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zh-CN" altLang="en-US"/>
              <a:t>计算机网络中的硬件</a:t>
            </a:r>
          </a:p>
        </p:txBody>
      </p:sp>
      <p:sp>
        <p:nvSpPr>
          <p:cNvPr id="411653" name="Rectangle 5"/>
          <p:cNvSpPr>
            <a:spLocks noGrp="1" noChangeArrowheads="1"/>
          </p:cNvSpPr>
          <p:nvPr>
            <p:ph type="body" idx="1"/>
          </p:nvPr>
        </p:nvSpPr>
        <p:spPr/>
        <p:txBody>
          <a:bodyPr/>
          <a:lstStyle/>
          <a:p>
            <a:pPr>
              <a:lnSpc>
                <a:spcPct val="120000"/>
              </a:lnSpc>
            </a:pPr>
            <a:r>
              <a:rPr lang="zh-CN" altLang="en-US" dirty="0">
                <a:solidFill>
                  <a:srgbClr val="FF0000"/>
                </a:solidFill>
              </a:rPr>
              <a:t>计算机</a:t>
            </a:r>
          </a:p>
          <a:p>
            <a:pPr lvl="1">
              <a:lnSpc>
                <a:spcPct val="120000"/>
              </a:lnSpc>
            </a:pPr>
            <a:r>
              <a:rPr lang="zh-CN" altLang="en-US" dirty="0"/>
              <a:t>客户机、服务器、网络外设等</a:t>
            </a:r>
          </a:p>
          <a:p>
            <a:pPr>
              <a:lnSpc>
                <a:spcPct val="120000"/>
              </a:lnSpc>
            </a:pPr>
            <a:r>
              <a:rPr lang="zh-CN" altLang="en-US" dirty="0">
                <a:solidFill>
                  <a:srgbClr val="FF0000"/>
                </a:solidFill>
              </a:rPr>
              <a:t>通信设备</a:t>
            </a:r>
          </a:p>
          <a:p>
            <a:pPr lvl="1">
              <a:lnSpc>
                <a:spcPct val="120000"/>
              </a:lnSpc>
            </a:pPr>
            <a:r>
              <a:rPr lang="zh-CN" altLang="en-US" dirty="0"/>
              <a:t>中继器、集线器、交换机、路由器、网关等</a:t>
            </a:r>
          </a:p>
          <a:p>
            <a:pPr>
              <a:lnSpc>
                <a:spcPct val="120000"/>
              </a:lnSpc>
            </a:pPr>
            <a:r>
              <a:rPr lang="zh-CN" altLang="en-US" dirty="0">
                <a:solidFill>
                  <a:srgbClr val="FF0000"/>
                </a:solidFill>
              </a:rPr>
              <a:t>通信线路</a:t>
            </a:r>
          </a:p>
          <a:p>
            <a:pPr lvl="1">
              <a:lnSpc>
                <a:spcPct val="120000"/>
              </a:lnSpc>
            </a:pPr>
            <a:r>
              <a:rPr lang="zh-CN" altLang="en-US" dirty="0"/>
              <a:t>有线：同轴电缆、双绞线、光纤</a:t>
            </a:r>
          </a:p>
          <a:p>
            <a:pPr lvl="1">
              <a:lnSpc>
                <a:spcPct val="120000"/>
              </a:lnSpc>
            </a:pPr>
            <a:r>
              <a:rPr lang="zh-CN" altLang="en-US" dirty="0"/>
              <a:t>无线：无线电波、微波、红外线、激光等</a:t>
            </a:r>
          </a:p>
        </p:txBody>
      </p:sp>
      <p:sp>
        <p:nvSpPr>
          <p:cNvPr id="41165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计算机网络的组成</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zh-CN" altLang="en-US"/>
              <a:t>计算机网络中的软件</a:t>
            </a:r>
          </a:p>
        </p:txBody>
      </p:sp>
      <p:sp>
        <p:nvSpPr>
          <p:cNvPr id="412676" name="Rectangle 4"/>
          <p:cNvSpPr>
            <a:spLocks noGrp="1" noChangeArrowheads="1"/>
          </p:cNvSpPr>
          <p:nvPr>
            <p:ph type="body" idx="1"/>
          </p:nvPr>
        </p:nvSpPr>
        <p:spPr>
          <a:xfrm>
            <a:off x="809625" y="1844675"/>
            <a:ext cx="7958138" cy="4392613"/>
          </a:xfrm>
        </p:spPr>
        <p:txBody>
          <a:bodyPr/>
          <a:lstStyle/>
          <a:p>
            <a:pPr>
              <a:lnSpc>
                <a:spcPct val="130000"/>
              </a:lnSpc>
            </a:pPr>
            <a:r>
              <a:rPr lang="zh-CN" altLang="en-US">
                <a:solidFill>
                  <a:srgbClr val="FF0000"/>
                </a:solidFill>
              </a:rPr>
              <a:t>网络协议软件</a:t>
            </a:r>
          </a:p>
          <a:p>
            <a:pPr lvl="1">
              <a:lnSpc>
                <a:spcPct val="130000"/>
              </a:lnSpc>
            </a:pPr>
            <a:r>
              <a:rPr lang="en-US" altLang="zh-CN"/>
              <a:t>TCP/IP</a:t>
            </a:r>
            <a:r>
              <a:rPr lang="zh-CN" altLang="en-US"/>
              <a:t>、</a:t>
            </a:r>
            <a:r>
              <a:rPr lang="en-US" altLang="zh-CN"/>
              <a:t>IPX/SPX</a:t>
            </a:r>
            <a:r>
              <a:rPr lang="zh-CN" altLang="en-US"/>
              <a:t>等</a:t>
            </a:r>
          </a:p>
          <a:p>
            <a:pPr>
              <a:lnSpc>
                <a:spcPct val="130000"/>
              </a:lnSpc>
            </a:pPr>
            <a:r>
              <a:rPr lang="zh-CN" altLang="en-US">
                <a:solidFill>
                  <a:srgbClr val="FF0000"/>
                </a:solidFill>
              </a:rPr>
              <a:t>网络操作系统</a:t>
            </a:r>
            <a:r>
              <a:rPr lang="zh-CN" altLang="en-US"/>
              <a:t> </a:t>
            </a:r>
          </a:p>
          <a:p>
            <a:pPr lvl="1">
              <a:lnSpc>
                <a:spcPct val="130000"/>
              </a:lnSpc>
            </a:pPr>
            <a:r>
              <a:rPr lang="en-US" altLang="zh-CN"/>
              <a:t>NetWare</a:t>
            </a:r>
            <a:r>
              <a:rPr lang="zh-CN" altLang="en-US"/>
              <a:t>、</a:t>
            </a:r>
            <a:r>
              <a:rPr lang="en-US" altLang="zh-CN"/>
              <a:t>Windows NT </a:t>
            </a:r>
            <a:r>
              <a:rPr lang="zh-CN" altLang="en-US"/>
              <a:t>、</a:t>
            </a:r>
            <a:r>
              <a:rPr lang="en-US" altLang="zh-CN"/>
              <a:t>UNIX </a:t>
            </a:r>
            <a:r>
              <a:rPr lang="zh-CN" altLang="en-US"/>
              <a:t>、</a:t>
            </a:r>
            <a:r>
              <a:rPr lang="en-US" altLang="zh-CN"/>
              <a:t>Linux </a:t>
            </a:r>
          </a:p>
          <a:p>
            <a:pPr>
              <a:lnSpc>
                <a:spcPct val="130000"/>
              </a:lnSpc>
            </a:pPr>
            <a:r>
              <a:rPr lang="zh-CN" altLang="en-US">
                <a:solidFill>
                  <a:srgbClr val="FF0000"/>
                </a:solidFill>
              </a:rPr>
              <a:t>网络应用软件</a:t>
            </a:r>
          </a:p>
          <a:p>
            <a:pPr lvl="1">
              <a:lnSpc>
                <a:spcPct val="130000"/>
              </a:lnSpc>
            </a:pPr>
            <a:r>
              <a:rPr lang="en-US" altLang="zh-CN"/>
              <a:t>Internet Explorer</a:t>
            </a:r>
            <a:r>
              <a:rPr lang="zh-CN" altLang="en-US"/>
              <a:t>、</a:t>
            </a:r>
            <a:r>
              <a:rPr lang="en-US" altLang="zh-CN"/>
              <a:t>FlashGet</a:t>
            </a:r>
            <a:r>
              <a:rPr lang="zh-CN" altLang="en-US"/>
              <a:t>等 </a:t>
            </a:r>
          </a:p>
        </p:txBody>
      </p:sp>
      <p:sp>
        <p:nvSpPr>
          <p:cNvPr id="41267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计算机网络的组成</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zh-CN" altLang="en-US"/>
              <a:t>是计算机网络？</a:t>
            </a:r>
          </a:p>
        </p:txBody>
      </p:sp>
      <p:sp>
        <p:nvSpPr>
          <p:cNvPr id="4014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14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401416" name="Picture 8" descr="1-11"/>
          <p:cNvPicPr>
            <a:picLocks noChangeAspect="1" noChangeArrowheads="1"/>
          </p:cNvPicPr>
          <p:nvPr/>
        </p:nvPicPr>
        <p:blipFill>
          <a:blip r:embed="rId6">
            <a:clrChange>
              <a:clrFrom>
                <a:srgbClr val="FFFFFF"/>
              </a:clrFrom>
              <a:clrTo>
                <a:srgbClr val="FFFFFF">
                  <a:alpha val="0"/>
                </a:srgbClr>
              </a:clrTo>
            </a:clrChange>
            <a:lum bright="-12000" contrast="60000"/>
            <a:extLst>
              <a:ext uri="{28A0092B-C50C-407E-A947-70E740481C1C}">
                <a14:useLocalDpi xmlns:a14="http://schemas.microsoft.com/office/drawing/2010/main" val="0"/>
              </a:ext>
            </a:extLst>
          </a:blip>
          <a:srcRect/>
          <a:stretch>
            <a:fillRect/>
          </a:stretch>
        </p:blipFill>
        <p:spPr bwMode="auto">
          <a:xfrm>
            <a:off x="539750" y="2349500"/>
            <a:ext cx="8424863" cy="4046538"/>
          </a:xfrm>
          <a:prstGeom prst="rect">
            <a:avLst/>
          </a:prstGeom>
          <a:noFill/>
          <a:extLst>
            <a:ext uri="{909E8E84-426E-40DD-AFC4-6F175D3DCCD1}">
              <a14:hiddenFill xmlns:a14="http://schemas.microsoft.com/office/drawing/2010/main">
                <a:solidFill>
                  <a:srgbClr val="FFFFFF"/>
                </a:solidFill>
              </a14:hiddenFill>
            </a:ext>
          </a:extLst>
        </p:spPr>
      </p:pic>
      <p:sp>
        <p:nvSpPr>
          <p:cNvPr id="401417" name="Rectangle 9"/>
          <p:cNvSpPr>
            <a:spLocks noChangeArrowheads="1"/>
          </p:cNvSpPr>
          <p:nvPr/>
        </p:nvSpPr>
        <p:spPr bwMode="auto">
          <a:xfrm>
            <a:off x="1042988" y="2565400"/>
            <a:ext cx="295275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Tx/>
              <a:buSzPct val="100000"/>
              <a:buFontTx/>
              <a:buNone/>
            </a:pPr>
            <a:r>
              <a:rPr lang="en-US" altLang="zh-CN" sz="19600">
                <a:solidFill>
                  <a:srgbClr val="FF3300"/>
                </a:solidFill>
                <a:latin typeface="Arial" charset="0"/>
                <a:ea typeface="华文新魏" pitchFamily="2" charset="-122"/>
                <a:sym typeface="Wingdings" pitchFamily="2" charset="2"/>
              </a:rPr>
              <a:t></a:t>
            </a:r>
            <a:endParaRPr lang="zh-CN" altLang="en-US" sz="19600">
              <a:solidFill>
                <a:srgbClr val="FF3300"/>
              </a:solidFill>
              <a:latin typeface="Arial" charset="0"/>
              <a:ea typeface="华文新魏" pitchFamily="2" charset="-122"/>
              <a:sym typeface="Wingdings" pitchFamily="2" charset="2"/>
            </a:endParaRPr>
          </a:p>
        </p:txBody>
      </p:sp>
      <p:sp>
        <p:nvSpPr>
          <p:cNvPr id="401418" name="Rectangle 10"/>
          <p:cNvSpPr>
            <a:spLocks noChangeArrowheads="1"/>
          </p:cNvSpPr>
          <p:nvPr/>
        </p:nvSpPr>
        <p:spPr bwMode="auto">
          <a:xfrm>
            <a:off x="5508625" y="2565400"/>
            <a:ext cx="295275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Tx/>
              <a:buSzPct val="100000"/>
              <a:buFontTx/>
              <a:buNone/>
            </a:pPr>
            <a:r>
              <a:rPr lang="en-US" altLang="zh-CN" sz="19600">
                <a:solidFill>
                  <a:srgbClr val="FF3300"/>
                </a:solidFill>
                <a:latin typeface="Arial" charset="0"/>
                <a:ea typeface="华文新魏" pitchFamily="2" charset="-122"/>
                <a:sym typeface="Wingdings" pitchFamily="2" charset="2"/>
              </a:rPr>
              <a:t></a:t>
            </a:r>
            <a:endParaRPr lang="en-US" altLang="en-US" sz="19600">
              <a:solidFill>
                <a:srgbClr val="FF3300"/>
              </a:solidFill>
              <a:latin typeface="Arial" charset="0"/>
              <a:ea typeface="华文新魏" pitchFamily="2" charset="-122"/>
              <a:sym typeface="Wingdings" pitchFamily="2" charset="2"/>
            </a:endParaRPr>
          </a:p>
        </p:txBody>
      </p:sp>
      <p:sp>
        <p:nvSpPr>
          <p:cNvPr id="401419" name="Text Box 11"/>
          <p:cNvSpPr txBox="1">
            <a:spLocks noChangeArrowheads="1"/>
          </p:cNvSpPr>
          <p:nvPr/>
        </p:nvSpPr>
        <p:spPr bwMode="auto">
          <a:xfrm>
            <a:off x="2051050" y="1916113"/>
            <a:ext cx="935038" cy="485775"/>
          </a:xfrm>
          <a:prstGeom prst="rect">
            <a:avLst/>
          </a:prstGeom>
          <a:solidFill>
            <a:srgbClr val="FFFF00"/>
          </a:solidFill>
          <a:ln w="28575">
            <a:solidFill>
              <a:srgbClr val="000000"/>
            </a:solidFill>
            <a:miter lim="800000"/>
            <a:headEnd/>
            <a:tailEnd type="none" w="sm" len="lg"/>
          </a:ln>
          <a:effectLst>
            <a:outerShdw dist="107763" dir="2700000" algn="ctr" rotWithShape="0">
              <a:schemeClr val="bg2">
                <a:alpha val="50000"/>
              </a:schemeClr>
            </a:outerShdw>
          </a:effectLst>
        </p:spPr>
        <p:txBody>
          <a:bodyPr>
            <a:spAutoFit/>
          </a:bodyPr>
          <a:lstStyle/>
          <a:p>
            <a:pPr algn="ctr">
              <a:spcBef>
                <a:spcPct val="50000"/>
              </a:spcBef>
              <a:buClrTx/>
              <a:buSzPct val="100000"/>
              <a:buFontTx/>
              <a:buNone/>
            </a:pPr>
            <a:r>
              <a:rPr lang="zh-CN" altLang="en-US" sz="2400">
                <a:solidFill>
                  <a:srgbClr val="080808"/>
                </a:solidFill>
                <a:latin typeface="Arial" charset="0"/>
                <a:ea typeface="华文新魏" pitchFamily="2" charset="-122"/>
              </a:rPr>
              <a:t>蓝牙</a:t>
            </a:r>
          </a:p>
        </p:txBody>
      </p:sp>
      <p:sp>
        <p:nvSpPr>
          <p:cNvPr id="401420" name="Text Box 12"/>
          <p:cNvSpPr txBox="1">
            <a:spLocks noChangeArrowheads="1"/>
          </p:cNvSpPr>
          <p:nvPr/>
        </p:nvSpPr>
        <p:spPr bwMode="auto">
          <a:xfrm>
            <a:off x="6156325" y="1916113"/>
            <a:ext cx="1225550" cy="485775"/>
          </a:xfrm>
          <a:prstGeom prst="rect">
            <a:avLst/>
          </a:prstGeom>
          <a:solidFill>
            <a:srgbClr val="FFFF00"/>
          </a:solidFill>
          <a:ln w="28575">
            <a:solidFill>
              <a:srgbClr val="000000"/>
            </a:solidFill>
            <a:miter lim="800000"/>
            <a:headEnd/>
            <a:tailEnd type="none" w="sm" len="lg"/>
          </a:ln>
          <a:effectLst>
            <a:outerShdw dist="107763" dir="2700000" algn="ctr" rotWithShape="0">
              <a:schemeClr val="bg2">
                <a:alpha val="50000"/>
              </a:schemeClr>
            </a:outerShdw>
          </a:effectLst>
        </p:spPr>
        <p:txBody>
          <a:bodyPr>
            <a:spAutoFit/>
          </a:bodyPr>
          <a:lstStyle/>
          <a:p>
            <a:pPr algn="ctr">
              <a:spcBef>
                <a:spcPct val="50000"/>
              </a:spcBef>
              <a:buClrTx/>
              <a:buSzPct val="100000"/>
              <a:buFontTx/>
              <a:buNone/>
            </a:pPr>
            <a:r>
              <a:rPr lang="en-US" altLang="zh-CN" sz="2400">
                <a:solidFill>
                  <a:srgbClr val="080808"/>
                </a:solidFill>
                <a:latin typeface="Arial" charset="0"/>
                <a:ea typeface="华文新魏" pitchFamily="2" charset="-122"/>
              </a:rPr>
              <a:t>802.11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01417">
                                            <p:txEl>
                                              <p:pRg st="0" end="0"/>
                                            </p:txEl>
                                          </p:spTgt>
                                        </p:tgtEl>
                                        <p:attrNameLst>
                                          <p:attrName>style.visibility</p:attrName>
                                        </p:attrNameLst>
                                      </p:cBhvr>
                                      <p:to>
                                        <p:strVal val="visible"/>
                                      </p:to>
                                    </p:set>
                                    <p:anim calcmode="lin" valueType="num">
                                      <p:cBhvr>
                                        <p:cTn id="7" dur="500" fill="hold"/>
                                        <p:tgtEl>
                                          <p:spTgt spid="401417">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401417">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401417">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401417">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40141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401418"/>
                                        </p:tgtEl>
                                        <p:attrNameLst>
                                          <p:attrName>style.visibility</p:attrName>
                                        </p:attrNameLst>
                                      </p:cBhvr>
                                      <p:to>
                                        <p:strVal val="visible"/>
                                      </p:to>
                                    </p:set>
                                    <p:anim calcmode="lin" valueType="num">
                                      <p:cBhvr>
                                        <p:cTn id="16" dur="500" fill="hold"/>
                                        <p:tgtEl>
                                          <p:spTgt spid="401418"/>
                                        </p:tgtEl>
                                        <p:attrNameLst>
                                          <p:attrName>ppt_w</p:attrName>
                                        </p:attrNameLst>
                                      </p:cBhvr>
                                      <p:tavLst>
                                        <p:tav tm="0">
                                          <p:val>
                                            <p:strVal val="#ppt_w*0.05"/>
                                          </p:val>
                                        </p:tav>
                                        <p:tav tm="100000">
                                          <p:val>
                                            <p:strVal val="#ppt_w"/>
                                          </p:val>
                                        </p:tav>
                                      </p:tavLst>
                                    </p:anim>
                                    <p:anim calcmode="lin" valueType="num">
                                      <p:cBhvr>
                                        <p:cTn id="17" dur="500" fill="hold"/>
                                        <p:tgtEl>
                                          <p:spTgt spid="401418"/>
                                        </p:tgtEl>
                                        <p:attrNameLst>
                                          <p:attrName>ppt_h</p:attrName>
                                        </p:attrNameLst>
                                      </p:cBhvr>
                                      <p:tavLst>
                                        <p:tav tm="0">
                                          <p:val>
                                            <p:strVal val="#ppt_h"/>
                                          </p:val>
                                        </p:tav>
                                        <p:tav tm="100000">
                                          <p:val>
                                            <p:strVal val="#ppt_h"/>
                                          </p:val>
                                        </p:tav>
                                      </p:tavLst>
                                    </p:anim>
                                    <p:anim calcmode="lin" valueType="num">
                                      <p:cBhvr>
                                        <p:cTn id="18" dur="500" fill="hold"/>
                                        <p:tgtEl>
                                          <p:spTgt spid="401418"/>
                                        </p:tgtEl>
                                        <p:attrNameLst>
                                          <p:attrName>ppt_x</p:attrName>
                                        </p:attrNameLst>
                                      </p:cBhvr>
                                      <p:tavLst>
                                        <p:tav tm="0">
                                          <p:val>
                                            <p:strVal val="#ppt_x-.2"/>
                                          </p:val>
                                        </p:tav>
                                        <p:tav tm="100000">
                                          <p:val>
                                            <p:strVal val="#ppt_x"/>
                                          </p:val>
                                        </p:tav>
                                      </p:tavLst>
                                    </p:anim>
                                    <p:anim calcmode="lin" valueType="num">
                                      <p:cBhvr>
                                        <p:cTn id="19" dur="500" fill="hold"/>
                                        <p:tgtEl>
                                          <p:spTgt spid="401418"/>
                                        </p:tgtEl>
                                        <p:attrNameLst>
                                          <p:attrName>ppt_y</p:attrName>
                                        </p:attrNameLst>
                                      </p:cBhvr>
                                      <p:tavLst>
                                        <p:tav tm="0">
                                          <p:val>
                                            <p:strVal val="#ppt_y"/>
                                          </p:val>
                                        </p:tav>
                                        <p:tav tm="100000">
                                          <p:val>
                                            <p:strVal val="#ppt_y"/>
                                          </p:val>
                                        </p:tav>
                                      </p:tavLst>
                                    </p:anim>
                                    <p:animEffect transition="in" filter="fade">
                                      <p:cBhvr>
                                        <p:cTn id="20" dur="500"/>
                                        <p:tgtEl>
                                          <p:spTgt spid="401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zh-CN" altLang="en-US">
                <a:latin typeface="宋体" pitchFamily="2" charset="-122"/>
              </a:rPr>
              <a:t>计算机网络体系结构</a:t>
            </a:r>
          </a:p>
        </p:txBody>
      </p:sp>
      <p:sp>
        <p:nvSpPr>
          <p:cNvPr id="2856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285703" name="Rectangle 7"/>
          <p:cNvSpPr>
            <a:spLocks noGrp="1" noChangeArrowheads="1"/>
          </p:cNvSpPr>
          <p:nvPr>
            <p:ph type="body" idx="1"/>
          </p:nvPr>
        </p:nvSpPr>
        <p:spPr>
          <a:xfrm>
            <a:off x="2339975" y="2852738"/>
            <a:ext cx="4895850" cy="2232025"/>
          </a:xfrm>
        </p:spPr>
        <p:txBody>
          <a:bodyPr/>
          <a:lstStyle/>
          <a:p>
            <a:pPr>
              <a:lnSpc>
                <a:spcPct val="120000"/>
              </a:lnSpc>
            </a:pPr>
            <a:r>
              <a:rPr lang="zh-CN" altLang="en-US" dirty="0">
                <a:hlinkClick r:id="rId4" action="ppaction://hlinksldjump"/>
              </a:rPr>
              <a:t>网络体系结构的概念</a:t>
            </a:r>
            <a:endParaRPr lang="zh-CN" altLang="en-US" dirty="0"/>
          </a:p>
          <a:p>
            <a:pPr>
              <a:lnSpc>
                <a:spcPct val="120000"/>
              </a:lnSpc>
            </a:pPr>
            <a:endParaRPr lang="zh-CN" altLang="en-US" dirty="0"/>
          </a:p>
          <a:p>
            <a:pPr>
              <a:lnSpc>
                <a:spcPct val="120000"/>
              </a:lnSpc>
            </a:pPr>
            <a:r>
              <a:rPr lang="zh-CN" altLang="en-US" dirty="0">
                <a:hlinkClick r:id="rId5" action="ppaction://hlinksldjump"/>
              </a:rPr>
              <a:t>常用网络体系结构</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zh-CN" altLang="en-US">
                <a:latin typeface="宋体" pitchFamily="2" charset="-122"/>
              </a:rPr>
              <a:t>网络体系结构的概念</a:t>
            </a:r>
          </a:p>
        </p:txBody>
      </p:sp>
      <p:sp>
        <p:nvSpPr>
          <p:cNvPr id="3020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endParaRPr lang="en-US" altLang="zh-CN" sz="1200">
              <a:ea typeface="幼圆" pitchFamily="49" charset="-122"/>
            </a:endParaRPr>
          </a:p>
        </p:txBody>
      </p:sp>
      <p:sp>
        <p:nvSpPr>
          <p:cNvPr id="302086" name="Rectangle 6"/>
          <p:cNvSpPr>
            <a:spLocks noGrp="1" noChangeArrowheads="1"/>
          </p:cNvSpPr>
          <p:nvPr>
            <p:ph type="body" idx="1"/>
          </p:nvPr>
        </p:nvSpPr>
        <p:spPr>
          <a:xfrm>
            <a:off x="2771775" y="2205038"/>
            <a:ext cx="3527425" cy="3529012"/>
          </a:xfrm>
        </p:spPr>
        <p:txBody>
          <a:bodyPr/>
          <a:lstStyle/>
          <a:p>
            <a:pPr>
              <a:lnSpc>
                <a:spcPct val="200000"/>
              </a:lnSpc>
            </a:pPr>
            <a:r>
              <a:rPr lang="zh-CN" altLang="en-US" dirty="0">
                <a:hlinkClick r:id="rId5" action="ppaction://hlinksldjump"/>
              </a:rPr>
              <a:t>协议概念</a:t>
            </a:r>
            <a:endParaRPr lang="zh-CN" altLang="en-US" dirty="0"/>
          </a:p>
          <a:p>
            <a:pPr>
              <a:lnSpc>
                <a:spcPct val="200000"/>
              </a:lnSpc>
            </a:pPr>
            <a:r>
              <a:rPr lang="zh-CN" altLang="en-US" dirty="0">
                <a:hlinkClick r:id="rId6" action="ppaction://hlinksldjump"/>
              </a:rPr>
              <a:t>协议实现</a:t>
            </a:r>
            <a:endParaRPr lang="zh-CN" altLang="en-US" dirty="0"/>
          </a:p>
          <a:p>
            <a:pPr>
              <a:lnSpc>
                <a:spcPct val="200000"/>
              </a:lnSpc>
            </a:pPr>
            <a:r>
              <a:rPr lang="zh-CN" altLang="en-US" dirty="0">
                <a:hlinkClick r:id="rId7" action="ppaction://hlinksldjump"/>
              </a:rPr>
              <a:t>网络体系结构</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zh-CN" altLang="en-US"/>
              <a:t>协议概念</a:t>
            </a:r>
          </a:p>
        </p:txBody>
      </p:sp>
      <p:sp>
        <p:nvSpPr>
          <p:cNvPr id="2867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
        <p:nvSpPr>
          <p:cNvPr id="286725" name="Rectangle 5"/>
          <p:cNvSpPr>
            <a:spLocks noGrp="1" noChangeArrowheads="1"/>
          </p:cNvSpPr>
          <p:nvPr>
            <p:ph type="body" idx="1"/>
          </p:nvPr>
        </p:nvSpPr>
        <p:spPr>
          <a:xfrm>
            <a:off x="809625" y="1773239"/>
            <a:ext cx="7958138" cy="1583754"/>
          </a:xfrm>
        </p:spPr>
        <p:txBody>
          <a:bodyPr/>
          <a:lstStyle/>
          <a:p>
            <a:pPr marL="0" indent="0">
              <a:buFont typeface="Wingdings" pitchFamily="2" charset="2"/>
              <a:buNone/>
            </a:pPr>
            <a:r>
              <a:rPr lang="zh-CN" altLang="en-US" sz="2800" dirty="0"/>
              <a:t>       </a:t>
            </a:r>
            <a:r>
              <a:rPr lang="zh-CN" altLang="en-US" sz="2800" dirty="0">
                <a:solidFill>
                  <a:srgbClr val="FF0000"/>
                </a:solidFill>
              </a:rPr>
              <a:t>网络协议</a:t>
            </a:r>
            <a:r>
              <a:rPr lang="zh-CN" altLang="en-US" sz="2800" dirty="0"/>
              <a:t>（</a:t>
            </a:r>
            <a:r>
              <a:rPr lang="en-US" altLang="zh-CN" sz="2800" dirty="0"/>
              <a:t>network protocol</a:t>
            </a:r>
            <a:r>
              <a:rPr lang="zh-CN" altLang="en-US" sz="2800" dirty="0"/>
              <a:t>），简称为协议，是为进行网络中的数据交换而建立的规则、标准或约定的集合。协议主要由三个要素组成：</a:t>
            </a:r>
          </a:p>
        </p:txBody>
      </p:sp>
      <p:sp>
        <p:nvSpPr>
          <p:cNvPr id="286726" name="Rectangle 6"/>
          <p:cNvSpPr>
            <a:spLocks noChangeArrowheads="1"/>
          </p:cNvSpPr>
          <p:nvPr/>
        </p:nvSpPr>
        <p:spPr bwMode="auto">
          <a:xfrm>
            <a:off x="900113" y="3501008"/>
            <a:ext cx="7958137"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6"/>
              </a:buBlip>
              <a:defRPr kumimoji="1" sz="2800" b="1">
                <a:solidFill>
                  <a:srgbClr val="000000"/>
                </a:solidFill>
                <a:latin typeface="Arial" charset="0"/>
                <a:ea typeface="华文楷体" pitchFamily="2" charset="-122"/>
              </a:defRPr>
            </a:lvl2pPr>
            <a:lvl3pPr marL="1317625" indent="-228600">
              <a:buSzPct val="65000"/>
              <a:buBlip>
                <a:blip r:embed="rId7"/>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33600" indent="-228600">
              <a:buSzPct val="80000"/>
              <a:buChar char="§"/>
              <a:defRPr kumimoji="1" b="1">
                <a:solidFill>
                  <a:srgbClr val="000000"/>
                </a:solidFill>
                <a:latin typeface="Arial" charset="0"/>
                <a:ea typeface="华文楷体" pitchFamily="2" charset="-122"/>
              </a:defRPr>
            </a:lvl5pPr>
            <a:lvl6pPr marL="259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4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0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62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r>
              <a:rPr lang="zh-CN" altLang="en-US" sz="2800" dirty="0">
                <a:solidFill>
                  <a:srgbClr val="FF0000"/>
                </a:solidFill>
                <a:effectLst>
                  <a:outerShdw blurRad="38100" dist="38100" dir="2700000" algn="tl">
                    <a:srgbClr val="C0C0C0"/>
                  </a:outerShdw>
                </a:effectLst>
              </a:rPr>
              <a:t>语法</a:t>
            </a:r>
            <a:r>
              <a:rPr lang="zh-CN" altLang="en-US" sz="2800" dirty="0" smtClean="0"/>
              <a:t>：定义收发双发所交换信息的结构和格式 </a:t>
            </a:r>
            <a:r>
              <a:rPr lang="zh-CN" altLang="en-US" sz="2800" dirty="0"/>
              <a:t>； </a:t>
            </a:r>
          </a:p>
          <a:p>
            <a:r>
              <a:rPr lang="zh-CN" altLang="en-US" sz="2800" dirty="0">
                <a:solidFill>
                  <a:srgbClr val="FF0000"/>
                </a:solidFill>
                <a:effectLst>
                  <a:outerShdw blurRad="38100" dist="38100" dir="2700000" algn="tl">
                    <a:srgbClr val="C0C0C0"/>
                  </a:outerShdw>
                </a:effectLst>
              </a:rPr>
              <a:t>语义</a:t>
            </a:r>
            <a:r>
              <a:rPr lang="zh-CN" altLang="en-US" sz="2800" dirty="0" smtClean="0"/>
              <a:t>：定义收发双发所要完成的操作，即需要</a:t>
            </a:r>
            <a:r>
              <a:rPr lang="zh-CN" altLang="en-US" sz="2800" dirty="0"/>
              <a:t>发出何种控制信息，完成何种动作以及做出何种响应； </a:t>
            </a:r>
          </a:p>
          <a:p>
            <a:r>
              <a:rPr lang="zh-CN" altLang="en-US" sz="2800" dirty="0">
                <a:solidFill>
                  <a:srgbClr val="FF0000"/>
                </a:solidFill>
                <a:effectLst>
                  <a:outerShdw blurRad="38100" dist="38100" dir="2700000" algn="tl">
                    <a:srgbClr val="C0C0C0"/>
                  </a:outerShdw>
                </a:effectLst>
              </a:rPr>
              <a:t>同步（时序）</a:t>
            </a:r>
            <a:r>
              <a:rPr lang="zh-CN" altLang="en-US" sz="2800" dirty="0" smtClean="0"/>
              <a:t>：定义收发双方的时序关系，即事件</a:t>
            </a:r>
            <a:r>
              <a:rPr lang="zh-CN" altLang="en-US" sz="2800" dirty="0"/>
              <a:t>实现顺序的详细说明。 </a:t>
            </a:r>
          </a:p>
        </p:txBody>
      </p:sp>
      <p:sp>
        <p:nvSpPr>
          <p:cNvPr id="28672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zh-CN" altLang="en-US"/>
              <a:t>协议概念的理解</a:t>
            </a:r>
          </a:p>
        </p:txBody>
      </p:sp>
      <p:sp>
        <p:nvSpPr>
          <p:cNvPr id="4300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30089" name="Rectangle 9"/>
          <p:cNvSpPr>
            <a:spLocks noChangeArrowheads="1"/>
          </p:cNvSpPr>
          <p:nvPr/>
        </p:nvSpPr>
        <p:spPr bwMode="auto">
          <a:xfrm>
            <a:off x="0" y="2519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430088" name="Object 8"/>
          <p:cNvGraphicFramePr>
            <a:graphicFrameLocks noChangeAspect="1"/>
          </p:cNvGraphicFramePr>
          <p:nvPr/>
        </p:nvGraphicFramePr>
        <p:xfrm>
          <a:off x="1116013" y="1844675"/>
          <a:ext cx="7345362" cy="4454525"/>
        </p:xfrm>
        <a:graphic>
          <a:graphicData uri="http://schemas.openxmlformats.org/presentationml/2006/ole">
            <mc:AlternateContent xmlns:mc="http://schemas.openxmlformats.org/markup-compatibility/2006">
              <mc:Choice xmlns:v="urn:schemas-microsoft-com:vml" Requires="v">
                <p:oleObj spid="_x0000_s430162" name="Visio" r:id="rId4" imgW="4996815" imgH="3027807" progId="Visio.Drawing.11">
                  <p:embed/>
                </p:oleObj>
              </mc:Choice>
              <mc:Fallback>
                <p:oleObj name="Visio" r:id="rId4" imgW="4996815" imgH="302780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7345362" cy="445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090"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zh-CN" altLang="en-US"/>
              <a:t>协议设计</a:t>
            </a:r>
          </a:p>
        </p:txBody>
      </p:sp>
      <p:sp>
        <p:nvSpPr>
          <p:cNvPr id="287750" name="Rectangle 6"/>
          <p:cNvSpPr>
            <a:spLocks noGrp="1" noChangeArrowheads="1"/>
          </p:cNvSpPr>
          <p:nvPr>
            <p:ph type="body" sz="half" idx="1"/>
          </p:nvPr>
        </p:nvSpPr>
        <p:spPr>
          <a:xfrm>
            <a:off x="755650" y="1844675"/>
            <a:ext cx="3762375" cy="4314825"/>
          </a:xfrm>
        </p:spPr>
        <p:txBody>
          <a:bodyPr/>
          <a:lstStyle/>
          <a:p>
            <a:pPr marL="0" indent="0">
              <a:lnSpc>
                <a:spcPct val="140000"/>
              </a:lnSpc>
              <a:buFont typeface="Wingdings" pitchFamily="2" charset="2"/>
              <a:buNone/>
            </a:pPr>
            <a:r>
              <a:rPr lang="zh-CN" altLang="en-US" sz="2800"/>
              <a:t>       设计网络协议是一个十分复杂的系统，而工程设计中对复杂的系统常采用</a:t>
            </a:r>
            <a:r>
              <a:rPr lang="zh-CN" altLang="en-US" sz="2800">
                <a:solidFill>
                  <a:srgbClr val="FF0000"/>
                </a:solidFill>
              </a:rPr>
              <a:t>结构化设计方法</a:t>
            </a:r>
            <a:r>
              <a:rPr lang="zh-CN" altLang="en-US" sz="2800"/>
              <a:t>（</a:t>
            </a:r>
            <a:r>
              <a:rPr lang="zh-CN" altLang="en-US" sz="2800">
                <a:solidFill>
                  <a:srgbClr val="0000FF"/>
                </a:solidFill>
              </a:rPr>
              <a:t>划分层次</a:t>
            </a:r>
            <a:r>
              <a:rPr lang="zh-CN" altLang="en-US" sz="2800"/>
              <a:t>），计算机网络的设计也可以借鉴。</a:t>
            </a:r>
          </a:p>
        </p:txBody>
      </p:sp>
      <p:grpSp>
        <p:nvGrpSpPr>
          <p:cNvPr id="287770" name="Group 26"/>
          <p:cNvGrpSpPr>
            <a:grpSpLocks/>
          </p:cNvGrpSpPr>
          <p:nvPr/>
        </p:nvGrpSpPr>
        <p:grpSpPr bwMode="auto">
          <a:xfrm>
            <a:off x="4787900" y="1989138"/>
            <a:ext cx="4105275" cy="4105275"/>
            <a:chOff x="3017" y="1402"/>
            <a:chExt cx="2586" cy="2586"/>
          </a:xfrm>
        </p:grpSpPr>
        <p:sp>
          <p:nvSpPr>
            <p:cNvPr id="287764" name="Oval 20"/>
            <p:cNvSpPr>
              <a:spLocks noChangeArrowheads="1"/>
            </p:cNvSpPr>
            <p:nvPr/>
          </p:nvSpPr>
          <p:spPr bwMode="auto">
            <a:xfrm>
              <a:off x="3017" y="1402"/>
              <a:ext cx="2586" cy="2586"/>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5" name="Oval 21"/>
            <p:cNvSpPr>
              <a:spLocks noChangeArrowheads="1"/>
            </p:cNvSpPr>
            <p:nvPr/>
          </p:nvSpPr>
          <p:spPr bwMode="auto">
            <a:xfrm>
              <a:off x="3304" y="1679"/>
              <a:ext cx="2042" cy="2042"/>
            </a:xfrm>
            <a:prstGeom prst="ellipse">
              <a:avLst/>
            </a:prstGeom>
            <a:solidFill>
              <a:srgbClr val="008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6" name="Oval 22"/>
            <p:cNvSpPr>
              <a:spLocks noChangeArrowheads="1"/>
            </p:cNvSpPr>
            <p:nvPr/>
          </p:nvSpPr>
          <p:spPr bwMode="auto">
            <a:xfrm>
              <a:off x="3544" y="1917"/>
              <a:ext cx="1566" cy="156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2" name="Oval 18"/>
            <p:cNvSpPr>
              <a:spLocks noChangeArrowheads="1"/>
            </p:cNvSpPr>
            <p:nvPr/>
          </p:nvSpPr>
          <p:spPr bwMode="auto">
            <a:xfrm>
              <a:off x="3785" y="2162"/>
              <a:ext cx="1089" cy="1089"/>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1" name="Oval 17"/>
            <p:cNvSpPr>
              <a:spLocks noChangeArrowheads="1"/>
            </p:cNvSpPr>
            <p:nvPr/>
          </p:nvSpPr>
          <p:spPr bwMode="auto">
            <a:xfrm>
              <a:off x="4059" y="2432"/>
              <a:ext cx="545" cy="545"/>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7" name="Text Box 23"/>
            <p:cNvSpPr txBox="1">
              <a:spLocks noChangeArrowheads="1"/>
            </p:cNvSpPr>
            <p:nvPr/>
          </p:nvSpPr>
          <p:spPr bwMode="auto">
            <a:xfrm>
              <a:off x="4067" y="2184"/>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rgbClr val="FFFF00"/>
                  </a:solidFill>
                  <a:latin typeface="Arial" charset="0"/>
                  <a:ea typeface="楷体_GB2312" pitchFamily="49" charset="-122"/>
                </a:rPr>
                <a:t>n-1</a:t>
              </a:r>
              <a:r>
                <a:rPr lang="zh-CN" altLang="en-US" sz="2000" b="1">
                  <a:solidFill>
                    <a:srgbClr val="FFFF00"/>
                  </a:solidFill>
                  <a:latin typeface="Arial" charset="0"/>
                  <a:ea typeface="楷体_GB2312" pitchFamily="49" charset="-122"/>
                </a:rPr>
                <a:t>层</a:t>
              </a:r>
            </a:p>
          </p:txBody>
        </p:sp>
        <p:sp>
          <p:nvSpPr>
            <p:cNvPr id="287768" name="Text Box 24"/>
            <p:cNvSpPr txBox="1">
              <a:spLocks noChangeArrowheads="1"/>
            </p:cNvSpPr>
            <p:nvPr/>
          </p:nvSpPr>
          <p:spPr bwMode="auto">
            <a:xfrm>
              <a:off x="4035" y="1917"/>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rgbClr val="FF0000"/>
                  </a:solidFill>
                  <a:latin typeface="Arial" charset="0"/>
                  <a:ea typeface="楷体_GB2312" pitchFamily="49" charset="-122"/>
                </a:rPr>
                <a:t>n</a:t>
              </a:r>
              <a:r>
                <a:rPr lang="zh-CN" altLang="en-US" sz="2000" b="1">
                  <a:solidFill>
                    <a:srgbClr val="FF0000"/>
                  </a:solidFill>
                  <a:latin typeface="Arial" charset="0"/>
                  <a:ea typeface="楷体_GB2312" pitchFamily="49" charset="-122"/>
                </a:rPr>
                <a:t>层</a:t>
              </a:r>
            </a:p>
          </p:txBody>
        </p:sp>
        <p:sp>
          <p:nvSpPr>
            <p:cNvPr id="287769" name="Text Box 25"/>
            <p:cNvSpPr txBox="1">
              <a:spLocks noChangeArrowheads="1"/>
            </p:cNvSpPr>
            <p:nvPr/>
          </p:nvSpPr>
          <p:spPr bwMode="auto">
            <a:xfrm>
              <a:off x="4043" y="1685"/>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chemeClr val="bg1"/>
                  </a:solidFill>
                  <a:latin typeface="Arial" charset="0"/>
                  <a:ea typeface="楷体_GB2312" pitchFamily="49" charset="-122"/>
                </a:rPr>
                <a:t>n+1</a:t>
              </a:r>
              <a:r>
                <a:rPr lang="zh-CN" altLang="en-US" sz="2000" b="1">
                  <a:solidFill>
                    <a:schemeClr val="bg1"/>
                  </a:solidFill>
                  <a:latin typeface="Arial" charset="0"/>
                  <a:ea typeface="楷体_GB2312" pitchFamily="49" charset="-122"/>
                </a:rPr>
                <a:t>层</a:t>
              </a:r>
            </a:p>
          </p:txBody>
        </p:sp>
      </p:grpSp>
      <p:sp>
        <p:nvSpPr>
          <p:cNvPr id="287771" name="Text Box 2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87772" name="Text Box 2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8" name="Rectangle 6"/>
          <p:cNvSpPr>
            <a:spLocks noGrp="1" noChangeArrowheads="1"/>
          </p:cNvSpPr>
          <p:nvPr>
            <p:ph type="title"/>
          </p:nvPr>
        </p:nvSpPr>
        <p:spPr/>
        <p:txBody>
          <a:bodyPr/>
          <a:lstStyle/>
          <a:p>
            <a:r>
              <a:rPr lang="zh-CN" altLang="en-US"/>
              <a:t>协议分层设计</a:t>
            </a:r>
          </a:p>
        </p:txBody>
      </p:sp>
      <p:sp>
        <p:nvSpPr>
          <p:cNvPr id="289807"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89812" name="Text Box 2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zh-CN" sz="1200">
                <a:ea typeface="幼圆" pitchFamily="49" charset="-122"/>
                <a:hlinkClick r:id="rId6" action="ppaction://hlinksldjump"/>
              </a:rPr>
              <a:t>网络体系结构的概念</a:t>
            </a:r>
            <a:endParaRPr lang="en-US" altLang="zh-CN" sz="1200">
              <a:ea typeface="幼圆" pitchFamily="49" charset="-122"/>
            </a:endParaRPr>
          </a:p>
        </p:txBody>
      </p:sp>
      <p:graphicFrame>
        <p:nvGraphicFramePr>
          <p:cNvPr id="289814" name="Object 22"/>
          <p:cNvGraphicFramePr>
            <a:graphicFrameLocks noGrp="1" noChangeAspect="1"/>
          </p:cNvGraphicFramePr>
          <p:nvPr>
            <p:ph idx="1"/>
            <p:extLst>
              <p:ext uri="{D42A27DB-BD31-4B8C-83A1-F6EECF244321}">
                <p14:modId xmlns:p14="http://schemas.microsoft.com/office/powerpoint/2010/main" val="2704897995"/>
              </p:ext>
            </p:extLst>
          </p:nvPr>
        </p:nvGraphicFramePr>
        <p:xfrm>
          <a:off x="1692275" y="1628775"/>
          <a:ext cx="6192838" cy="4686300"/>
        </p:xfrm>
        <a:graphic>
          <a:graphicData uri="http://schemas.openxmlformats.org/presentationml/2006/ole">
            <mc:AlternateContent xmlns:mc="http://schemas.openxmlformats.org/markup-compatibility/2006">
              <mc:Choice xmlns:v="urn:schemas-microsoft-com:vml" Requires="v">
                <p:oleObj spid="_x0000_s289888" name="Visio" r:id="rId7" imgW="4367022" imgH="3304794" progId="Visio.Drawing.11">
                  <p:embed/>
                </p:oleObj>
              </mc:Choice>
              <mc:Fallback>
                <p:oleObj name="Visio" r:id="rId7" imgW="4367022" imgH="3304794" progId="Visio.Drawing.11">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1628775"/>
                        <a:ext cx="6192838"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4225118" y="5445224"/>
            <a:ext cx="1296144" cy="400110"/>
          </a:xfrm>
          <a:prstGeom prst="rect">
            <a:avLst/>
          </a:prstGeom>
          <a:noFill/>
        </p:spPr>
        <p:txBody>
          <a:bodyPr wrap="square" rtlCol="0">
            <a:spAutoFit/>
          </a:bodyPr>
          <a:lstStyle/>
          <a:p>
            <a:pPr algn="ctr"/>
            <a:r>
              <a:rPr lang="zh-CN" altLang="en-US" sz="2000" b="1" dirty="0" smtClean="0">
                <a:solidFill>
                  <a:srgbClr val="FF0000"/>
                </a:solidFill>
                <a:effectLst>
                  <a:outerShdw blurRad="38100" dist="38100" dir="2700000" algn="tl">
                    <a:srgbClr val="000000">
                      <a:alpha val="43137"/>
                    </a:srgbClr>
                  </a:outerShdw>
                </a:effectLst>
              </a:rPr>
              <a:t>协议栈</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a:t>分层设计后的数据传输</a:t>
            </a:r>
          </a:p>
        </p:txBody>
      </p:sp>
      <p:sp>
        <p:nvSpPr>
          <p:cNvPr id="292902" name="Text Box 3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graphicFrame>
        <p:nvGraphicFramePr>
          <p:cNvPr id="292906" name="Object 42"/>
          <p:cNvGraphicFramePr>
            <a:graphicFrameLocks noGrp="1" noChangeAspect="1"/>
          </p:cNvGraphicFramePr>
          <p:nvPr>
            <p:ph idx="1"/>
          </p:nvPr>
        </p:nvGraphicFramePr>
        <p:xfrm>
          <a:off x="1403350" y="1700213"/>
          <a:ext cx="6769100" cy="4194175"/>
        </p:xfrm>
        <a:graphic>
          <a:graphicData uri="http://schemas.openxmlformats.org/presentationml/2006/ole">
            <mc:AlternateContent xmlns:mc="http://schemas.openxmlformats.org/markup-compatibility/2006">
              <mc:Choice xmlns:v="urn:schemas-microsoft-com:vml" Requires="v">
                <p:oleObj spid="_x0000_s292991" name="Visio" r:id="rId4" imgW="5371338" imgH="3328416" progId="Visio.Drawing.11">
                  <p:embed/>
                </p:oleObj>
              </mc:Choice>
              <mc:Fallback>
                <p:oleObj name="Visio" r:id="rId4" imgW="5371338" imgH="3328416" progId="Visio.Drawing.11">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700213"/>
                        <a:ext cx="6769100" cy="4194175"/>
                      </a:xfrm>
                      <a:prstGeom prst="rect">
                        <a:avLst/>
                      </a:prstGeom>
                      <a:solidFill>
                        <a:srgbClr val="CCFFCC"/>
                      </a:solidFill>
                      <a:ln w="28575" cmpd="sng">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292908" name="Rectangle 44"/>
          <p:cNvSpPr>
            <a:spLocks noChangeArrowheads="1"/>
          </p:cNvSpPr>
          <p:nvPr/>
        </p:nvSpPr>
        <p:spPr bwMode="auto">
          <a:xfrm>
            <a:off x="2195513" y="4102100"/>
            <a:ext cx="172878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800" b="1" dirty="0">
                <a:solidFill>
                  <a:srgbClr val="0000FF"/>
                </a:solidFill>
                <a:latin typeface="+mn-ea"/>
                <a:ea typeface="+mn-ea"/>
              </a:rPr>
              <a:t>发送端：封装</a:t>
            </a:r>
          </a:p>
        </p:txBody>
      </p:sp>
      <p:sp>
        <p:nvSpPr>
          <p:cNvPr id="292909" name="Text Box 4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
        <p:nvSpPr>
          <p:cNvPr id="292910" name="Rectangle 46"/>
          <p:cNvSpPr>
            <a:spLocks noChangeArrowheads="1"/>
          </p:cNvSpPr>
          <p:nvPr/>
        </p:nvSpPr>
        <p:spPr bwMode="auto">
          <a:xfrm>
            <a:off x="5580063" y="4102100"/>
            <a:ext cx="165576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800" b="1" dirty="0">
                <a:solidFill>
                  <a:srgbClr val="0000FF"/>
                </a:solidFill>
                <a:latin typeface="+mn-ea"/>
                <a:ea typeface="+mn-ea"/>
              </a:rPr>
              <a:t>接收端：解封</a:t>
            </a:r>
          </a:p>
        </p:txBody>
      </p:sp>
      <p:sp>
        <p:nvSpPr>
          <p:cNvPr id="292911" name="Text Box 47"/>
          <p:cNvSpPr txBox="1">
            <a:spLocks noChangeArrowheads="1"/>
          </p:cNvSpPr>
          <p:nvPr/>
        </p:nvSpPr>
        <p:spPr bwMode="auto">
          <a:xfrm>
            <a:off x="684213" y="5949950"/>
            <a:ext cx="82438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dirty="0">
                <a:latin typeface="+mn-ea"/>
                <a:ea typeface="+mn-ea"/>
              </a:rPr>
              <a:t>概念上可认为通信是</a:t>
            </a:r>
            <a:r>
              <a:rPr lang="zh-CN" altLang="en-US" sz="2000" b="1" dirty="0">
                <a:solidFill>
                  <a:srgbClr val="FF0000"/>
                </a:solidFill>
                <a:latin typeface="+mn-ea"/>
                <a:ea typeface="+mn-ea"/>
              </a:rPr>
              <a:t>水平</a:t>
            </a:r>
            <a:r>
              <a:rPr lang="zh-CN" altLang="en-US" sz="2000" b="1" dirty="0">
                <a:latin typeface="+mn-ea"/>
                <a:ea typeface="+mn-ea"/>
              </a:rPr>
              <a:t>的，但事实上水平通信要依赖</a:t>
            </a:r>
            <a:r>
              <a:rPr lang="zh-CN" altLang="en-US" sz="2000" b="1" dirty="0">
                <a:solidFill>
                  <a:srgbClr val="FF0000"/>
                </a:solidFill>
                <a:latin typeface="+mn-ea"/>
                <a:ea typeface="+mn-ea"/>
              </a:rPr>
              <a:t>垂直通信</a:t>
            </a:r>
            <a:r>
              <a:rPr lang="zh-CN" altLang="en-US" sz="2000" b="1" dirty="0">
                <a:latin typeface="+mn-ea"/>
                <a:ea typeface="+mn-ea"/>
              </a:rPr>
              <a:t>来实现 </a:t>
            </a:r>
          </a:p>
        </p:txBody>
      </p:sp>
      <p:sp>
        <p:nvSpPr>
          <p:cNvPr id="292916" name="Line 52"/>
          <p:cNvSpPr>
            <a:spLocks noChangeShapeType="1"/>
          </p:cNvSpPr>
          <p:nvPr/>
        </p:nvSpPr>
        <p:spPr bwMode="auto">
          <a:xfrm>
            <a:off x="2124075" y="1773238"/>
            <a:ext cx="0" cy="3887787"/>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2917" name="Line 53"/>
          <p:cNvSpPr>
            <a:spLocks noChangeShapeType="1"/>
          </p:cNvSpPr>
          <p:nvPr/>
        </p:nvSpPr>
        <p:spPr bwMode="auto">
          <a:xfrm>
            <a:off x="2124075" y="5661025"/>
            <a:ext cx="5976938" cy="0"/>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2918" name="Line 54"/>
          <p:cNvSpPr>
            <a:spLocks noChangeShapeType="1"/>
          </p:cNvSpPr>
          <p:nvPr/>
        </p:nvSpPr>
        <p:spPr bwMode="auto">
          <a:xfrm flipV="1">
            <a:off x="8101013" y="1773238"/>
            <a:ext cx="0" cy="3887787"/>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2916"/>
                                        </p:tgtEl>
                                        <p:attrNameLst>
                                          <p:attrName>style.visibility</p:attrName>
                                        </p:attrNameLst>
                                      </p:cBhvr>
                                      <p:to>
                                        <p:strVal val="visible"/>
                                      </p:to>
                                    </p:set>
                                    <p:animEffect transition="in" filter="wipe(up)">
                                      <p:cBhvr>
                                        <p:cTn id="7" dur="3000"/>
                                        <p:tgtEl>
                                          <p:spTgt spid="292916"/>
                                        </p:tgtEl>
                                      </p:cBhvr>
                                    </p:animEffect>
                                  </p:childTnLst>
                                </p:cTn>
                              </p:par>
                            </p:childTnLst>
                          </p:cTn>
                        </p:par>
                        <p:par>
                          <p:cTn id="8" fill="hold" nodeType="afterGroup">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292908"/>
                                        </p:tgtEl>
                                        <p:attrNameLst>
                                          <p:attrName>style.visibility</p:attrName>
                                        </p:attrNameLst>
                                      </p:cBhvr>
                                      <p:to>
                                        <p:strVal val="visible"/>
                                      </p:to>
                                    </p:set>
                                    <p:animEffect transition="in" filter="fade">
                                      <p:cBhvr>
                                        <p:cTn id="11" dur="2000"/>
                                        <p:tgtEl>
                                          <p:spTgt spid="2929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2917"/>
                                        </p:tgtEl>
                                        <p:attrNameLst>
                                          <p:attrName>style.visibility</p:attrName>
                                        </p:attrNameLst>
                                      </p:cBhvr>
                                      <p:to>
                                        <p:strVal val="visible"/>
                                      </p:to>
                                    </p:set>
                                    <p:animEffect transition="in" filter="wipe(left)">
                                      <p:cBhvr>
                                        <p:cTn id="16" dur="3000"/>
                                        <p:tgtEl>
                                          <p:spTgt spid="2929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2918"/>
                                        </p:tgtEl>
                                        <p:attrNameLst>
                                          <p:attrName>style.visibility</p:attrName>
                                        </p:attrNameLst>
                                      </p:cBhvr>
                                      <p:to>
                                        <p:strVal val="visible"/>
                                      </p:to>
                                    </p:set>
                                    <p:animEffect transition="in" filter="wipe(down)">
                                      <p:cBhvr>
                                        <p:cTn id="21" dur="3000"/>
                                        <p:tgtEl>
                                          <p:spTgt spid="292918"/>
                                        </p:tgtEl>
                                      </p:cBhvr>
                                    </p:animEffect>
                                  </p:childTnLst>
                                </p:cTn>
                              </p:par>
                            </p:childTnLst>
                          </p:cTn>
                        </p:par>
                        <p:par>
                          <p:cTn id="22" fill="hold" nodeType="afterGroup">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92910"/>
                                        </p:tgtEl>
                                        <p:attrNameLst>
                                          <p:attrName>style.visibility</p:attrName>
                                        </p:attrNameLst>
                                      </p:cBhvr>
                                      <p:to>
                                        <p:strVal val="visible"/>
                                      </p:to>
                                    </p:set>
                                    <p:animEffect transition="in" filter="fade">
                                      <p:cBhvr>
                                        <p:cTn id="25" dur="2000"/>
                                        <p:tgtEl>
                                          <p:spTgt spid="292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08" grpId="0"/>
      <p:bldP spid="292910" grpId="0"/>
      <p:bldP spid="292916" grpId="0" animBg="1"/>
      <p:bldP spid="292917" grpId="0" animBg="1"/>
      <p:bldP spid="2929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zh-CN" altLang="en-US"/>
              <a:t>术  语</a:t>
            </a:r>
          </a:p>
        </p:txBody>
      </p:sp>
      <p:sp>
        <p:nvSpPr>
          <p:cNvPr id="436228" name="Rectangle 4"/>
          <p:cNvSpPr>
            <a:spLocks noGrp="1" noChangeArrowheads="1"/>
          </p:cNvSpPr>
          <p:nvPr>
            <p:ph type="body" idx="1"/>
          </p:nvPr>
        </p:nvSpPr>
        <p:spPr/>
        <p:txBody>
          <a:bodyPr/>
          <a:lstStyle/>
          <a:p>
            <a:pPr>
              <a:lnSpc>
                <a:spcPct val="125000"/>
              </a:lnSpc>
              <a:buClr>
                <a:srgbClr val="FF0000"/>
              </a:buClr>
            </a:pPr>
            <a:r>
              <a:rPr lang="zh-CN" altLang="en-US" sz="2400" dirty="0">
                <a:solidFill>
                  <a:srgbClr val="FF0000"/>
                </a:solidFill>
                <a:effectLst>
                  <a:outerShdw blurRad="38100" dist="38100" dir="2700000" algn="tl">
                    <a:srgbClr val="C0C0C0"/>
                  </a:outerShdw>
                </a:effectLst>
              </a:rPr>
              <a:t>实体</a:t>
            </a:r>
          </a:p>
          <a:p>
            <a:pPr lvl="1">
              <a:lnSpc>
                <a:spcPct val="125000"/>
              </a:lnSpc>
              <a:buClr>
                <a:srgbClr val="FF0000"/>
              </a:buClr>
            </a:pPr>
            <a:r>
              <a:rPr lang="zh-CN" altLang="en-US" sz="2400" dirty="0" smtClean="0">
                <a:solidFill>
                  <a:srgbClr val="0000FF"/>
                </a:solidFill>
              </a:rPr>
              <a:t>实体</a:t>
            </a:r>
            <a:r>
              <a:rPr lang="zh-CN" altLang="en-US" sz="2400" dirty="0" smtClean="0"/>
              <a:t>：每</a:t>
            </a:r>
            <a:r>
              <a:rPr lang="zh-CN" altLang="en-US" sz="2400" dirty="0"/>
              <a:t>层中的活动元素，可以是软件（进程），也可以是硬件（智能</a:t>
            </a:r>
            <a:r>
              <a:rPr lang="en-US" altLang="zh-CN" sz="2400" dirty="0"/>
              <a:t>I/O</a:t>
            </a:r>
            <a:r>
              <a:rPr lang="zh-CN" altLang="en-US" sz="2400" dirty="0"/>
              <a:t>芯片）。</a:t>
            </a:r>
          </a:p>
          <a:p>
            <a:pPr lvl="1">
              <a:lnSpc>
                <a:spcPct val="125000"/>
              </a:lnSpc>
              <a:buClr>
                <a:srgbClr val="FF0000"/>
              </a:buClr>
            </a:pPr>
            <a:r>
              <a:rPr lang="zh-CN" altLang="en-US" sz="2400" dirty="0">
                <a:solidFill>
                  <a:srgbClr val="0000FF"/>
                </a:solidFill>
              </a:rPr>
              <a:t>对等实体</a:t>
            </a:r>
            <a:r>
              <a:rPr lang="zh-CN" altLang="en-US" sz="2400" dirty="0" smtClean="0"/>
              <a:t>：不同</a:t>
            </a:r>
            <a:r>
              <a:rPr lang="zh-CN" altLang="en-US" sz="2400" dirty="0"/>
              <a:t>机器上同一层的实体。</a:t>
            </a:r>
            <a:endParaRPr lang="en-US" altLang="zh-CN" sz="2400" dirty="0"/>
          </a:p>
          <a:p>
            <a:pPr>
              <a:lnSpc>
                <a:spcPct val="125000"/>
              </a:lnSpc>
              <a:buClr>
                <a:srgbClr val="FF0000"/>
              </a:buClr>
            </a:pPr>
            <a:r>
              <a:rPr lang="zh-CN" altLang="en-US" sz="2400" dirty="0">
                <a:solidFill>
                  <a:srgbClr val="FF0000"/>
                </a:solidFill>
                <a:effectLst>
                  <a:outerShdw blurRad="38100" dist="38100" dir="2700000" algn="tl">
                    <a:srgbClr val="C0C0C0"/>
                  </a:outerShdw>
                </a:effectLst>
              </a:rPr>
              <a:t>协议</a:t>
            </a:r>
          </a:p>
          <a:p>
            <a:pPr lvl="1">
              <a:lnSpc>
                <a:spcPct val="125000"/>
              </a:lnSpc>
              <a:buClr>
                <a:srgbClr val="FF0000"/>
              </a:buClr>
            </a:pPr>
            <a:r>
              <a:rPr lang="zh-CN" altLang="en-US" sz="2400" dirty="0">
                <a:solidFill>
                  <a:srgbClr val="0000FF"/>
                </a:solidFill>
              </a:rPr>
              <a:t>协议</a:t>
            </a:r>
            <a:r>
              <a:rPr lang="zh-CN" altLang="en-US" sz="2400" dirty="0" smtClean="0"/>
              <a:t>：控制</a:t>
            </a:r>
            <a:r>
              <a:rPr lang="zh-CN" altLang="en-US" sz="2400" dirty="0"/>
              <a:t>两个对等实体进行通信的规则的集合（与前面的定义本质是一致）。</a:t>
            </a:r>
          </a:p>
          <a:p>
            <a:pPr lvl="1">
              <a:lnSpc>
                <a:spcPct val="125000"/>
              </a:lnSpc>
              <a:buClr>
                <a:srgbClr val="FF0000"/>
              </a:buClr>
            </a:pPr>
            <a:r>
              <a:rPr lang="zh-CN" altLang="en-US" sz="2400" dirty="0">
                <a:solidFill>
                  <a:srgbClr val="0000FF"/>
                </a:solidFill>
              </a:rPr>
              <a:t>协议数据单元（</a:t>
            </a:r>
            <a:r>
              <a:rPr lang="en-US" altLang="zh-CN" sz="2400" dirty="0">
                <a:solidFill>
                  <a:srgbClr val="0000FF"/>
                </a:solidFill>
              </a:rPr>
              <a:t>PDU</a:t>
            </a:r>
            <a:r>
              <a:rPr lang="zh-CN" altLang="en-US" sz="2400" dirty="0">
                <a:solidFill>
                  <a:srgbClr val="0000FF"/>
                </a:solidFill>
              </a:rPr>
              <a:t>）</a:t>
            </a:r>
            <a:r>
              <a:rPr lang="zh-CN" altLang="en-US" sz="2400" dirty="0" smtClean="0"/>
              <a:t>：在</a:t>
            </a:r>
            <a:r>
              <a:rPr lang="zh-CN" altLang="en-US" sz="2400" dirty="0"/>
              <a:t>对等层上传送的数据的基本单位。</a:t>
            </a:r>
          </a:p>
        </p:txBody>
      </p:sp>
      <p:sp>
        <p:nvSpPr>
          <p:cNvPr id="43622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4362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zh-CN" altLang="en-US"/>
              <a:t>术  语</a:t>
            </a:r>
          </a:p>
        </p:txBody>
      </p:sp>
      <p:sp>
        <p:nvSpPr>
          <p:cNvPr id="43725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
        <p:nvSpPr>
          <p:cNvPr id="437254" name="Rectangle 6"/>
          <p:cNvSpPr>
            <a:spLocks noGrp="1" noChangeArrowheads="1"/>
          </p:cNvSpPr>
          <p:nvPr>
            <p:ph type="body" idx="1"/>
          </p:nvPr>
        </p:nvSpPr>
        <p:spPr/>
        <p:txBody>
          <a:bodyPr/>
          <a:lstStyle/>
          <a:p>
            <a:pPr>
              <a:lnSpc>
                <a:spcPct val="110000"/>
              </a:lnSpc>
            </a:pPr>
            <a:r>
              <a:rPr lang="zh-CN" altLang="en-US" sz="2400" dirty="0">
                <a:solidFill>
                  <a:srgbClr val="FF0000"/>
                </a:solidFill>
              </a:rPr>
              <a:t>服务</a:t>
            </a:r>
          </a:p>
          <a:p>
            <a:pPr lvl="1">
              <a:lnSpc>
                <a:spcPct val="110000"/>
              </a:lnSpc>
            </a:pPr>
            <a:r>
              <a:rPr lang="zh-CN" altLang="en-US" sz="2400" dirty="0">
                <a:solidFill>
                  <a:srgbClr val="0000FF"/>
                </a:solidFill>
              </a:rPr>
              <a:t>服务提供</a:t>
            </a:r>
            <a:r>
              <a:rPr lang="zh-CN" altLang="en-US" sz="2400" dirty="0" smtClean="0">
                <a:solidFill>
                  <a:srgbClr val="0000FF"/>
                </a:solidFill>
              </a:rPr>
              <a:t>者</a:t>
            </a:r>
            <a:r>
              <a:rPr lang="zh-CN" altLang="en-US" sz="2400" dirty="0" smtClean="0"/>
              <a:t>：提供</a:t>
            </a:r>
            <a:r>
              <a:rPr lang="zh-CN" altLang="en-US" sz="2400" dirty="0"/>
              <a:t>服务的层。</a:t>
            </a:r>
          </a:p>
          <a:p>
            <a:pPr lvl="1">
              <a:lnSpc>
                <a:spcPct val="110000"/>
              </a:lnSpc>
            </a:pPr>
            <a:r>
              <a:rPr lang="zh-CN" altLang="en-US" sz="2400" dirty="0">
                <a:solidFill>
                  <a:srgbClr val="0000FF"/>
                </a:solidFill>
              </a:rPr>
              <a:t>服务用户</a:t>
            </a:r>
            <a:r>
              <a:rPr lang="zh-CN" altLang="en-US" sz="2400" dirty="0" smtClean="0"/>
              <a:t>：使用</a:t>
            </a:r>
            <a:r>
              <a:rPr lang="zh-CN" altLang="en-US" sz="2400" dirty="0"/>
              <a:t>服务的层。</a:t>
            </a:r>
          </a:p>
          <a:p>
            <a:pPr lvl="1">
              <a:lnSpc>
                <a:spcPct val="110000"/>
              </a:lnSpc>
            </a:pPr>
            <a:r>
              <a:rPr lang="zh-CN" altLang="en-US" sz="2400" dirty="0">
                <a:solidFill>
                  <a:srgbClr val="0000FF"/>
                </a:solidFill>
              </a:rPr>
              <a:t>服务访问点（</a:t>
            </a:r>
            <a:r>
              <a:rPr lang="en-US" altLang="zh-CN" sz="2400" dirty="0">
                <a:solidFill>
                  <a:srgbClr val="0000FF"/>
                </a:solidFill>
              </a:rPr>
              <a:t>SAP</a:t>
            </a:r>
            <a:r>
              <a:rPr lang="zh-CN" altLang="en-US" sz="2400" dirty="0">
                <a:solidFill>
                  <a:srgbClr val="0000FF"/>
                </a:solidFill>
              </a:rPr>
              <a:t>）</a:t>
            </a:r>
            <a:r>
              <a:rPr lang="zh-CN" altLang="en-US" sz="2400" dirty="0" smtClean="0"/>
              <a:t>：同一</a:t>
            </a:r>
            <a:r>
              <a:rPr lang="zh-CN" altLang="en-US" sz="2400" dirty="0"/>
              <a:t>系统相邻两层间进行信息交换的接口。</a:t>
            </a:r>
          </a:p>
          <a:p>
            <a:pPr lvl="1">
              <a:lnSpc>
                <a:spcPct val="110000"/>
              </a:lnSpc>
            </a:pPr>
            <a:r>
              <a:rPr lang="zh-CN" altLang="en-US" sz="2400" dirty="0">
                <a:solidFill>
                  <a:srgbClr val="0000FF"/>
                </a:solidFill>
              </a:rPr>
              <a:t>服务数据单元（</a:t>
            </a:r>
            <a:r>
              <a:rPr lang="en-US" altLang="zh-CN" sz="2400" dirty="0">
                <a:solidFill>
                  <a:srgbClr val="0000FF"/>
                </a:solidFill>
              </a:rPr>
              <a:t>SDU</a:t>
            </a:r>
            <a:r>
              <a:rPr lang="zh-CN" altLang="en-US" sz="2400" dirty="0">
                <a:solidFill>
                  <a:srgbClr val="0000FF"/>
                </a:solidFill>
              </a:rPr>
              <a:t>）</a:t>
            </a:r>
            <a:r>
              <a:rPr lang="zh-CN" altLang="en-US" sz="2400" dirty="0" smtClean="0"/>
              <a:t>：同</a:t>
            </a:r>
            <a:r>
              <a:rPr lang="zh-CN" altLang="en-US" sz="2400" dirty="0"/>
              <a:t>一系统相邻两层间数据交换的基本单元。</a:t>
            </a:r>
          </a:p>
          <a:p>
            <a:pPr lvl="1">
              <a:lnSpc>
                <a:spcPct val="110000"/>
              </a:lnSpc>
            </a:pPr>
            <a:r>
              <a:rPr lang="zh-CN" altLang="en-US" sz="2400" dirty="0">
                <a:solidFill>
                  <a:srgbClr val="0000FF"/>
                </a:solidFill>
              </a:rPr>
              <a:t>服务原语</a:t>
            </a:r>
            <a:r>
              <a:rPr lang="zh-CN" altLang="en-US" sz="2400" dirty="0" smtClean="0"/>
              <a:t>：同</a:t>
            </a:r>
            <a:r>
              <a:rPr lang="zh-CN" altLang="en-US" sz="2400" dirty="0"/>
              <a:t>一系统相邻两层间进行信息交换所用到的命令。</a:t>
            </a:r>
          </a:p>
        </p:txBody>
      </p:sp>
      <p:sp>
        <p:nvSpPr>
          <p:cNvPr id="43725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zh-CN" altLang="en-US"/>
              <a:t>协议、服务和</a:t>
            </a:r>
            <a:r>
              <a:rPr lang="en-US" altLang="zh-CN" sz="3600"/>
              <a:t>SAP</a:t>
            </a:r>
          </a:p>
        </p:txBody>
      </p:sp>
      <p:sp>
        <p:nvSpPr>
          <p:cNvPr id="438299" name="Text Box 2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
        <p:nvSpPr>
          <p:cNvPr id="438300" name="Rectangle 28"/>
          <p:cNvSpPr>
            <a:spLocks noChangeArrowheads="1"/>
          </p:cNvSpPr>
          <p:nvPr/>
        </p:nvSpPr>
        <p:spPr bwMode="auto">
          <a:xfrm>
            <a:off x="815975" y="3211513"/>
            <a:ext cx="7848600" cy="19700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438301" name="Group 29"/>
          <p:cNvGrpSpPr>
            <a:grpSpLocks/>
          </p:cNvGrpSpPr>
          <p:nvPr/>
        </p:nvGrpSpPr>
        <p:grpSpPr bwMode="auto">
          <a:xfrm>
            <a:off x="3146425" y="1878013"/>
            <a:ext cx="2570163" cy="396875"/>
            <a:chOff x="1944" y="1592"/>
            <a:chExt cx="1619" cy="250"/>
          </a:xfrm>
        </p:grpSpPr>
        <p:sp>
          <p:nvSpPr>
            <p:cNvPr id="438302" name="Line 30"/>
            <p:cNvSpPr>
              <a:spLocks noChangeShapeType="1"/>
            </p:cNvSpPr>
            <p:nvPr/>
          </p:nvSpPr>
          <p:spPr bwMode="auto">
            <a:xfrm>
              <a:off x="1944" y="1710"/>
              <a:ext cx="1619" cy="0"/>
            </a:xfrm>
            <a:prstGeom prst="line">
              <a:avLst/>
            </a:prstGeom>
            <a:noFill/>
            <a:ln w="28575">
              <a:solidFill>
                <a:srgbClr val="333399"/>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38303" name="Text Box 31"/>
            <p:cNvSpPr txBox="1">
              <a:spLocks noChangeArrowheads="1"/>
            </p:cNvSpPr>
            <p:nvPr/>
          </p:nvSpPr>
          <p:spPr bwMode="auto">
            <a:xfrm>
              <a:off x="2492" y="1592"/>
              <a:ext cx="480" cy="25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协 议</a:t>
              </a:r>
            </a:p>
          </p:txBody>
        </p:sp>
      </p:grpSp>
      <p:grpSp>
        <p:nvGrpSpPr>
          <p:cNvPr id="438304" name="Group 32"/>
          <p:cNvGrpSpPr>
            <a:grpSpLocks/>
          </p:cNvGrpSpPr>
          <p:nvPr/>
        </p:nvGrpSpPr>
        <p:grpSpPr bwMode="auto">
          <a:xfrm>
            <a:off x="2317750" y="2406650"/>
            <a:ext cx="4144963" cy="1643063"/>
            <a:chOff x="1422" y="1925"/>
            <a:chExt cx="2611" cy="1035"/>
          </a:xfrm>
        </p:grpSpPr>
        <p:sp>
          <p:nvSpPr>
            <p:cNvPr id="438305" name="Text Box 33"/>
            <p:cNvSpPr txBox="1">
              <a:spLocks noChangeArrowheads="1"/>
            </p:cNvSpPr>
            <p:nvPr/>
          </p:nvSpPr>
          <p:spPr bwMode="auto">
            <a:xfrm>
              <a:off x="1474" y="2182"/>
              <a:ext cx="7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交换原语</a:t>
              </a:r>
            </a:p>
          </p:txBody>
        </p:sp>
        <p:sp>
          <p:nvSpPr>
            <p:cNvPr id="438306" name="AutoShape 34"/>
            <p:cNvSpPr>
              <a:spLocks noChangeArrowheads="1"/>
            </p:cNvSpPr>
            <p:nvPr/>
          </p:nvSpPr>
          <p:spPr bwMode="auto">
            <a:xfrm>
              <a:off x="1422" y="1925"/>
              <a:ext cx="102" cy="1035"/>
            </a:xfrm>
            <a:prstGeom prst="upDownArrow">
              <a:avLst>
                <a:gd name="adj1" fmla="val 50000"/>
                <a:gd name="adj2" fmla="val 202941"/>
              </a:avLst>
            </a:prstGeom>
            <a:solidFill>
              <a:schemeClr val="accent1"/>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07" name="AutoShape 35"/>
            <p:cNvSpPr>
              <a:spLocks noChangeArrowheads="1"/>
            </p:cNvSpPr>
            <p:nvPr/>
          </p:nvSpPr>
          <p:spPr bwMode="auto">
            <a:xfrm>
              <a:off x="3930" y="1925"/>
              <a:ext cx="103" cy="1035"/>
            </a:xfrm>
            <a:prstGeom prst="upDownArrow">
              <a:avLst>
                <a:gd name="adj1" fmla="val 50000"/>
                <a:gd name="adj2" fmla="val 200971"/>
              </a:avLst>
            </a:prstGeom>
            <a:solidFill>
              <a:schemeClr val="accent1"/>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08" name="Text Box 36"/>
            <p:cNvSpPr txBox="1">
              <a:spLocks noChangeArrowheads="1"/>
            </p:cNvSpPr>
            <p:nvPr/>
          </p:nvSpPr>
          <p:spPr bwMode="auto">
            <a:xfrm>
              <a:off x="3199" y="2182"/>
              <a:ext cx="7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交换原语</a:t>
              </a:r>
            </a:p>
          </p:txBody>
        </p:sp>
      </p:grpSp>
      <p:sp>
        <p:nvSpPr>
          <p:cNvPr id="438309" name="Rectangle 37"/>
          <p:cNvSpPr>
            <a:spLocks noChangeArrowheads="1"/>
          </p:cNvSpPr>
          <p:nvPr/>
        </p:nvSpPr>
        <p:spPr bwMode="auto">
          <a:xfrm>
            <a:off x="1671638" y="1798638"/>
            <a:ext cx="1449387" cy="603250"/>
          </a:xfrm>
          <a:prstGeom prst="rect">
            <a:avLst/>
          </a:prstGeom>
          <a:solidFill>
            <a:srgbClr val="FFCCFF"/>
          </a:solidFill>
          <a:ln w="28575">
            <a:solidFill>
              <a:srgbClr val="333399"/>
            </a:solidFill>
            <a:miter lim="800000"/>
            <a:headEnd/>
            <a:tailEnd/>
          </a:ln>
          <a:effectLst>
            <a:outerShdw dist="45791" dir="2021404"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10" name="Text Box 38"/>
          <p:cNvSpPr txBox="1">
            <a:spLocks noChangeArrowheads="1"/>
          </p:cNvSpPr>
          <p:nvPr/>
        </p:nvSpPr>
        <p:spPr bwMode="auto">
          <a:xfrm>
            <a:off x="1692275" y="19161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用 户</a:t>
            </a:r>
          </a:p>
        </p:txBody>
      </p:sp>
      <p:grpSp>
        <p:nvGrpSpPr>
          <p:cNvPr id="438311" name="Group 39"/>
          <p:cNvGrpSpPr>
            <a:grpSpLocks/>
          </p:cNvGrpSpPr>
          <p:nvPr/>
        </p:nvGrpSpPr>
        <p:grpSpPr bwMode="auto">
          <a:xfrm>
            <a:off x="1652588" y="3462338"/>
            <a:ext cx="5475287" cy="1477962"/>
            <a:chOff x="1003" y="2590"/>
            <a:chExt cx="3449" cy="931"/>
          </a:xfrm>
        </p:grpSpPr>
        <p:sp>
          <p:nvSpPr>
            <p:cNvPr id="438312" name="Rectangle 40"/>
            <p:cNvSpPr>
              <a:spLocks noChangeArrowheads="1"/>
            </p:cNvSpPr>
            <p:nvPr/>
          </p:nvSpPr>
          <p:spPr bwMode="auto">
            <a:xfrm>
              <a:off x="1003" y="3075"/>
              <a:ext cx="3449" cy="446"/>
            </a:xfrm>
            <a:prstGeom prst="rect">
              <a:avLst/>
            </a:prstGeom>
            <a:solidFill>
              <a:srgbClr val="CCECFF"/>
            </a:solidFill>
            <a:ln w="28575">
              <a:solidFill>
                <a:srgbClr val="333399"/>
              </a:solidFill>
              <a:miter lim="800000"/>
              <a:headEnd/>
              <a:tailEnd/>
            </a:ln>
            <a:effectLst>
              <a:outerShdw dist="71842" dir="2700000"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13" name="AutoShape 41"/>
            <p:cNvSpPr>
              <a:spLocks noChangeArrowheads="1"/>
            </p:cNvSpPr>
            <p:nvPr/>
          </p:nvSpPr>
          <p:spPr bwMode="auto">
            <a:xfrm>
              <a:off x="2467" y="2819"/>
              <a:ext cx="574" cy="319"/>
            </a:xfrm>
            <a:prstGeom prst="upArrow">
              <a:avLst>
                <a:gd name="adj1" fmla="val 44315"/>
                <a:gd name="adj2" fmla="val 47083"/>
              </a:avLst>
            </a:prstGeom>
            <a:solidFill>
              <a:srgbClr val="CCECFF"/>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14" name="Text Box 42"/>
            <p:cNvSpPr txBox="1">
              <a:spLocks noChangeArrowheads="1"/>
            </p:cNvSpPr>
            <p:nvPr/>
          </p:nvSpPr>
          <p:spPr bwMode="auto">
            <a:xfrm>
              <a:off x="2310" y="2590"/>
              <a:ext cx="888"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提 供 服 务</a:t>
              </a:r>
            </a:p>
          </p:txBody>
        </p:sp>
        <p:sp>
          <p:nvSpPr>
            <p:cNvPr id="438315" name="Text Box 43"/>
            <p:cNvSpPr txBox="1">
              <a:spLocks noChangeArrowheads="1"/>
            </p:cNvSpPr>
            <p:nvPr/>
          </p:nvSpPr>
          <p:spPr bwMode="auto">
            <a:xfrm>
              <a:off x="2155" y="3180"/>
              <a:ext cx="12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提  供  者</a:t>
              </a:r>
            </a:p>
          </p:txBody>
        </p:sp>
      </p:grpSp>
      <p:sp>
        <p:nvSpPr>
          <p:cNvPr id="438316" name="Line 44"/>
          <p:cNvSpPr>
            <a:spLocks noChangeShapeType="1"/>
          </p:cNvSpPr>
          <p:nvPr/>
        </p:nvSpPr>
        <p:spPr bwMode="auto">
          <a:xfrm>
            <a:off x="815975" y="3200400"/>
            <a:ext cx="7840663" cy="0"/>
          </a:xfrm>
          <a:prstGeom prst="line">
            <a:avLst/>
          </a:prstGeom>
          <a:noFill/>
          <a:ln w="28575">
            <a:solidFill>
              <a:srgbClr val="333399"/>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8317" name="Text Box 45"/>
          <p:cNvSpPr txBox="1">
            <a:spLocks noChangeArrowheads="1"/>
          </p:cNvSpPr>
          <p:nvPr/>
        </p:nvSpPr>
        <p:spPr bwMode="auto">
          <a:xfrm>
            <a:off x="7621588" y="3841750"/>
            <a:ext cx="987425" cy="396875"/>
          </a:xfrm>
          <a:prstGeom prst="rect">
            <a:avLst/>
          </a:prstGeom>
          <a:solidFill>
            <a:srgbClr val="FFFF99"/>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第 </a:t>
            </a:r>
            <a:r>
              <a:rPr lang="en-US" altLang="zh-CN" sz="2000" b="1">
                <a:latin typeface="+mn-lt"/>
                <a:ea typeface="+mn-ea"/>
              </a:rPr>
              <a:t>n </a:t>
            </a:r>
            <a:r>
              <a:rPr lang="zh-CN" altLang="en-US" sz="2000" b="1">
                <a:latin typeface="+mn-lt"/>
                <a:ea typeface="+mn-ea"/>
              </a:rPr>
              <a:t>层</a:t>
            </a:r>
          </a:p>
        </p:txBody>
      </p:sp>
      <p:sp>
        <p:nvSpPr>
          <p:cNvPr id="438318" name="Text Box 46"/>
          <p:cNvSpPr txBox="1">
            <a:spLocks noChangeArrowheads="1"/>
          </p:cNvSpPr>
          <p:nvPr/>
        </p:nvSpPr>
        <p:spPr bwMode="auto">
          <a:xfrm>
            <a:off x="7440613" y="2128838"/>
            <a:ext cx="14160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第 </a:t>
            </a:r>
            <a:r>
              <a:rPr lang="en-US" altLang="zh-CN" sz="2000" b="1">
                <a:latin typeface="+mn-lt"/>
                <a:ea typeface="+mn-ea"/>
              </a:rPr>
              <a:t>n + 1 </a:t>
            </a:r>
            <a:r>
              <a:rPr lang="zh-CN" altLang="en-US" sz="2000" b="1">
                <a:latin typeface="+mn-lt"/>
                <a:ea typeface="+mn-ea"/>
              </a:rPr>
              <a:t>层</a:t>
            </a:r>
          </a:p>
        </p:txBody>
      </p:sp>
      <p:sp>
        <p:nvSpPr>
          <p:cNvPr id="438319" name="Rectangle 47"/>
          <p:cNvSpPr>
            <a:spLocks noChangeArrowheads="1"/>
          </p:cNvSpPr>
          <p:nvPr/>
        </p:nvSpPr>
        <p:spPr bwMode="auto">
          <a:xfrm>
            <a:off x="5667375" y="1798638"/>
            <a:ext cx="1449388" cy="603250"/>
          </a:xfrm>
          <a:prstGeom prst="rect">
            <a:avLst/>
          </a:prstGeom>
          <a:solidFill>
            <a:srgbClr val="FFCCFF"/>
          </a:solidFill>
          <a:ln w="28575">
            <a:solidFill>
              <a:srgbClr val="333399"/>
            </a:solidFill>
            <a:miter lim="800000"/>
            <a:headEnd/>
            <a:tailEnd/>
          </a:ln>
          <a:effectLst>
            <a:outerShdw dist="45791" dir="2021404"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20" name="Text Box 48"/>
          <p:cNvSpPr txBox="1">
            <a:spLocks noChangeArrowheads="1"/>
          </p:cNvSpPr>
          <p:nvPr/>
        </p:nvSpPr>
        <p:spPr bwMode="auto">
          <a:xfrm>
            <a:off x="5688013" y="19161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用 户</a:t>
            </a:r>
          </a:p>
        </p:txBody>
      </p:sp>
      <p:grpSp>
        <p:nvGrpSpPr>
          <p:cNvPr id="438321" name="Group 49"/>
          <p:cNvGrpSpPr>
            <a:grpSpLocks/>
          </p:cNvGrpSpPr>
          <p:nvPr/>
        </p:nvGrpSpPr>
        <p:grpSpPr bwMode="auto">
          <a:xfrm>
            <a:off x="2274888" y="3859213"/>
            <a:ext cx="4225925" cy="506412"/>
            <a:chOff x="1395" y="2840"/>
            <a:chExt cx="2662" cy="319"/>
          </a:xfrm>
        </p:grpSpPr>
        <p:sp>
          <p:nvSpPr>
            <p:cNvPr id="438322" name="Rectangle 50"/>
            <p:cNvSpPr>
              <a:spLocks noChangeArrowheads="1"/>
            </p:cNvSpPr>
            <p:nvPr/>
          </p:nvSpPr>
          <p:spPr bwMode="auto">
            <a:xfrm>
              <a:off x="1395" y="2975"/>
              <a:ext cx="151" cy="184"/>
            </a:xfrm>
            <a:prstGeom prst="rect">
              <a:avLst/>
            </a:prstGeom>
            <a:solidFill>
              <a:schemeClr val="bg1"/>
            </a:solidFill>
            <a:ln w="38100">
              <a:solidFill>
                <a:srgbClr val="333399"/>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mn-lt"/>
                <a:ea typeface="+mn-ea"/>
              </a:endParaRPr>
            </a:p>
          </p:txBody>
        </p:sp>
        <p:sp>
          <p:nvSpPr>
            <p:cNvPr id="438323" name="Text Box 51"/>
            <p:cNvSpPr txBox="1">
              <a:spLocks noChangeArrowheads="1"/>
            </p:cNvSpPr>
            <p:nvPr/>
          </p:nvSpPr>
          <p:spPr bwMode="auto">
            <a:xfrm>
              <a:off x="1536" y="2840"/>
              <a:ext cx="4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SAP</a:t>
              </a:r>
            </a:p>
          </p:txBody>
        </p:sp>
        <p:sp>
          <p:nvSpPr>
            <p:cNvPr id="438324" name="Text Box 52"/>
            <p:cNvSpPr txBox="1">
              <a:spLocks noChangeArrowheads="1"/>
            </p:cNvSpPr>
            <p:nvPr/>
          </p:nvSpPr>
          <p:spPr bwMode="auto">
            <a:xfrm>
              <a:off x="3486" y="2840"/>
              <a:ext cx="4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SAP</a:t>
              </a:r>
            </a:p>
          </p:txBody>
        </p:sp>
        <p:sp>
          <p:nvSpPr>
            <p:cNvPr id="438325" name="Rectangle 53"/>
            <p:cNvSpPr>
              <a:spLocks noChangeArrowheads="1"/>
            </p:cNvSpPr>
            <p:nvPr/>
          </p:nvSpPr>
          <p:spPr bwMode="auto">
            <a:xfrm>
              <a:off x="3905" y="2975"/>
              <a:ext cx="152" cy="184"/>
            </a:xfrm>
            <a:prstGeom prst="rect">
              <a:avLst/>
            </a:prstGeom>
            <a:solidFill>
              <a:schemeClr val="bg1"/>
            </a:solidFill>
            <a:ln w="38100">
              <a:solidFill>
                <a:srgbClr val="333399"/>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438326" name="Text Box 5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
        <p:nvSpPr>
          <p:cNvPr id="438327" name="Rectangle 55"/>
          <p:cNvSpPr>
            <a:spLocks noGrp="1" noChangeArrowheads="1"/>
          </p:cNvSpPr>
          <p:nvPr>
            <p:ph type="body" idx="1"/>
          </p:nvPr>
        </p:nvSpPr>
        <p:spPr>
          <a:xfrm>
            <a:off x="900113" y="5229225"/>
            <a:ext cx="7958137" cy="1104900"/>
          </a:xfrm>
          <a:noFill/>
          <a:ln/>
        </p:spPr>
        <p:txBody>
          <a:bodyPr/>
          <a:lstStyle/>
          <a:p>
            <a:r>
              <a:rPr lang="zh-CN" altLang="en-US" sz="2000"/>
              <a:t>协议是“水平的”，服务是“垂直的”；</a:t>
            </a:r>
          </a:p>
          <a:p>
            <a:r>
              <a:rPr lang="zh-CN" altLang="en-US" sz="2000"/>
              <a:t>协议能实现一层内所有的功能，而服务是其中能被上层使用的一部分功能； 协议的实现保证了能够向上一层提供服务。</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438311"/>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438321"/>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438304"/>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3000" fill="hold" nodeType="clickEffect">
                                  <p:stCondLst>
                                    <p:cond delay="0"/>
                                  </p:stCondLst>
                                  <p:childTnLst>
                                    <p:anim calcmode="discrete" valueType="str">
                                      <p:cBhvr>
                                        <p:cTn id="18" dur="1000" fill="hold"/>
                                        <p:tgtEl>
                                          <p:spTgt spid="438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zh-CN" altLang="en-US"/>
              <a:t>定义二</a:t>
            </a:r>
          </a:p>
        </p:txBody>
      </p:sp>
      <p:sp>
        <p:nvSpPr>
          <p:cNvPr id="230404" name="Rectangle 4"/>
          <p:cNvSpPr>
            <a:spLocks noGrp="1" noChangeArrowheads="1"/>
          </p:cNvSpPr>
          <p:nvPr>
            <p:ph type="body" idx="1"/>
          </p:nvPr>
        </p:nvSpPr>
        <p:spPr>
          <a:xfrm>
            <a:off x="809625" y="1773238"/>
            <a:ext cx="7958138" cy="3275012"/>
          </a:xfrm>
        </p:spPr>
        <p:txBody>
          <a:bodyPr/>
          <a:lstStyle/>
          <a:p>
            <a:pPr marL="0" indent="0">
              <a:lnSpc>
                <a:spcPct val="130000"/>
              </a:lnSpc>
              <a:buFont typeface="Wingdings" pitchFamily="2" charset="2"/>
              <a:buNone/>
            </a:pPr>
            <a:r>
              <a:rPr lang="zh-CN" altLang="en-US" sz="2800" dirty="0"/>
              <a:t>       所谓计算机网络，</a:t>
            </a:r>
            <a:r>
              <a:rPr lang="zh-CN" altLang="en-US" sz="2800" dirty="0">
                <a:solidFill>
                  <a:srgbClr val="008000"/>
                </a:solidFill>
              </a:rPr>
              <a:t>就是利用通信设备和线路将地理位置不同的、功能独立的多个计算机系统互连起来</a:t>
            </a:r>
            <a:r>
              <a:rPr lang="zh-CN" altLang="en-US" sz="2800" dirty="0"/>
              <a:t>，</a:t>
            </a:r>
            <a:r>
              <a:rPr lang="zh-CN" altLang="en-US" sz="2800" dirty="0">
                <a:solidFill>
                  <a:srgbClr val="0000FF"/>
                </a:solidFill>
              </a:rPr>
              <a:t>以功能完善的网络软件（即网络通信协议、信息交换方式和网络操作系统等</a:t>
            </a:r>
            <a:r>
              <a:rPr lang="zh-CN" altLang="en-US" sz="2800" dirty="0">
                <a:solidFill>
                  <a:srgbClr val="3333FF"/>
                </a:solidFill>
              </a:rPr>
              <a:t>）</a:t>
            </a:r>
            <a:r>
              <a:rPr lang="zh-CN" altLang="en-US" sz="2800" dirty="0">
                <a:solidFill>
                  <a:srgbClr val="FF0000"/>
                </a:solidFill>
              </a:rPr>
              <a:t>实现网络中资源共享和信息传递</a:t>
            </a:r>
            <a:r>
              <a:rPr lang="zh-CN" altLang="en-US" sz="2800" dirty="0"/>
              <a:t>的系统。</a:t>
            </a:r>
          </a:p>
        </p:txBody>
      </p:sp>
      <p:sp>
        <p:nvSpPr>
          <p:cNvPr id="230405" name="Rectangle 5"/>
          <p:cNvSpPr>
            <a:spLocks noChangeArrowheads="1"/>
          </p:cNvSpPr>
          <p:nvPr/>
        </p:nvSpPr>
        <p:spPr bwMode="auto">
          <a:xfrm>
            <a:off x="827088" y="4868863"/>
            <a:ext cx="7958137"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20000"/>
              </a:lnSpc>
              <a:buSzPct val="75000"/>
              <a:buFont typeface="Wingdings" pitchFamily="2" charset="2"/>
              <a:buNone/>
            </a:pPr>
            <a:r>
              <a:rPr lang="en-US" altLang="zh-CN" sz="2400" dirty="0"/>
              <a:t>【</a:t>
            </a:r>
            <a:r>
              <a:rPr lang="zh-CN" altLang="en-US" sz="2400" dirty="0">
                <a:effectLst>
                  <a:outerShdw blurRad="38100" dist="38100" dir="2700000" algn="tl">
                    <a:srgbClr val="C0C0C0"/>
                  </a:outerShdw>
                </a:effectLst>
              </a:rPr>
              <a:t>解释</a:t>
            </a:r>
            <a:r>
              <a:rPr lang="en-US" altLang="zh-CN" sz="2400" dirty="0"/>
              <a:t>】</a:t>
            </a:r>
          </a:p>
          <a:p>
            <a:pPr>
              <a:lnSpc>
                <a:spcPct val="120000"/>
              </a:lnSpc>
              <a:buClr>
                <a:srgbClr val="FF0000"/>
              </a:buClr>
              <a:buSzPct val="75000"/>
              <a:buFont typeface="Wingdings" pitchFamily="2" charset="2"/>
              <a:buNone/>
            </a:pPr>
            <a:r>
              <a:rPr lang="zh-CN" altLang="en-US" sz="2400" dirty="0"/>
              <a:t>       从该定义中可以知道计算机网络的</a:t>
            </a:r>
            <a:r>
              <a:rPr lang="zh-CN" altLang="en-US" sz="2400" dirty="0">
                <a:solidFill>
                  <a:srgbClr val="008000"/>
                </a:solidFill>
              </a:rPr>
              <a:t>硬件</a:t>
            </a:r>
            <a:r>
              <a:rPr lang="zh-CN" altLang="en-US" sz="2400" dirty="0"/>
              <a:t>、</a:t>
            </a:r>
            <a:r>
              <a:rPr lang="zh-CN" altLang="en-US" sz="2400" dirty="0">
                <a:solidFill>
                  <a:srgbClr val="0000FF"/>
                </a:solidFill>
              </a:rPr>
              <a:t>软件</a:t>
            </a:r>
            <a:r>
              <a:rPr lang="zh-CN" altLang="en-US" sz="2400" dirty="0"/>
              <a:t>组成以及主要</a:t>
            </a:r>
            <a:r>
              <a:rPr lang="zh-CN" altLang="en-US" sz="2400" dirty="0">
                <a:solidFill>
                  <a:srgbClr val="FF0000"/>
                </a:solidFill>
              </a:rPr>
              <a:t>功能</a:t>
            </a:r>
            <a:r>
              <a:rPr lang="zh-CN" altLang="en-US" sz="2400" dirty="0"/>
              <a:t>。           </a:t>
            </a:r>
          </a:p>
        </p:txBody>
      </p:sp>
      <p:sp>
        <p:nvSpPr>
          <p:cNvPr id="23040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zh-CN" altLang="en-US"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计算机网络的定义</a:t>
            </a:r>
            <a:endParaRPr lang="en-US" altLang="zh-CN" sz="1200">
              <a:ea typeface="幼圆" pitchFamily="49" charset="-122"/>
            </a:endParaRPr>
          </a:p>
        </p:txBody>
      </p:sp>
      <p:sp>
        <p:nvSpPr>
          <p:cNvPr id="23040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zh-CN" altLang="en-US"/>
              <a:t>服务类型</a:t>
            </a:r>
          </a:p>
        </p:txBody>
      </p:sp>
      <p:sp>
        <p:nvSpPr>
          <p:cNvPr id="44032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
        <p:nvSpPr>
          <p:cNvPr id="440326" name="Rectangle 6"/>
          <p:cNvSpPr>
            <a:spLocks noGrp="1" noChangeArrowheads="1"/>
          </p:cNvSpPr>
          <p:nvPr>
            <p:ph type="body" idx="1"/>
          </p:nvPr>
        </p:nvSpPr>
        <p:spPr>
          <a:xfrm>
            <a:off x="809625" y="1773238"/>
            <a:ext cx="7958138" cy="4679950"/>
          </a:xfrm>
        </p:spPr>
        <p:txBody>
          <a:bodyPr/>
          <a:lstStyle/>
          <a:p>
            <a:pPr>
              <a:lnSpc>
                <a:spcPct val="140000"/>
              </a:lnSpc>
            </a:pPr>
            <a:r>
              <a:rPr lang="zh-CN" altLang="en-US" sz="2400" dirty="0">
                <a:solidFill>
                  <a:srgbClr val="FF0000"/>
                </a:solidFill>
              </a:rPr>
              <a:t>面向连接的</a:t>
            </a:r>
            <a:r>
              <a:rPr lang="zh-CN" altLang="en-US" sz="2400" dirty="0" smtClean="0">
                <a:solidFill>
                  <a:srgbClr val="FF0000"/>
                </a:solidFill>
              </a:rPr>
              <a:t>服务</a:t>
            </a:r>
            <a:r>
              <a:rPr lang="zh-CN" altLang="en-US" sz="2400" dirty="0" smtClean="0">
                <a:solidFill>
                  <a:schemeClr val="tx1"/>
                </a:solidFill>
              </a:rPr>
              <a:t>：按照电话系统建模</a:t>
            </a:r>
            <a:endParaRPr lang="zh-CN" altLang="en-US" sz="2400" dirty="0">
              <a:solidFill>
                <a:schemeClr val="tx1"/>
              </a:solidFill>
            </a:endParaRPr>
          </a:p>
          <a:p>
            <a:pPr lvl="1">
              <a:lnSpc>
                <a:spcPct val="140000"/>
              </a:lnSpc>
            </a:pPr>
            <a:r>
              <a:rPr lang="zh-CN" altLang="en-US" sz="2000" dirty="0">
                <a:solidFill>
                  <a:srgbClr val="0000FF"/>
                </a:solidFill>
              </a:rPr>
              <a:t>可靠的消息流</a:t>
            </a:r>
            <a:r>
              <a:rPr lang="zh-CN" altLang="en-US" sz="2000" dirty="0"/>
              <a:t>：需确认，且保持消息的边界。例：页码序列。</a:t>
            </a:r>
          </a:p>
          <a:p>
            <a:pPr lvl="1">
              <a:lnSpc>
                <a:spcPct val="140000"/>
              </a:lnSpc>
            </a:pPr>
            <a:r>
              <a:rPr lang="zh-CN" altLang="en-US" sz="2000" dirty="0">
                <a:solidFill>
                  <a:srgbClr val="0000FF"/>
                </a:solidFill>
              </a:rPr>
              <a:t>可靠的字节流</a:t>
            </a:r>
            <a:r>
              <a:rPr lang="zh-CN" altLang="en-US" sz="2000" dirty="0"/>
              <a:t>：需确认，不需保持消息的边界。例</a:t>
            </a:r>
            <a:r>
              <a:rPr lang="zh-CN" altLang="en-US" sz="2000" dirty="0" smtClean="0"/>
              <a:t>：电影下载。</a:t>
            </a:r>
            <a:endParaRPr lang="zh-CN" altLang="en-US" sz="2000" dirty="0"/>
          </a:p>
          <a:p>
            <a:pPr lvl="1">
              <a:lnSpc>
                <a:spcPct val="140000"/>
              </a:lnSpc>
            </a:pPr>
            <a:r>
              <a:rPr lang="zh-CN" altLang="en-US" sz="2000" dirty="0">
                <a:solidFill>
                  <a:srgbClr val="0000FF"/>
                </a:solidFill>
              </a:rPr>
              <a:t>不可靠的连接</a:t>
            </a:r>
            <a:r>
              <a:rPr lang="zh-CN" altLang="en-US" sz="2000" dirty="0"/>
              <a:t>：不需确认。例</a:t>
            </a:r>
            <a:r>
              <a:rPr lang="zh-CN" altLang="en-US" sz="2000" dirty="0" smtClean="0"/>
              <a:t>：</a:t>
            </a:r>
            <a:r>
              <a:rPr lang="en-US" altLang="zh-CN" sz="2000" dirty="0" smtClean="0"/>
              <a:t>IP</a:t>
            </a:r>
            <a:r>
              <a:rPr lang="zh-CN" altLang="en-US" sz="2000" dirty="0" smtClean="0"/>
              <a:t>语音。</a:t>
            </a:r>
            <a:endParaRPr lang="zh-CN" altLang="en-US" sz="2000" dirty="0"/>
          </a:p>
          <a:p>
            <a:pPr>
              <a:lnSpc>
                <a:spcPct val="140000"/>
              </a:lnSpc>
            </a:pPr>
            <a:r>
              <a:rPr lang="zh-CN" altLang="en-US" sz="2400" dirty="0">
                <a:solidFill>
                  <a:srgbClr val="FF0000"/>
                </a:solidFill>
              </a:rPr>
              <a:t>无连接的</a:t>
            </a:r>
            <a:r>
              <a:rPr lang="zh-CN" altLang="en-US" sz="2400" dirty="0" smtClean="0">
                <a:solidFill>
                  <a:srgbClr val="FF0000"/>
                </a:solidFill>
              </a:rPr>
              <a:t>服务</a:t>
            </a:r>
            <a:r>
              <a:rPr lang="zh-CN" altLang="en-US" sz="2400" dirty="0" smtClean="0">
                <a:solidFill>
                  <a:schemeClr val="tx1"/>
                </a:solidFill>
              </a:rPr>
              <a:t>：按照邮政系统建模</a:t>
            </a:r>
            <a:endParaRPr lang="zh-CN" altLang="en-US" sz="2400" dirty="0">
              <a:solidFill>
                <a:schemeClr val="tx1"/>
              </a:solidFill>
            </a:endParaRPr>
          </a:p>
          <a:p>
            <a:pPr lvl="1">
              <a:lnSpc>
                <a:spcPct val="140000"/>
              </a:lnSpc>
            </a:pPr>
            <a:r>
              <a:rPr lang="zh-CN" altLang="en-US" sz="2000" dirty="0">
                <a:solidFill>
                  <a:srgbClr val="0000FF"/>
                </a:solidFill>
              </a:rPr>
              <a:t>不可靠的数据报</a:t>
            </a:r>
            <a:r>
              <a:rPr lang="zh-CN" altLang="en-US" sz="2000" dirty="0"/>
              <a:t>：不需确认。例</a:t>
            </a:r>
            <a:r>
              <a:rPr lang="zh-CN" altLang="en-US" sz="2000" dirty="0" smtClean="0"/>
              <a:t>：垃圾邮件。</a:t>
            </a:r>
            <a:endParaRPr lang="zh-CN" altLang="en-US" sz="2000" dirty="0"/>
          </a:p>
          <a:p>
            <a:pPr lvl="1">
              <a:lnSpc>
                <a:spcPct val="140000"/>
              </a:lnSpc>
            </a:pPr>
            <a:r>
              <a:rPr lang="zh-CN" altLang="en-US" sz="2000" dirty="0">
                <a:solidFill>
                  <a:srgbClr val="0000FF"/>
                </a:solidFill>
              </a:rPr>
              <a:t>有确认的数据报</a:t>
            </a:r>
            <a:r>
              <a:rPr lang="zh-CN" altLang="en-US" sz="2000" dirty="0"/>
              <a:t>：需</a:t>
            </a:r>
            <a:r>
              <a:rPr lang="zh-CN" altLang="en-US" sz="2000" dirty="0" smtClean="0"/>
              <a:t>确认（挂号邮件）。</a:t>
            </a:r>
            <a:r>
              <a:rPr lang="zh-CN" altLang="en-US" sz="2000" dirty="0"/>
              <a:t>例</a:t>
            </a:r>
            <a:r>
              <a:rPr lang="zh-CN" altLang="en-US" sz="2000" dirty="0" smtClean="0"/>
              <a:t>：文本消息。</a:t>
            </a:r>
            <a:endParaRPr lang="zh-CN" altLang="en-US" sz="2000" dirty="0"/>
          </a:p>
          <a:p>
            <a:pPr lvl="1">
              <a:lnSpc>
                <a:spcPct val="140000"/>
              </a:lnSpc>
            </a:pPr>
            <a:r>
              <a:rPr lang="zh-CN" altLang="en-US" sz="2000" dirty="0">
                <a:solidFill>
                  <a:srgbClr val="0000FF"/>
                </a:solidFill>
              </a:rPr>
              <a:t>问答服务</a:t>
            </a:r>
            <a:r>
              <a:rPr lang="zh-CN" altLang="en-US" sz="2000" dirty="0"/>
              <a:t>：发送方传送一个请求报文，接收方发出的应答报文中就包含了回答。例：</a:t>
            </a:r>
            <a:r>
              <a:rPr lang="zh-CN" altLang="en-US" sz="2000" dirty="0" smtClean="0"/>
              <a:t>数据库查询</a:t>
            </a:r>
            <a:r>
              <a:rPr lang="zh-CN" altLang="en-US" sz="2000" dirty="0"/>
              <a:t>。</a:t>
            </a:r>
          </a:p>
        </p:txBody>
      </p:sp>
      <p:sp>
        <p:nvSpPr>
          <p:cNvPr id="44032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zh-CN" altLang="en-US"/>
              <a:t>服务原语</a:t>
            </a:r>
          </a:p>
        </p:txBody>
      </p:sp>
      <p:sp>
        <p:nvSpPr>
          <p:cNvPr id="44134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
        <p:nvSpPr>
          <p:cNvPr id="441350" name="Rectangle 6"/>
          <p:cNvSpPr>
            <a:spLocks noGrp="1" noChangeArrowheads="1"/>
          </p:cNvSpPr>
          <p:nvPr>
            <p:ph type="body" idx="1"/>
          </p:nvPr>
        </p:nvSpPr>
        <p:spPr>
          <a:xfrm>
            <a:off x="809625" y="1773238"/>
            <a:ext cx="7958138" cy="2232025"/>
          </a:xfrm>
        </p:spPr>
        <p:txBody>
          <a:bodyPr/>
          <a:lstStyle/>
          <a:p>
            <a:pPr>
              <a:lnSpc>
                <a:spcPct val="120000"/>
              </a:lnSpc>
              <a:buClr>
                <a:srgbClr val="FF0000"/>
              </a:buClr>
            </a:pPr>
            <a:r>
              <a:rPr lang="zh-CN" altLang="en-US" sz="2400" dirty="0">
                <a:solidFill>
                  <a:srgbClr val="FF0000"/>
                </a:solidFill>
                <a:effectLst>
                  <a:outerShdw blurRad="38100" dist="38100" dir="2700000" algn="tl">
                    <a:srgbClr val="C0C0C0"/>
                  </a:outerShdw>
                </a:effectLst>
              </a:rPr>
              <a:t>服务原语</a:t>
            </a:r>
          </a:p>
          <a:p>
            <a:pPr>
              <a:lnSpc>
                <a:spcPct val="120000"/>
              </a:lnSpc>
              <a:buFont typeface="Wingdings" pitchFamily="2" charset="2"/>
              <a:buNone/>
            </a:pPr>
            <a:r>
              <a:rPr lang="zh-CN" altLang="en-US" sz="2400" dirty="0"/>
              <a:t>            一个服务通常由一组原语操作来描述，不同服务所提供的原语有所不同。</a:t>
            </a:r>
          </a:p>
          <a:p>
            <a:pPr>
              <a:lnSpc>
                <a:spcPct val="120000"/>
              </a:lnSpc>
              <a:buClr>
                <a:srgbClr val="FF0000"/>
              </a:buClr>
            </a:pPr>
            <a:r>
              <a:rPr lang="zh-CN" altLang="en-US" sz="2400" dirty="0">
                <a:solidFill>
                  <a:srgbClr val="FF0000"/>
                </a:solidFill>
                <a:effectLst>
                  <a:outerShdw blurRad="38100" dist="38100" dir="2700000" algn="tl">
                    <a:srgbClr val="C0C0C0"/>
                  </a:outerShdw>
                </a:effectLst>
              </a:rPr>
              <a:t>举例：</a:t>
            </a:r>
            <a:r>
              <a:rPr lang="en-US" altLang="zh-CN" sz="2400" dirty="0">
                <a:solidFill>
                  <a:srgbClr val="FF0000"/>
                </a:solidFill>
                <a:effectLst>
                  <a:outerShdw blurRad="38100" dist="38100" dir="2700000" algn="tl">
                    <a:srgbClr val="C0C0C0"/>
                  </a:outerShdw>
                </a:effectLst>
              </a:rPr>
              <a:t>C/S</a:t>
            </a:r>
            <a:r>
              <a:rPr lang="zh-CN" altLang="en-US" sz="2400" dirty="0">
                <a:solidFill>
                  <a:srgbClr val="FF0000"/>
                </a:solidFill>
                <a:effectLst>
                  <a:outerShdw blurRad="38100" dist="38100" dir="2700000" algn="tl">
                    <a:srgbClr val="C0C0C0"/>
                  </a:outerShdw>
                </a:effectLst>
              </a:rPr>
              <a:t>环境中提供可靠的字节流服务所用原语</a:t>
            </a:r>
          </a:p>
        </p:txBody>
      </p:sp>
      <p:sp>
        <p:nvSpPr>
          <p:cNvPr id="441352"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pic>
        <p:nvPicPr>
          <p:cNvPr id="51917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5076" y="3781003"/>
            <a:ext cx="659130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zh-CN" altLang="en-US" sz="3600"/>
              <a:t>举例</a:t>
            </a:r>
            <a:r>
              <a:rPr lang="en-US" altLang="zh-CN" sz="3600">
                <a:latin typeface="隶书" pitchFamily="49" charset="-122"/>
              </a:rPr>
              <a:t>:</a:t>
            </a:r>
            <a:r>
              <a:rPr lang="zh-CN" altLang="en-US" sz="3600"/>
              <a:t>一个简单的面向连接</a:t>
            </a:r>
          </a:p>
        </p:txBody>
      </p:sp>
      <p:sp>
        <p:nvSpPr>
          <p:cNvPr id="4423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sp>
        <p:nvSpPr>
          <p:cNvPr id="442378" name="Rectangle 10"/>
          <p:cNvSpPr>
            <a:spLocks noGrp="1" noChangeArrowheads="1"/>
          </p:cNvSpPr>
          <p:nvPr>
            <p:ph type="body" idx="1"/>
          </p:nvPr>
        </p:nvSpPr>
        <p:spPr>
          <a:xfrm>
            <a:off x="4427538" y="5949280"/>
            <a:ext cx="1584325" cy="393700"/>
          </a:xfr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p>
            <a:pPr algn="ctr">
              <a:buFont typeface="Wingdings" pitchFamily="2" charset="2"/>
              <a:buNone/>
            </a:pPr>
            <a:r>
              <a:rPr lang="zh-CN" altLang="en-US" sz="2000"/>
              <a:t>工作过程</a:t>
            </a:r>
          </a:p>
        </p:txBody>
      </p:sp>
      <p:sp>
        <p:nvSpPr>
          <p:cNvPr id="442379" name="Rectangle 11"/>
          <p:cNvSpPr>
            <a:spLocks noChangeArrowheads="1"/>
          </p:cNvSpPr>
          <p:nvPr/>
        </p:nvSpPr>
        <p:spPr bwMode="auto">
          <a:xfrm>
            <a:off x="4356100" y="3500438"/>
            <a:ext cx="1584325" cy="3937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317625" indent="-228600">
              <a:buSzPct val="65000"/>
              <a:buBlip>
                <a:blip r:embed="rId4"/>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000"/>
              <a:t>服务原语</a:t>
            </a:r>
          </a:p>
        </p:txBody>
      </p:sp>
      <p:sp>
        <p:nvSpPr>
          <p:cNvPr id="442380"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计算机网络的体系结构</a:t>
            </a:r>
            <a:r>
              <a:rPr lang="en-US" altLang="zh-CN" sz="1200">
                <a:ea typeface="幼圆" pitchFamily="49" charset="-122"/>
              </a:rPr>
              <a:t>&gt;&gt;</a:t>
            </a:r>
            <a:r>
              <a:rPr lang="zh-CN" altLang="zh-CN" sz="1200">
                <a:ea typeface="幼圆" pitchFamily="49" charset="-122"/>
                <a:hlinkClick r:id="rId7" action="ppaction://hlinksldjump"/>
              </a:rPr>
              <a:t>网络体系结构的概念</a:t>
            </a:r>
            <a:endParaRPr lang="en-US" altLang="zh-CN" sz="1200">
              <a:ea typeface="幼圆" pitchFamily="49" charset="-122"/>
            </a:endParaRPr>
          </a:p>
        </p:txBody>
      </p:sp>
      <p:pic>
        <p:nvPicPr>
          <p:cNvPr id="1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2188" y="1685616"/>
            <a:ext cx="4446116" cy="175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0194"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3878746"/>
            <a:ext cx="7452320" cy="2142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zh-CN" altLang="en-US"/>
              <a:t>协议分层设计思想类比</a:t>
            </a:r>
          </a:p>
        </p:txBody>
      </p:sp>
      <p:sp>
        <p:nvSpPr>
          <p:cNvPr id="291860" name="Text Box 20"/>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10</a:t>
            </a:r>
            <a:endParaRPr lang="en-US" altLang="zh-CN" sz="1200" dirty="0">
              <a:latin typeface="幼圆" pitchFamily="49" charset="-122"/>
              <a:ea typeface="幼圆" pitchFamily="49" charset="-122"/>
            </a:endParaRPr>
          </a:p>
        </p:txBody>
      </p:sp>
      <p:graphicFrame>
        <p:nvGraphicFramePr>
          <p:cNvPr id="291864" name="Object 24"/>
          <p:cNvGraphicFramePr>
            <a:graphicFrameLocks noGrp="1" noChangeAspect="1"/>
          </p:cNvGraphicFramePr>
          <p:nvPr>
            <p:ph idx="1"/>
          </p:nvPr>
        </p:nvGraphicFramePr>
        <p:xfrm>
          <a:off x="1042988" y="1700213"/>
          <a:ext cx="7489825" cy="4152900"/>
        </p:xfrm>
        <a:graphic>
          <a:graphicData uri="http://schemas.openxmlformats.org/presentationml/2006/ole">
            <mc:AlternateContent xmlns:mc="http://schemas.openxmlformats.org/markup-compatibility/2006">
              <mc:Choice xmlns:v="urn:schemas-microsoft-com:vml" Requires="v">
                <p:oleObj spid="_x0000_s291941" name="Visio" r:id="rId4" imgW="5284851" imgH="2929890" progId="Visio.Drawing.11">
                  <p:embed/>
                </p:oleObj>
              </mc:Choice>
              <mc:Fallback>
                <p:oleObj name="Visio" r:id="rId4" imgW="5284851" imgH="2929890" progId="Visio.Drawing.11">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700213"/>
                        <a:ext cx="748982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66" name="Text Box 2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
        <p:nvSpPr>
          <p:cNvPr id="291869" name="Rectangle 29"/>
          <p:cNvSpPr>
            <a:spLocks noChangeArrowheads="1"/>
          </p:cNvSpPr>
          <p:nvPr/>
        </p:nvSpPr>
        <p:spPr bwMode="auto">
          <a:xfrm>
            <a:off x="3563938" y="5949950"/>
            <a:ext cx="2232025" cy="3937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9"/>
              </a:buBlip>
              <a:defRPr kumimoji="1" sz="2800" b="1">
                <a:solidFill>
                  <a:srgbClr val="000000"/>
                </a:solidFill>
                <a:latin typeface="Arial" charset="0"/>
                <a:ea typeface="华文楷体" pitchFamily="2" charset="-122"/>
              </a:defRPr>
            </a:lvl2pPr>
            <a:lvl3pPr marL="1317625" indent="-228600">
              <a:buSzPct val="65000"/>
              <a:buBlip>
                <a:blip r:embed="rId10"/>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000"/>
              <a:t>信件的寄送过程</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sz="3600"/>
              <a:t>类比</a:t>
            </a:r>
            <a:r>
              <a:rPr lang="en-US" altLang="zh-CN" sz="3600">
                <a:latin typeface="隶书" pitchFamily="49" charset="-122"/>
              </a:rPr>
              <a:t>:</a:t>
            </a:r>
            <a:r>
              <a:rPr lang="zh-CN" altLang="en-US" sz="3600"/>
              <a:t>信件的封装、传递和解封</a:t>
            </a:r>
          </a:p>
        </p:txBody>
      </p:sp>
      <p:sp>
        <p:nvSpPr>
          <p:cNvPr id="293957" name="Text Box 6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11</a:t>
            </a:r>
          </a:p>
        </p:txBody>
      </p:sp>
      <p:graphicFrame>
        <p:nvGraphicFramePr>
          <p:cNvPr id="293961" name="Object 73"/>
          <p:cNvGraphicFramePr>
            <a:graphicFrameLocks noGrp="1" noChangeAspect="1"/>
          </p:cNvGraphicFramePr>
          <p:nvPr>
            <p:ph idx="1"/>
          </p:nvPr>
        </p:nvGraphicFramePr>
        <p:xfrm>
          <a:off x="1042988" y="1722438"/>
          <a:ext cx="7345362" cy="4656137"/>
        </p:xfrm>
        <a:graphic>
          <a:graphicData uri="http://schemas.openxmlformats.org/presentationml/2006/ole">
            <mc:AlternateContent xmlns:mc="http://schemas.openxmlformats.org/markup-compatibility/2006">
              <mc:Choice xmlns:v="urn:schemas-microsoft-com:vml" Requires="v">
                <p:oleObj spid="_x0000_s294035" name="Visio" r:id="rId4" imgW="5158740" imgH="3269742" progId="Visio.Drawing.11">
                  <p:embed/>
                </p:oleObj>
              </mc:Choice>
              <mc:Fallback>
                <p:oleObj name="Visio" r:id="rId4" imgW="5158740" imgH="3269742" progId="Visio.Drawing.11">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722438"/>
                        <a:ext cx="7345362"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3963" name="Text Box 7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zh-CN" altLang="en-US"/>
              <a:t>各层设计问题</a:t>
            </a:r>
          </a:p>
        </p:txBody>
      </p:sp>
      <p:sp>
        <p:nvSpPr>
          <p:cNvPr id="295941" name="Rectangle 5"/>
          <p:cNvSpPr>
            <a:spLocks noGrp="1" noChangeArrowheads="1"/>
          </p:cNvSpPr>
          <p:nvPr>
            <p:ph sz="half" idx="1"/>
          </p:nvPr>
        </p:nvSpPr>
        <p:spPr/>
        <p:txBody>
          <a:bodyPr/>
          <a:lstStyle/>
          <a:p>
            <a:pPr>
              <a:lnSpc>
                <a:spcPct val="110000"/>
              </a:lnSpc>
            </a:pPr>
            <a:r>
              <a:rPr lang="zh-CN" altLang="en-US" dirty="0" smtClean="0">
                <a:solidFill>
                  <a:srgbClr val="FF0000"/>
                </a:solidFill>
              </a:rPr>
              <a:t>可靠性</a:t>
            </a:r>
            <a:endParaRPr lang="en-US" altLang="zh-CN" dirty="0" smtClean="0">
              <a:solidFill>
                <a:srgbClr val="FF0000"/>
              </a:solidFill>
            </a:endParaRPr>
          </a:p>
          <a:p>
            <a:pPr lvl="1">
              <a:lnSpc>
                <a:spcPct val="110000"/>
              </a:lnSpc>
            </a:pPr>
            <a:r>
              <a:rPr lang="zh-CN" altLang="en-US" sz="2800" dirty="0" smtClean="0"/>
              <a:t>差错控制</a:t>
            </a:r>
            <a:endParaRPr lang="en-US" altLang="zh-CN" sz="2800" dirty="0" smtClean="0"/>
          </a:p>
          <a:p>
            <a:pPr lvl="1">
              <a:lnSpc>
                <a:spcPct val="110000"/>
              </a:lnSpc>
            </a:pPr>
            <a:r>
              <a:rPr lang="zh-CN" altLang="en-US" sz="2800" dirty="0" smtClean="0"/>
              <a:t>路由选择</a:t>
            </a:r>
            <a:endParaRPr lang="en-US" altLang="zh-CN" sz="2800" dirty="0" smtClean="0"/>
          </a:p>
          <a:p>
            <a:pPr>
              <a:lnSpc>
                <a:spcPct val="110000"/>
              </a:lnSpc>
            </a:pPr>
            <a:r>
              <a:rPr lang="zh-CN" altLang="en-US" dirty="0" smtClean="0">
                <a:solidFill>
                  <a:srgbClr val="FF0000"/>
                </a:solidFill>
              </a:rPr>
              <a:t>资源分配</a:t>
            </a:r>
            <a:endParaRPr lang="zh-CN" altLang="en-US" dirty="0">
              <a:solidFill>
                <a:srgbClr val="FF0000"/>
              </a:solidFill>
            </a:endParaRPr>
          </a:p>
          <a:p>
            <a:pPr lvl="1">
              <a:lnSpc>
                <a:spcPct val="110000"/>
              </a:lnSpc>
            </a:pPr>
            <a:r>
              <a:rPr lang="zh-CN" altLang="en-US" sz="2800" dirty="0"/>
              <a:t>统计复用</a:t>
            </a:r>
            <a:endParaRPr lang="en-US" altLang="zh-CN" sz="2800" dirty="0"/>
          </a:p>
          <a:p>
            <a:pPr lvl="1"/>
            <a:r>
              <a:rPr lang="zh-CN" altLang="en-US" sz="2800" dirty="0"/>
              <a:t>流量控制</a:t>
            </a:r>
          </a:p>
          <a:p>
            <a:pPr lvl="1"/>
            <a:r>
              <a:rPr lang="zh-CN" altLang="en-US" sz="2800" dirty="0"/>
              <a:t>拥塞控制</a:t>
            </a:r>
            <a:endParaRPr lang="en-US" altLang="zh-CN" sz="2800" dirty="0"/>
          </a:p>
          <a:p>
            <a:pPr lvl="1"/>
            <a:r>
              <a:rPr lang="zh-CN" altLang="en-US" sz="2800" dirty="0"/>
              <a:t>服务</a:t>
            </a:r>
            <a:r>
              <a:rPr lang="zh-CN" altLang="en-US" sz="2800" dirty="0" smtClean="0"/>
              <a:t>质量</a:t>
            </a:r>
            <a:endParaRPr lang="en-US" altLang="zh-CN" sz="2800" dirty="0"/>
          </a:p>
        </p:txBody>
      </p:sp>
      <p:sp>
        <p:nvSpPr>
          <p:cNvPr id="2" name="内容占位符 1"/>
          <p:cNvSpPr>
            <a:spLocks noGrp="1"/>
          </p:cNvSpPr>
          <p:nvPr>
            <p:ph sz="half" idx="2"/>
          </p:nvPr>
        </p:nvSpPr>
        <p:spPr/>
        <p:txBody>
          <a:bodyPr/>
          <a:lstStyle/>
          <a:p>
            <a:pPr>
              <a:lnSpc>
                <a:spcPct val="110000"/>
              </a:lnSpc>
            </a:pPr>
            <a:r>
              <a:rPr lang="zh-CN" altLang="en-US" dirty="0" smtClean="0">
                <a:solidFill>
                  <a:srgbClr val="FF0000"/>
                </a:solidFill>
              </a:rPr>
              <a:t>可</a:t>
            </a:r>
            <a:r>
              <a:rPr lang="zh-CN" altLang="en-US" dirty="0">
                <a:solidFill>
                  <a:srgbClr val="FF0000"/>
                </a:solidFill>
              </a:rPr>
              <a:t>扩展性</a:t>
            </a:r>
            <a:endParaRPr lang="en-US" altLang="zh-CN" dirty="0">
              <a:solidFill>
                <a:srgbClr val="FF0000"/>
              </a:solidFill>
            </a:endParaRPr>
          </a:p>
          <a:p>
            <a:pPr lvl="1">
              <a:lnSpc>
                <a:spcPct val="110000"/>
              </a:lnSpc>
            </a:pPr>
            <a:r>
              <a:rPr lang="zh-CN" altLang="en-US" sz="2800" dirty="0"/>
              <a:t>编址</a:t>
            </a:r>
            <a:r>
              <a:rPr lang="en-US" altLang="zh-CN" sz="2800" dirty="0"/>
              <a:t>/</a:t>
            </a:r>
            <a:r>
              <a:rPr lang="zh-CN" altLang="en-US" sz="2800" dirty="0"/>
              <a:t>命名机制</a:t>
            </a:r>
            <a:endParaRPr lang="en-US" altLang="zh-CN" sz="2800" dirty="0"/>
          </a:p>
          <a:p>
            <a:pPr lvl="1">
              <a:lnSpc>
                <a:spcPct val="110000"/>
              </a:lnSpc>
            </a:pPr>
            <a:r>
              <a:rPr lang="zh-CN" altLang="en-US" sz="2800" dirty="0"/>
              <a:t>网络互联</a:t>
            </a:r>
          </a:p>
          <a:p>
            <a:pPr>
              <a:lnSpc>
                <a:spcPct val="110000"/>
              </a:lnSpc>
            </a:pPr>
            <a:r>
              <a:rPr lang="zh-CN" altLang="en-US" dirty="0" smtClean="0">
                <a:solidFill>
                  <a:srgbClr val="FF0000"/>
                </a:solidFill>
              </a:rPr>
              <a:t>安全性</a:t>
            </a:r>
            <a:endParaRPr lang="en-US" altLang="zh-CN" dirty="0">
              <a:solidFill>
                <a:srgbClr val="FF0000"/>
              </a:solidFill>
            </a:endParaRPr>
          </a:p>
          <a:p>
            <a:pPr lvl="1"/>
            <a:r>
              <a:rPr lang="zh-CN" altLang="en-US" sz="2800" dirty="0" smtClean="0"/>
              <a:t>保密性</a:t>
            </a:r>
            <a:endParaRPr lang="en-US" altLang="zh-CN" sz="2800" dirty="0" smtClean="0"/>
          </a:p>
          <a:p>
            <a:pPr lvl="1"/>
            <a:r>
              <a:rPr lang="zh-CN" altLang="en-US" sz="2800" dirty="0" smtClean="0"/>
              <a:t>身份认证</a:t>
            </a:r>
            <a:endParaRPr lang="en-US" altLang="zh-CN" sz="2800" dirty="0" smtClean="0"/>
          </a:p>
          <a:p>
            <a:pPr lvl="1"/>
            <a:r>
              <a:rPr lang="zh-CN" altLang="en-US" sz="2800" dirty="0"/>
              <a:t>完整性</a:t>
            </a:r>
            <a:endParaRPr lang="en-US" altLang="zh-CN" sz="2800" dirty="0" smtClean="0"/>
          </a:p>
          <a:p>
            <a:endParaRPr lang="zh-CN" altLang="en-US" dirty="0"/>
          </a:p>
        </p:txBody>
      </p:sp>
      <p:sp>
        <p:nvSpPr>
          <p:cNvPr id="2959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12</a:t>
            </a:r>
          </a:p>
        </p:txBody>
      </p:sp>
      <p:sp>
        <p:nvSpPr>
          <p:cNvPr id="29594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分层原则</a:t>
            </a:r>
          </a:p>
        </p:txBody>
      </p:sp>
      <p:sp>
        <p:nvSpPr>
          <p:cNvPr id="296965" name="Rectangle 5"/>
          <p:cNvSpPr>
            <a:spLocks noGrp="1" noChangeArrowheads="1"/>
          </p:cNvSpPr>
          <p:nvPr>
            <p:ph type="body" idx="1"/>
          </p:nvPr>
        </p:nvSpPr>
        <p:spPr>
          <a:xfrm>
            <a:off x="809625" y="1773238"/>
            <a:ext cx="7958138" cy="4608512"/>
          </a:xfrm>
        </p:spPr>
        <p:txBody>
          <a:bodyPr/>
          <a:lstStyle/>
          <a:p>
            <a:pPr>
              <a:lnSpc>
                <a:spcPct val="120000"/>
              </a:lnSpc>
            </a:pPr>
            <a:r>
              <a:rPr lang="zh-CN" altLang="en-US" sz="2800" dirty="0">
                <a:solidFill>
                  <a:srgbClr val="FF0000"/>
                </a:solidFill>
                <a:effectLst>
                  <a:outerShdw blurRad="38100" dist="38100" dir="2700000" algn="tl">
                    <a:srgbClr val="C0C0C0"/>
                  </a:outerShdw>
                </a:effectLst>
              </a:rPr>
              <a:t>每层的功能应明确，并且相互独立</a:t>
            </a:r>
            <a:r>
              <a:rPr lang="zh-CN" altLang="en-US" sz="2800" dirty="0"/>
              <a:t>。这样当某一层的具体实现方法更新时，只要保持上、下层间的接口不变，便不会对邻层产生影响。</a:t>
            </a:r>
          </a:p>
          <a:p>
            <a:pPr>
              <a:lnSpc>
                <a:spcPct val="120000"/>
              </a:lnSpc>
            </a:pPr>
            <a:r>
              <a:rPr lang="zh-CN" altLang="en-US" sz="2800" dirty="0">
                <a:solidFill>
                  <a:srgbClr val="FF0000"/>
                </a:solidFill>
                <a:effectLst>
                  <a:outerShdw blurRad="38100" dist="38100" dir="2700000" algn="tl">
                    <a:srgbClr val="C0C0C0"/>
                  </a:outerShdw>
                </a:effectLst>
              </a:rPr>
              <a:t>层间的接口必须清晰，跨越接口的信息量应尽可能少</a:t>
            </a:r>
            <a:r>
              <a:rPr lang="zh-CN" altLang="en-US" sz="2800" dirty="0"/>
              <a:t>。</a:t>
            </a:r>
          </a:p>
          <a:p>
            <a:pPr>
              <a:lnSpc>
                <a:spcPct val="120000"/>
              </a:lnSpc>
            </a:pPr>
            <a:r>
              <a:rPr lang="zh-CN" altLang="en-US" sz="2800" dirty="0">
                <a:solidFill>
                  <a:srgbClr val="FF0000"/>
                </a:solidFill>
                <a:effectLst>
                  <a:outerShdw blurRad="38100" dist="38100" dir="2700000" algn="tl">
                    <a:srgbClr val="C0C0C0"/>
                  </a:outerShdw>
                </a:effectLst>
              </a:rPr>
              <a:t>层数应适中</a:t>
            </a:r>
            <a:r>
              <a:rPr lang="zh-CN" altLang="en-US" sz="2800" dirty="0"/>
              <a:t>。若层数太少，则多种功能混杂在一层中，造成每一层协议太复杂；若层数太多，则体系结构过于复杂，使描述和实现变得困难。</a:t>
            </a:r>
          </a:p>
        </p:txBody>
      </p:sp>
      <p:sp>
        <p:nvSpPr>
          <p:cNvPr id="2969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13</a:t>
            </a:r>
          </a:p>
        </p:txBody>
      </p:sp>
      <p:sp>
        <p:nvSpPr>
          <p:cNvPr id="2969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zh-CN" altLang="en-US"/>
              <a:t>分层优点</a:t>
            </a:r>
          </a:p>
        </p:txBody>
      </p:sp>
      <p:sp>
        <p:nvSpPr>
          <p:cNvPr id="294917" name="Rectangle 5"/>
          <p:cNvSpPr>
            <a:spLocks noGrp="1" noChangeArrowheads="1"/>
          </p:cNvSpPr>
          <p:nvPr>
            <p:ph type="body" idx="1"/>
          </p:nvPr>
        </p:nvSpPr>
        <p:spPr>
          <a:xfrm>
            <a:off x="2411413" y="1916113"/>
            <a:ext cx="4338637" cy="4024312"/>
          </a:xfrm>
        </p:spPr>
        <p:txBody>
          <a:bodyPr/>
          <a:lstStyle/>
          <a:p>
            <a:pPr>
              <a:lnSpc>
                <a:spcPct val="140000"/>
              </a:lnSpc>
            </a:pPr>
            <a:r>
              <a:rPr lang="zh-CN" altLang="en-US" dirty="0"/>
              <a:t>各层之间是独立的</a:t>
            </a:r>
          </a:p>
          <a:p>
            <a:pPr>
              <a:lnSpc>
                <a:spcPct val="140000"/>
              </a:lnSpc>
            </a:pPr>
            <a:r>
              <a:rPr lang="zh-CN" altLang="en-US" dirty="0"/>
              <a:t>灵活性好</a:t>
            </a:r>
          </a:p>
          <a:p>
            <a:pPr>
              <a:lnSpc>
                <a:spcPct val="140000"/>
              </a:lnSpc>
            </a:pPr>
            <a:r>
              <a:rPr lang="zh-CN" altLang="en-US" dirty="0"/>
              <a:t>结构上可分割开</a:t>
            </a:r>
          </a:p>
          <a:p>
            <a:pPr>
              <a:lnSpc>
                <a:spcPct val="140000"/>
              </a:lnSpc>
            </a:pPr>
            <a:r>
              <a:rPr lang="zh-CN" altLang="en-US" dirty="0"/>
              <a:t>易于实现和维护</a:t>
            </a:r>
          </a:p>
          <a:p>
            <a:pPr>
              <a:lnSpc>
                <a:spcPct val="140000"/>
              </a:lnSpc>
            </a:pPr>
            <a:r>
              <a:rPr lang="zh-CN" altLang="en-US" dirty="0"/>
              <a:t>能促进标准化工作 </a:t>
            </a:r>
          </a:p>
        </p:txBody>
      </p:sp>
      <p:sp>
        <p:nvSpPr>
          <p:cNvPr id="29491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14</a:t>
            </a:r>
          </a:p>
        </p:txBody>
      </p:sp>
      <p:sp>
        <p:nvSpPr>
          <p:cNvPr id="29491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a:t>网络体系结构</a:t>
            </a:r>
          </a:p>
        </p:txBody>
      </p:sp>
      <p:sp>
        <p:nvSpPr>
          <p:cNvPr id="299013" name="Rectangle 5"/>
          <p:cNvSpPr>
            <a:spLocks noGrp="1" noChangeArrowheads="1"/>
          </p:cNvSpPr>
          <p:nvPr>
            <p:ph type="body" idx="1"/>
          </p:nvPr>
        </p:nvSpPr>
        <p:spPr>
          <a:xfrm>
            <a:off x="809625" y="1846263"/>
            <a:ext cx="7958138" cy="4391025"/>
          </a:xfrm>
        </p:spPr>
        <p:txBody>
          <a:bodyPr/>
          <a:lstStyle/>
          <a:p>
            <a:pPr marL="0" indent="0">
              <a:lnSpc>
                <a:spcPct val="120000"/>
              </a:lnSpc>
              <a:buFont typeface="Wingdings" pitchFamily="2" charset="2"/>
              <a:buNone/>
            </a:pPr>
            <a:r>
              <a:rPr lang="zh-CN" altLang="en-US" sz="2800" dirty="0"/>
              <a:t>       </a:t>
            </a:r>
            <a:r>
              <a:rPr lang="zh-CN" altLang="en-US" sz="2800" dirty="0">
                <a:solidFill>
                  <a:srgbClr val="FF0000"/>
                </a:solidFill>
                <a:effectLst>
                  <a:outerShdw blurRad="38100" dist="38100" dir="2700000" algn="tl">
                    <a:srgbClr val="C0C0C0"/>
                  </a:outerShdw>
                </a:effectLst>
              </a:rPr>
              <a:t>网络体系结构</a:t>
            </a:r>
            <a:r>
              <a:rPr lang="zh-CN" altLang="en-US" sz="2800" dirty="0"/>
              <a:t>（</a:t>
            </a:r>
            <a:r>
              <a:rPr lang="en-US" altLang="zh-CN" sz="2800" dirty="0"/>
              <a:t>architecture</a:t>
            </a:r>
            <a:r>
              <a:rPr lang="zh-CN" altLang="en-US" sz="2800" dirty="0"/>
              <a:t>）是计算机网络的各层及其协议的集合，即：这个计算机网络及其部件所应</a:t>
            </a:r>
            <a:r>
              <a:rPr lang="zh-CN" altLang="en-US" sz="2800" dirty="0" smtClean="0"/>
              <a:t>完成功能</a:t>
            </a:r>
            <a:r>
              <a:rPr lang="zh-CN" altLang="en-US" sz="2800" dirty="0"/>
              <a:t>的精确定义。</a:t>
            </a:r>
          </a:p>
          <a:p>
            <a:pPr marL="0" indent="0">
              <a:lnSpc>
                <a:spcPct val="120000"/>
              </a:lnSpc>
              <a:buFont typeface="Wingdings" pitchFamily="2" charset="2"/>
              <a:buNone/>
            </a:pPr>
            <a:r>
              <a:rPr lang="zh-CN" altLang="en-US" sz="2800" dirty="0"/>
              <a:t>       </a:t>
            </a:r>
            <a:r>
              <a:rPr lang="zh-CN" altLang="en-US" sz="2800" dirty="0">
                <a:solidFill>
                  <a:srgbClr val="FF0000"/>
                </a:solidFill>
                <a:effectLst>
                  <a:outerShdw blurRad="38100" dist="38100" dir="2700000" algn="tl">
                    <a:srgbClr val="C0C0C0"/>
                  </a:outerShdw>
                </a:effectLst>
              </a:rPr>
              <a:t>网络实现</a:t>
            </a:r>
            <a:r>
              <a:rPr lang="zh-CN" altLang="en-US" sz="2800" dirty="0"/>
              <a:t>（</a:t>
            </a:r>
            <a:r>
              <a:rPr lang="en-US" altLang="zh-CN" sz="2800" dirty="0"/>
              <a:t>implementation</a:t>
            </a:r>
            <a:r>
              <a:rPr lang="zh-CN" altLang="en-US" sz="2800" dirty="0"/>
              <a:t>）是遵循这种体系结构的前提下用何种硬件或软件完成这些功能的问题。</a:t>
            </a:r>
          </a:p>
          <a:p>
            <a:pPr marL="0" indent="0">
              <a:lnSpc>
                <a:spcPct val="120000"/>
              </a:lnSpc>
              <a:buFont typeface="Wingdings" pitchFamily="2" charset="2"/>
              <a:buNone/>
            </a:pPr>
            <a:r>
              <a:rPr lang="zh-CN" altLang="en-US" sz="2800" dirty="0"/>
              <a:t>       体系结构是抽象的，而实现则是具体的，是真正在运行的计算机硬件和软件。 </a:t>
            </a:r>
          </a:p>
        </p:txBody>
      </p:sp>
      <p:sp>
        <p:nvSpPr>
          <p:cNvPr id="29901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zh-CN" altLang="en-US">
                <a:latin typeface="宋体" pitchFamily="2" charset="-122"/>
              </a:rPr>
              <a:t>常用网络体系结构</a:t>
            </a:r>
          </a:p>
        </p:txBody>
      </p:sp>
      <p:sp>
        <p:nvSpPr>
          <p:cNvPr id="3143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endParaRPr lang="en-US" altLang="zh-CN" sz="1200">
              <a:ea typeface="幼圆" pitchFamily="49" charset="-122"/>
            </a:endParaRPr>
          </a:p>
        </p:txBody>
      </p:sp>
      <p:sp>
        <p:nvSpPr>
          <p:cNvPr id="314373" name="Rectangle 5"/>
          <p:cNvSpPr>
            <a:spLocks noGrp="1" noChangeArrowheads="1"/>
          </p:cNvSpPr>
          <p:nvPr>
            <p:ph type="body" idx="1"/>
          </p:nvPr>
        </p:nvSpPr>
        <p:spPr>
          <a:xfrm>
            <a:off x="2843213" y="2204145"/>
            <a:ext cx="3330575" cy="3529111"/>
          </a:xfrm>
        </p:spPr>
        <p:txBody>
          <a:bodyPr/>
          <a:lstStyle/>
          <a:p>
            <a:pPr>
              <a:lnSpc>
                <a:spcPct val="150000"/>
              </a:lnSpc>
            </a:pPr>
            <a:r>
              <a:rPr lang="en-US" altLang="zh-CN" dirty="0">
                <a:hlinkClick r:id="rId5" action="ppaction://hlinksldjump"/>
              </a:rPr>
              <a:t>ISO/OSI RM</a:t>
            </a:r>
            <a:endParaRPr lang="en-US" altLang="zh-CN" dirty="0"/>
          </a:p>
          <a:p>
            <a:pPr>
              <a:lnSpc>
                <a:spcPct val="150000"/>
              </a:lnSpc>
            </a:pPr>
            <a:r>
              <a:rPr lang="en-US" altLang="zh-CN" dirty="0" smtClean="0">
                <a:hlinkClick r:id="rId6" action="ppaction://hlinksldjump"/>
              </a:rPr>
              <a:t>TCP/IP </a:t>
            </a:r>
            <a:r>
              <a:rPr lang="en-US" altLang="zh-CN" dirty="0">
                <a:hlinkClick r:id="rId6" action="ppaction://hlinksldjump"/>
              </a:rPr>
              <a:t>RM</a:t>
            </a:r>
            <a:endParaRPr lang="en-US" altLang="zh-CN" dirty="0"/>
          </a:p>
          <a:p>
            <a:pPr>
              <a:lnSpc>
                <a:spcPct val="150000"/>
              </a:lnSpc>
            </a:pPr>
            <a:r>
              <a:rPr lang="zh-CN" altLang="en-US" dirty="0" smtClean="0">
                <a:hlinkClick r:id="rId7" action="ppaction://hlinksldjump"/>
              </a:rPr>
              <a:t>原理</a:t>
            </a:r>
            <a:r>
              <a:rPr lang="zh-CN" altLang="en-US" dirty="0">
                <a:hlinkClick r:id="rId7" action="ppaction://hlinksldjump"/>
              </a:rPr>
              <a:t>体系结构</a:t>
            </a:r>
            <a:endParaRPr lang="zh-CN" altLang="en-US" dirty="0"/>
          </a:p>
          <a:p>
            <a:pPr>
              <a:lnSpc>
                <a:spcPct val="150000"/>
              </a:lnSpc>
            </a:pPr>
            <a:r>
              <a:rPr lang="en-US" altLang="zh-CN" dirty="0" smtClean="0">
                <a:hlinkClick r:id="rId8" action="ppaction://hlinksldjump"/>
              </a:rPr>
              <a:t>LAN </a:t>
            </a:r>
            <a:r>
              <a:rPr lang="en-US" altLang="zh-CN" dirty="0">
                <a:hlinkClick r:id="rId8" action="ppaction://hlinksldjump"/>
              </a:rPr>
              <a:t>RM</a:t>
            </a:r>
            <a:endParaRPr lang="en-US" altLang="zh-CN"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zh-CN" altLang="en-US"/>
              <a:t>图示计算机网络</a:t>
            </a:r>
          </a:p>
        </p:txBody>
      </p:sp>
      <p:sp>
        <p:nvSpPr>
          <p:cNvPr id="402444" name="Rectangle 12"/>
          <p:cNvSpPr>
            <a:spLocks noGrp="1" noChangeArrowheads="1"/>
          </p:cNvSpPr>
          <p:nvPr>
            <p:ph type="body" idx="1"/>
          </p:nvPr>
        </p:nvSpPr>
        <p:spPr>
          <a:xfrm>
            <a:off x="809625" y="5805488"/>
            <a:ext cx="7958138" cy="431800"/>
          </a:xfrm>
        </p:spPr>
        <p:txBody>
          <a:bodyPr/>
          <a:lstStyle/>
          <a:p>
            <a:pPr algn="ctr">
              <a:lnSpc>
                <a:spcPct val="90000"/>
              </a:lnSpc>
              <a:buFont typeface="Wingdings" pitchFamily="2" charset="2"/>
              <a:buNone/>
            </a:pPr>
            <a:r>
              <a:rPr lang="zh-CN" altLang="en-US" sz="2400"/>
              <a:t>计算机网络是</a:t>
            </a:r>
            <a:r>
              <a:rPr lang="zh-CN" altLang="en-US" sz="2400">
                <a:solidFill>
                  <a:srgbClr val="FF0000"/>
                </a:solidFill>
              </a:rPr>
              <a:t>计算机技术</a:t>
            </a:r>
            <a:r>
              <a:rPr lang="zh-CN" altLang="en-US" sz="2400"/>
              <a:t>和</a:t>
            </a:r>
            <a:r>
              <a:rPr lang="zh-CN" altLang="en-US" sz="2400">
                <a:solidFill>
                  <a:srgbClr val="FF0000"/>
                </a:solidFill>
              </a:rPr>
              <a:t>通信技术</a:t>
            </a:r>
            <a:r>
              <a:rPr lang="zh-CN" altLang="en-US" sz="2400"/>
              <a:t>相结合的产物。</a:t>
            </a:r>
          </a:p>
        </p:txBody>
      </p:sp>
      <p:sp>
        <p:nvSpPr>
          <p:cNvPr id="40243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zh-CN" altLang="en-US"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计算机网络的定义</a:t>
            </a:r>
            <a:endParaRPr lang="en-US" altLang="zh-CN" sz="1200">
              <a:ea typeface="幼圆" pitchFamily="49" charset="-122"/>
            </a:endParaRPr>
          </a:p>
        </p:txBody>
      </p:sp>
      <p:sp>
        <p:nvSpPr>
          <p:cNvPr id="40243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aphicFrame>
        <p:nvGraphicFramePr>
          <p:cNvPr id="402441" name="Object 9"/>
          <p:cNvGraphicFramePr>
            <a:graphicFrameLocks noGrp="1" noChangeAspect="1"/>
          </p:cNvGraphicFramePr>
          <p:nvPr>
            <p:ph idx="4294967295"/>
          </p:nvPr>
        </p:nvGraphicFramePr>
        <p:xfrm>
          <a:off x="1116013" y="1773238"/>
          <a:ext cx="7273925" cy="3763962"/>
        </p:xfrm>
        <a:graphic>
          <a:graphicData uri="http://schemas.openxmlformats.org/presentationml/2006/ole">
            <mc:AlternateContent xmlns:mc="http://schemas.openxmlformats.org/markup-compatibility/2006">
              <mc:Choice xmlns:v="urn:schemas-microsoft-com:vml" Requires="v">
                <p:oleObj spid="_x0000_s402516" name="Visio" r:id="rId7" imgW="4479798" imgH="2317242" progId="Visio.Drawing.11">
                  <p:embed/>
                </p:oleObj>
              </mc:Choice>
              <mc:Fallback>
                <p:oleObj name="Visio" r:id="rId7" imgW="4479798" imgH="2317242"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1773238"/>
                        <a:ext cx="7273925" cy="376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zh-CN" b="1"/>
              <a:t>ISO/OSI RM</a:t>
            </a:r>
            <a:endParaRPr lang="zh-CN" altLang="en-US" b="1"/>
          </a:p>
        </p:txBody>
      </p:sp>
      <p:sp>
        <p:nvSpPr>
          <p:cNvPr id="3153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5397" name="Rectangle 5"/>
          <p:cNvSpPr>
            <a:spLocks noGrp="1" noChangeArrowheads="1"/>
          </p:cNvSpPr>
          <p:nvPr>
            <p:ph type="body" idx="1"/>
          </p:nvPr>
        </p:nvSpPr>
        <p:spPr/>
        <p:txBody>
          <a:bodyPr/>
          <a:lstStyle/>
          <a:p>
            <a:pPr marL="0" indent="0">
              <a:lnSpc>
                <a:spcPct val="140000"/>
              </a:lnSpc>
              <a:buFont typeface="Wingdings" pitchFamily="2" charset="2"/>
              <a:buNone/>
            </a:pPr>
            <a:r>
              <a:rPr lang="en-US" altLang="zh-CN" sz="2800"/>
              <a:t>       OSI RM</a:t>
            </a:r>
            <a:r>
              <a:rPr lang="zh-CN" altLang="en-US" sz="2800"/>
              <a:t>（开放系统互联参考模型）由</a:t>
            </a:r>
            <a:r>
              <a:rPr lang="en-US" altLang="zh-CN" sz="2800">
                <a:solidFill>
                  <a:srgbClr val="FF0000"/>
                </a:solidFill>
                <a:effectLst>
                  <a:outerShdw blurRad="38100" dist="38100" dir="2700000" algn="tl">
                    <a:srgbClr val="C0C0C0"/>
                  </a:outerShdw>
                </a:effectLst>
              </a:rPr>
              <a:t>ISO</a:t>
            </a:r>
            <a:r>
              <a:rPr lang="zh-CN" altLang="en-US" sz="2800">
                <a:solidFill>
                  <a:srgbClr val="FF0000"/>
                </a:solidFill>
                <a:effectLst>
                  <a:outerShdw blurRad="38100" dist="38100" dir="2700000" algn="tl">
                    <a:srgbClr val="C0C0C0"/>
                  </a:outerShdw>
                </a:effectLst>
              </a:rPr>
              <a:t>组织</a:t>
            </a:r>
            <a:r>
              <a:rPr lang="zh-CN" altLang="en-US" sz="2800"/>
              <a:t>提出，目的是</a:t>
            </a:r>
            <a:r>
              <a:rPr lang="zh-CN" altLang="en-US" sz="2800">
                <a:solidFill>
                  <a:srgbClr val="FF0000"/>
                </a:solidFill>
                <a:effectLst>
                  <a:outerShdw blurRad="38100" dist="38100" dir="2700000" algn="tl">
                    <a:srgbClr val="C0C0C0"/>
                  </a:outerShdw>
                </a:effectLst>
              </a:rPr>
              <a:t>实现异种机互连</a:t>
            </a:r>
            <a:r>
              <a:rPr lang="zh-CN" altLang="en-US" sz="2800"/>
              <a:t>。</a:t>
            </a:r>
            <a:r>
              <a:rPr lang="en-US" altLang="zh-CN" sz="2800"/>
              <a:t>“</a:t>
            </a:r>
            <a:r>
              <a:rPr lang="zh-CN" altLang="en-US" sz="2800">
                <a:solidFill>
                  <a:srgbClr val="FF0000"/>
                </a:solidFill>
                <a:effectLst>
                  <a:outerShdw blurRad="38100" dist="38100" dir="2700000" algn="tl">
                    <a:srgbClr val="C0C0C0"/>
                  </a:outerShdw>
                </a:effectLst>
              </a:rPr>
              <a:t>开放</a:t>
            </a:r>
            <a:r>
              <a:rPr lang="zh-CN" altLang="en-US" sz="2800"/>
              <a:t>”表示任何两个遵守</a:t>
            </a:r>
            <a:r>
              <a:rPr lang="en-US" altLang="zh-CN" sz="2800"/>
              <a:t>OSI</a:t>
            </a:r>
            <a:r>
              <a:rPr lang="zh-CN" altLang="en-US" sz="2800"/>
              <a:t>标准的系统可以互连。“</a:t>
            </a:r>
            <a:r>
              <a:rPr lang="zh-CN" altLang="en-US" sz="2800">
                <a:solidFill>
                  <a:srgbClr val="FF0000"/>
                </a:solidFill>
                <a:effectLst>
                  <a:outerShdw blurRad="38100" dist="38100" dir="2700000" algn="tl">
                    <a:srgbClr val="C0C0C0"/>
                  </a:outerShdw>
                </a:effectLst>
              </a:rPr>
              <a:t>系统</a:t>
            </a:r>
            <a:r>
              <a:rPr lang="zh-CN" altLang="en-US" sz="2800"/>
              <a:t>”指计算机、终端或外部设备等。</a:t>
            </a:r>
          </a:p>
          <a:p>
            <a:pPr marL="0" indent="0">
              <a:lnSpc>
                <a:spcPct val="140000"/>
              </a:lnSpc>
              <a:buFont typeface="Wingdings" pitchFamily="2" charset="2"/>
              <a:buNone/>
            </a:pPr>
            <a:r>
              <a:rPr lang="zh-CN" altLang="en-US" sz="2800"/>
              <a:t>       与</a:t>
            </a:r>
            <a:r>
              <a:rPr lang="en-US" altLang="zh-CN" sz="2800"/>
              <a:t>OSI RM</a:t>
            </a:r>
            <a:r>
              <a:rPr lang="zh-CN" altLang="en-US" sz="2800"/>
              <a:t>相关的协议已经很少使用，但是该模型本身是非常通用的，并且仍然有效，在每一层上讨论到的特性也仍然非常重要。</a:t>
            </a:r>
          </a:p>
        </p:txBody>
      </p:sp>
      <p:sp>
        <p:nvSpPr>
          <p:cNvPr id="31539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93" name="Text Box 103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2</a:t>
            </a:r>
          </a:p>
        </p:txBody>
      </p:sp>
      <p:pic>
        <p:nvPicPr>
          <p:cNvPr id="67594" name="Picture 1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60350"/>
            <a:ext cx="7961313"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1" name="Text Box 1031"/>
          <p:cNvSpPr txBox="1">
            <a:spLocks noChangeArrowheads="1"/>
          </p:cNvSpPr>
          <p:nvPr/>
        </p:nvSpPr>
        <p:spPr bwMode="auto">
          <a:xfrm>
            <a:off x="3779838" y="6237288"/>
            <a:ext cx="1655762" cy="366712"/>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latin typeface="Arial" charset="0"/>
                <a:ea typeface="楷体_GB2312" pitchFamily="49" charset="-122"/>
              </a:rPr>
              <a:t> </a:t>
            </a:r>
            <a:r>
              <a:rPr lang="en-US" altLang="zh-CN" sz="1800" b="1">
                <a:latin typeface="Arial" charset="0"/>
                <a:ea typeface="楷体_GB2312" pitchFamily="49" charset="-122"/>
              </a:rPr>
              <a:t>ISO/OSI RM</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35876" name="Text Box 4"/>
          <p:cNvSpPr txBox="1">
            <a:spLocks noChangeArrowheads="1"/>
          </p:cNvSpPr>
          <p:nvPr/>
        </p:nvSpPr>
        <p:spPr bwMode="auto">
          <a:xfrm>
            <a:off x="3348038" y="5949950"/>
            <a:ext cx="25923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dirty="0">
                <a:latin typeface="+mn-ea"/>
                <a:ea typeface="+mn-ea"/>
              </a:rPr>
              <a:t> 数据传输</a:t>
            </a:r>
          </a:p>
        </p:txBody>
      </p:sp>
      <p:pic>
        <p:nvPicPr>
          <p:cNvPr id="335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76250"/>
            <a:ext cx="7861300" cy="52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a:t>物理层</a:t>
            </a:r>
            <a:br>
              <a:rPr lang="zh-CN" altLang="en-US"/>
            </a:br>
            <a:r>
              <a:rPr lang="zh-CN" altLang="en-US" sz="3200"/>
              <a:t>（概念）</a:t>
            </a:r>
          </a:p>
        </p:txBody>
      </p:sp>
      <p:sp>
        <p:nvSpPr>
          <p:cNvPr id="317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7448" name="Rectangle 8"/>
          <p:cNvSpPr>
            <a:spLocks noGrp="1" noChangeArrowheads="1"/>
          </p:cNvSpPr>
          <p:nvPr>
            <p:ph type="body" idx="1"/>
          </p:nvPr>
        </p:nvSpPr>
        <p:spPr/>
        <p:txBody>
          <a:bodyPr/>
          <a:lstStyle/>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dirty="0"/>
              <a:t>     在物理介质上传输原始的比特流。</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dirty="0"/>
              <a:t>       定义了为建立、维护和拆除物理链路所需的机械的、电气的、功能的和规程的特性。</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dirty="0"/>
              <a:t>     比特流</a:t>
            </a:r>
          </a:p>
        </p:txBody>
      </p:sp>
      <p:sp>
        <p:nvSpPr>
          <p:cNvPr id="31744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zh-CN" altLang="en-US"/>
              <a:t>物理层</a:t>
            </a:r>
            <a:br>
              <a:rPr lang="zh-CN" altLang="en-US"/>
            </a:br>
            <a:r>
              <a:rPr lang="zh-CN" altLang="en-US" sz="3200"/>
              <a:t>（图示）</a:t>
            </a:r>
          </a:p>
        </p:txBody>
      </p:sp>
      <p:sp>
        <p:nvSpPr>
          <p:cNvPr id="337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37926" name="Picture 6"/>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2205038"/>
            <a:ext cx="8058150"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2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zh-CN" altLang="en-US"/>
              <a:t>数据链路层</a:t>
            </a:r>
            <a:br>
              <a:rPr lang="zh-CN" altLang="en-US"/>
            </a:br>
            <a:r>
              <a:rPr lang="zh-CN" altLang="en-US" sz="3200"/>
              <a:t>（概念）</a:t>
            </a:r>
          </a:p>
        </p:txBody>
      </p:sp>
      <p:sp>
        <p:nvSpPr>
          <p:cNvPr id="3389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38949" name="Rectangle 5"/>
          <p:cNvSpPr>
            <a:spLocks noGrp="1" noChangeArrowheads="1"/>
          </p:cNvSpPr>
          <p:nvPr>
            <p:ph type="body" idx="1"/>
          </p:nvPr>
        </p:nvSpPr>
        <p:spPr/>
        <p:txBody>
          <a:bodyPr/>
          <a:lstStyle/>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dirty="0"/>
              <a:t>       为它的上一层（网络层）提供一条无差错的数据链路（点</a:t>
            </a:r>
            <a:r>
              <a:rPr lang="en-US" altLang="zh-CN" sz="2800" dirty="0"/>
              <a:t>-</a:t>
            </a:r>
            <a:r>
              <a:rPr lang="zh-CN" altLang="en-US" sz="2800"/>
              <a:t>点：直接相连）。</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dirty="0"/>
              <a:t>     数据成帧、差错控制和流量控制。</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dirty="0"/>
              <a:t>      帧</a:t>
            </a:r>
          </a:p>
        </p:txBody>
      </p:sp>
      <p:sp>
        <p:nvSpPr>
          <p:cNvPr id="3389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r>
              <a:rPr lang="zh-CN" altLang="en-US"/>
              <a:t>数据链路层</a:t>
            </a:r>
            <a:br>
              <a:rPr lang="zh-CN" altLang="en-US"/>
            </a:br>
            <a:r>
              <a:rPr lang="zh-CN" altLang="en-US" sz="3200"/>
              <a:t>（图示）</a:t>
            </a:r>
          </a:p>
        </p:txBody>
      </p:sp>
      <p:sp>
        <p:nvSpPr>
          <p:cNvPr id="339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39973" name="Picture 5"/>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2060575"/>
            <a:ext cx="8018463"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99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340995" name="Text Box 3"/>
          <p:cNvSpPr txBox="1">
            <a:spLocks noChangeArrowheads="1"/>
          </p:cNvSpPr>
          <p:nvPr/>
        </p:nvSpPr>
        <p:spPr bwMode="auto">
          <a:xfrm>
            <a:off x="3348038" y="5949950"/>
            <a:ext cx="25923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mn-ea"/>
                <a:ea typeface="+mn-ea"/>
              </a:rPr>
              <a:t> 点</a:t>
            </a:r>
            <a:r>
              <a:rPr lang="en-US" altLang="zh-CN" b="1">
                <a:latin typeface="+mn-ea"/>
                <a:ea typeface="+mn-ea"/>
              </a:rPr>
              <a:t>-</a:t>
            </a:r>
            <a:r>
              <a:rPr lang="zh-CN" altLang="en-US" b="1">
                <a:latin typeface="+mn-ea"/>
                <a:ea typeface="+mn-ea"/>
              </a:rPr>
              <a:t>点传输</a:t>
            </a:r>
          </a:p>
        </p:txBody>
      </p:sp>
      <p:pic>
        <p:nvPicPr>
          <p:cNvPr id="340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60350"/>
            <a:ext cx="721995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zh-CN" altLang="en-US"/>
              <a:t>网络层</a:t>
            </a:r>
            <a:br>
              <a:rPr lang="zh-CN" altLang="en-US"/>
            </a:br>
            <a:r>
              <a:rPr lang="zh-CN" altLang="en-US" sz="3200"/>
              <a:t>（概念）</a:t>
            </a:r>
          </a:p>
        </p:txBody>
      </p:sp>
      <p:sp>
        <p:nvSpPr>
          <p:cNvPr id="342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2021" name="Rectangle 5"/>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dirty="0"/>
              <a:t>      </a:t>
            </a:r>
            <a:r>
              <a:rPr lang="zh-CN" altLang="en-US" dirty="0" smtClean="0"/>
              <a:t>对整个通信子网</a:t>
            </a:r>
            <a:r>
              <a:rPr lang="zh-CN" altLang="en-US" dirty="0"/>
              <a:t>的运行进行控制。</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dirty="0"/>
              <a:t>      路由选择、阻塞控制、</a:t>
            </a:r>
            <a:r>
              <a:rPr lang="en-US" altLang="zh-CN" dirty="0" err="1"/>
              <a:t>Qos</a:t>
            </a:r>
            <a:r>
              <a:rPr lang="zh-CN" altLang="en-US" dirty="0"/>
              <a:t>和网络互连。</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dirty="0"/>
              <a:t>      分组</a:t>
            </a:r>
          </a:p>
        </p:txBody>
      </p:sp>
      <p:sp>
        <p:nvSpPr>
          <p:cNvPr id="3420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zh-CN" altLang="en-US"/>
              <a:t>网络层</a:t>
            </a:r>
            <a:br>
              <a:rPr lang="zh-CN" altLang="en-US"/>
            </a:br>
            <a:r>
              <a:rPr lang="zh-CN" altLang="en-US" sz="3200"/>
              <a:t>（图示）</a:t>
            </a:r>
          </a:p>
        </p:txBody>
      </p:sp>
      <p:sp>
        <p:nvSpPr>
          <p:cNvPr id="343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3047" name="Picture 7"/>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2060575"/>
            <a:ext cx="8064500" cy="396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4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zh-CN" altLang="en-US"/>
              <a:t>概念澄清：三网</a:t>
            </a:r>
          </a:p>
        </p:txBody>
      </p:sp>
      <p:sp>
        <p:nvSpPr>
          <p:cNvPr id="4055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55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05511" name="Rectangle 7"/>
          <p:cNvSpPr>
            <a:spLocks noGrp="1" noChangeArrowheads="1"/>
          </p:cNvSpPr>
          <p:nvPr>
            <p:ph type="body" idx="1"/>
          </p:nvPr>
        </p:nvSpPr>
        <p:spPr>
          <a:xfrm>
            <a:off x="809625" y="1773238"/>
            <a:ext cx="7958138" cy="4608512"/>
          </a:xfrm>
        </p:spPr>
        <p:txBody>
          <a:bodyPr/>
          <a:lstStyle/>
          <a:p>
            <a:pPr>
              <a:lnSpc>
                <a:spcPct val="115000"/>
              </a:lnSpc>
            </a:pPr>
            <a:r>
              <a:rPr lang="zh-CN" altLang="en-US" sz="2800">
                <a:solidFill>
                  <a:srgbClr val="FF3300"/>
                </a:solidFill>
              </a:rPr>
              <a:t>电信网络</a:t>
            </a:r>
          </a:p>
          <a:p>
            <a:pPr>
              <a:lnSpc>
                <a:spcPct val="115000"/>
              </a:lnSpc>
              <a:buFont typeface="Wingdings" pitchFamily="2" charset="2"/>
              <a:buNone/>
            </a:pPr>
            <a:r>
              <a:rPr lang="zh-CN" altLang="en-US" sz="2400"/>
              <a:t>            传输声音信号。强调实时性，可靠性要求一般，对带宽要求较低。</a:t>
            </a:r>
          </a:p>
          <a:p>
            <a:pPr>
              <a:lnSpc>
                <a:spcPct val="115000"/>
              </a:lnSpc>
            </a:pPr>
            <a:r>
              <a:rPr lang="zh-CN" altLang="en-US" sz="2800">
                <a:solidFill>
                  <a:srgbClr val="FF3300"/>
                </a:solidFill>
              </a:rPr>
              <a:t>有线电视网络</a:t>
            </a:r>
          </a:p>
          <a:p>
            <a:pPr>
              <a:lnSpc>
                <a:spcPct val="115000"/>
              </a:lnSpc>
              <a:buFont typeface="Wingdings" pitchFamily="2" charset="2"/>
              <a:buNone/>
            </a:pPr>
            <a:r>
              <a:rPr lang="zh-CN" altLang="en-US" sz="2400"/>
              <a:t>            传输视频信号。强调实时性，可靠性要求一般，对带宽要求较高。</a:t>
            </a:r>
          </a:p>
          <a:p>
            <a:pPr>
              <a:lnSpc>
                <a:spcPct val="115000"/>
              </a:lnSpc>
            </a:pPr>
            <a:r>
              <a:rPr lang="zh-CN" altLang="en-US" sz="2800">
                <a:solidFill>
                  <a:srgbClr val="FF3300"/>
                </a:solidFill>
              </a:rPr>
              <a:t>计算机网络</a:t>
            </a:r>
          </a:p>
          <a:p>
            <a:pPr>
              <a:lnSpc>
                <a:spcPct val="115000"/>
              </a:lnSpc>
              <a:buFont typeface="Wingdings" pitchFamily="2" charset="2"/>
              <a:buNone/>
            </a:pPr>
            <a:r>
              <a:rPr lang="zh-CN" altLang="en-US" sz="2400"/>
              <a:t>            传输数据信号。强调可靠性，实时性和带宽要求一般。发展最快的并起到核心作用的是计算机网络。</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6"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11</a:t>
            </a:r>
          </a:p>
        </p:txBody>
      </p:sp>
      <p:sp>
        <p:nvSpPr>
          <p:cNvPr id="344067" name="Text Box 3"/>
          <p:cNvSpPr txBox="1">
            <a:spLocks noChangeArrowheads="1"/>
          </p:cNvSpPr>
          <p:nvPr/>
        </p:nvSpPr>
        <p:spPr bwMode="auto">
          <a:xfrm>
            <a:off x="2339975" y="6092825"/>
            <a:ext cx="3816350"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dirty="0">
                <a:latin typeface="+mn-ea"/>
                <a:ea typeface="+mn-ea"/>
              </a:rPr>
              <a:t> 端</a:t>
            </a:r>
            <a:r>
              <a:rPr lang="en-US" altLang="zh-CN" b="1" dirty="0">
                <a:latin typeface="+mn-ea"/>
                <a:ea typeface="+mn-ea"/>
              </a:rPr>
              <a:t>-</a:t>
            </a:r>
            <a:r>
              <a:rPr lang="zh-CN" altLang="en-US" b="1" dirty="0">
                <a:latin typeface="+mn-ea"/>
                <a:ea typeface="+mn-ea"/>
              </a:rPr>
              <a:t>端（主机</a:t>
            </a:r>
            <a:r>
              <a:rPr lang="en-US" altLang="zh-CN" b="1" dirty="0">
                <a:latin typeface="+mn-ea"/>
                <a:ea typeface="+mn-ea"/>
              </a:rPr>
              <a:t>-</a:t>
            </a:r>
            <a:r>
              <a:rPr lang="zh-CN" altLang="en-US" b="1" dirty="0">
                <a:latin typeface="+mn-ea"/>
                <a:ea typeface="+mn-ea"/>
              </a:rPr>
              <a:t>主机）传输</a:t>
            </a:r>
          </a:p>
        </p:txBody>
      </p:sp>
      <p:pic>
        <p:nvPicPr>
          <p:cNvPr id="344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60350"/>
            <a:ext cx="6224587" cy="577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a:t>传输层</a:t>
            </a:r>
            <a:br>
              <a:rPr lang="zh-CN" altLang="en-US"/>
            </a:br>
            <a:r>
              <a:rPr lang="zh-CN" altLang="en-US" sz="3200"/>
              <a:t>（概念）</a:t>
            </a:r>
          </a:p>
        </p:txBody>
      </p:sp>
      <p:sp>
        <p:nvSpPr>
          <p:cNvPr id="346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6116" name="Rectangle 4"/>
          <p:cNvSpPr>
            <a:spLocks noGrp="1" noChangeArrowheads="1"/>
          </p:cNvSpPr>
          <p:nvPr>
            <p:ph type="body" idx="1"/>
          </p:nvPr>
        </p:nvSpPr>
        <p:spPr/>
        <p:txBody>
          <a:bodyPr/>
          <a:lstStyle/>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dirty="0"/>
              <a:t>     </a:t>
            </a:r>
            <a:r>
              <a:rPr lang="zh-CN" altLang="en-US" sz="2800" dirty="0" smtClean="0"/>
              <a:t>负责不同主机</a:t>
            </a:r>
            <a:r>
              <a:rPr lang="zh-CN" altLang="en-US" sz="2800" dirty="0"/>
              <a:t>中两个进程之间的通信。</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dirty="0"/>
              <a:t>      分流与复用、端</a:t>
            </a:r>
            <a:r>
              <a:rPr lang="en-US" altLang="zh-CN" sz="2800" dirty="0"/>
              <a:t>-</a:t>
            </a:r>
            <a:r>
              <a:rPr lang="zh-CN" altLang="en-US" sz="2800" dirty="0"/>
              <a:t>端的差错控制和端</a:t>
            </a:r>
            <a:r>
              <a:rPr lang="en-US" altLang="zh-CN" sz="2800" dirty="0"/>
              <a:t>-</a:t>
            </a:r>
            <a:r>
              <a:rPr lang="zh-CN" altLang="en-US" sz="2800" dirty="0"/>
              <a:t>端的流量控制。</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dirty="0"/>
              <a:t>      </a:t>
            </a:r>
            <a:r>
              <a:rPr lang="en-US" altLang="zh-CN" sz="2800" dirty="0"/>
              <a:t>TPDU</a:t>
            </a:r>
            <a:endParaRPr lang="zh-CN" altLang="en-US" sz="2800" dirty="0"/>
          </a:p>
        </p:txBody>
      </p:sp>
      <p:sp>
        <p:nvSpPr>
          <p:cNvPr id="34611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t>传输层</a:t>
            </a:r>
            <a:br>
              <a:rPr lang="zh-CN" altLang="en-US"/>
            </a:br>
            <a:r>
              <a:rPr lang="zh-CN" altLang="en-US" sz="3200"/>
              <a:t>（图示）</a:t>
            </a:r>
          </a:p>
        </p:txBody>
      </p:sp>
      <p:sp>
        <p:nvSpPr>
          <p:cNvPr id="347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7141" name="Picture 5"/>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755650" y="2060575"/>
            <a:ext cx="8164513" cy="397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71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zh-CN" altLang="en-US"/>
              <a:t>网络层和传输层</a:t>
            </a:r>
          </a:p>
        </p:txBody>
      </p:sp>
      <p:sp>
        <p:nvSpPr>
          <p:cNvPr id="348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8165" name="Picture 5"/>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2349500"/>
            <a:ext cx="8081962"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zh-CN" altLang="en-US"/>
              <a:t>会话层</a:t>
            </a:r>
            <a:br>
              <a:rPr lang="zh-CN" altLang="en-US"/>
            </a:br>
            <a:r>
              <a:rPr lang="zh-CN" altLang="en-US" sz="3200"/>
              <a:t>（概念）</a:t>
            </a:r>
          </a:p>
        </p:txBody>
      </p:sp>
      <p:sp>
        <p:nvSpPr>
          <p:cNvPr id="349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9188" name="Rectangle 4"/>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功能</a:t>
            </a:r>
            <a:endParaRPr lang="en-US" altLang="zh-CN" dirty="0">
              <a:solidFill>
                <a:srgbClr val="FF0000"/>
              </a:solidFill>
              <a:effectLst>
                <a:outerShdw blurRad="38100" dist="38100" dir="2700000" algn="tl">
                  <a:srgbClr val="C0C0C0"/>
                </a:outerShdw>
              </a:effectLst>
            </a:endParaRPr>
          </a:p>
          <a:p>
            <a:pPr marL="0" indent="0">
              <a:lnSpc>
                <a:spcPct val="130000"/>
              </a:lnSpc>
              <a:buClr>
                <a:srgbClr val="FF0000"/>
              </a:buClr>
              <a:buNone/>
            </a:pPr>
            <a:r>
              <a:rPr lang="zh-CN" altLang="en-US" dirty="0" smtClean="0"/>
              <a:t>     负责不同主机</a:t>
            </a:r>
            <a:r>
              <a:rPr lang="zh-CN" altLang="en-US" dirty="0"/>
              <a:t>中两</a:t>
            </a:r>
            <a:r>
              <a:rPr lang="zh-CN" altLang="en-US" dirty="0" smtClean="0"/>
              <a:t>个用户之间的会话。</a:t>
            </a:r>
            <a:endParaRPr lang="zh-CN" altLang="en-US" dirty="0"/>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内容</a:t>
            </a:r>
          </a:p>
          <a:p>
            <a:pPr marL="0" indent="0">
              <a:lnSpc>
                <a:spcPct val="130000"/>
              </a:lnSpc>
              <a:buClr>
                <a:srgbClr val="FF0000"/>
              </a:buClr>
              <a:buFont typeface="Wingdings" pitchFamily="2" charset="2"/>
              <a:buNone/>
            </a:pPr>
            <a:r>
              <a:rPr lang="zh-CN" altLang="en-US" dirty="0"/>
              <a:t>      对话管理、令牌管理和数据同步。</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dirty="0"/>
              <a:t>      </a:t>
            </a:r>
            <a:r>
              <a:rPr lang="en-US" altLang="zh-CN" dirty="0"/>
              <a:t>SPDU</a:t>
            </a:r>
            <a:endParaRPr lang="zh-CN" altLang="en-US" dirty="0"/>
          </a:p>
        </p:txBody>
      </p:sp>
      <p:sp>
        <p:nvSpPr>
          <p:cNvPr id="34918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zh-CN" altLang="en-US"/>
              <a:t>会话层</a:t>
            </a:r>
            <a:br>
              <a:rPr lang="zh-CN" altLang="en-US"/>
            </a:br>
            <a:r>
              <a:rPr lang="zh-CN" altLang="en-US" sz="3200"/>
              <a:t>（图示）</a:t>
            </a:r>
          </a:p>
        </p:txBody>
      </p:sp>
      <p:sp>
        <p:nvSpPr>
          <p:cNvPr id="350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0213"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2205038"/>
            <a:ext cx="8093075" cy="388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02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zh-CN" altLang="en-US"/>
              <a:t>表示层</a:t>
            </a:r>
            <a:br>
              <a:rPr lang="zh-CN" altLang="en-US"/>
            </a:br>
            <a:r>
              <a:rPr lang="zh-CN" altLang="en-US" sz="3200"/>
              <a:t>（概念）</a:t>
            </a:r>
          </a:p>
        </p:txBody>
      </p:sp>
      <p:sp>
        <p:nvSpPr>
          <p:cNvPr id="351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1236" name="Rectangle 4"/>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功能</a:t>
            </a:r>
          </a:p>
          <a:p>
            <a:pPr marL="0" indent="0">
              <a:lnSpc>
                <a:spcPct val="130000"/>
              </a:lnSpc>
              <a:buClr>
                <a:srgbClr val="FF0000"/>
              </a:buClr>
              <a:buFont typeface="Wingdings" pitchFamily="2" charset="2"/>
              <a:buNone/>
            </a:pPr>
            <a:r>
              <a:rPr lang="zh-CN" altLang="en-US" dirty="0">
                <a:solidFill>
                  <a:srgbClr val="FF0000"/>
                </a:solidFill>
                <a:effectLst>
                  <a:outerShdw blurRad="38100" dist="38100" dir="2700000" algn="tl">
                    <a:srgbClr val="C0C0C0"/>
                  </a:outerShdw>
                </a:effectLst>
                <a:latin typeface="+mn-ea"/>
              </a:rPr>
              <a:t>      </a:t>
            </a:r>
            <a:r>
              <a:rPr lang="zh-CN" altLang="en-US" dirty="0">
                <a:latin typeface="+mn-ea"/>
              </a:rPr>
              <a:t>对数据</a:t>
            </a:r>
            <a:r>
              <a:rPr lang="en-US" altLang="zh-CN" dirty="0">
                <a:latin typeface="+mn-ea"/>
              </a:rPr>
              <a:t>/</a:t>
            </a:r>
            <a:r>
              <a:rPr lang="zh-CN" altLang="en-US" dirty="0">
                <a:latin typeface="+mn-ea"/>
              </a:rPr>
              <a:t>信息的语法表示进行变换。</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内容</a:t>
            </a:r>
          </a:p>
          <a:p>
            <a:pPr marL="0" indent="0">
              <a:lnSpc>
                <a:spcPct val="130000"/>
              </a:lnSpc>
              <a:buClr>
                <a:srgbClr val="FF0000"/>
              </a:buClr>
              <a:buFont typeface="Wingdings" pitchFamily="2" charset="2"/>
              <a:buNone/>
            </a:pPr>
            <a:r>
              <a:rPr lang="zh-CN" altLang="en-US" dirty="0">
                <a:solidFill>
                  <a:srgbClr val="FF0000"/>
                </a:solidFill>
                <a:effectLst>
                  <a:outerShdw blurRad="38100" dist="38100" dir="2700000" algn="tl">
                    <a:srgbClr val="C0C0C0"/>
                  </a:outerShdw>
                </a:effectLst>
                <a:latin typeface="+mn-ea"/>
              </a:rPr>
              <a:t>     </a:t>
            </a:r>
            <a:r>
              <a:rPr lang="zh-CN" altLang="en-US" dirty="0">
                <a:latin typeface="+mn-ea"/>
              </a:rPr>
              <a:t>数据变换、数据压缩和数据加密。</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数据单位</a:t>
            </a:r>
          </a:p>
          <a:p>
            <a:pPr marL="0" indent="0">
              <a:lnSpc>
                <a:spcPct val="130000"/>
              </a:lnSpc>
              <a:buNone/>
            </a:pPr>
            <a:r>
              <a:rPr lang="zh-CN" altLang="en-US" dirty="0">
                <a:latin typeface="+mn-ea"/>
              </a:rPr>
              <a:t>      </a:t>
            </a:r>
            <a:r>
              <a:rPr lang="en-US" altLang="zh-CN" dirty="0"/>
              <a:t>PPDU</a:t>
            </a:r>
            <a:endParaRPr lang="zh-CN" altLang="en-US" dirty="0"/>
          </a:p>
        </p:txBody>
      </p:sp>
      <p:sp>
        <p:nvSpPr>
          <p:cNvPr id="3512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zh-CN" altLang="en-US"/>
              <a:t>表示层</a:t>
            </a:r>
            <a:br>
              <a:rPr lang="zh-CN" altLang="en-US"/>
            </a:br>
            <a:r>
              <a:rPr lang="zh-CN" altLang="en-US" sz="3200"/>
              <a:t>（图示）</a:t>
            </a:r>
          </a:p>
        </p:txBody>
      </p:sp>
      <p:sp>
        <p:nvSpPr>
          <p:cNvPr id="352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2261" name="Picture 5"/>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827088" y="2060575"/>
            <a:ext cx="7961312" cy="400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26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zh-CN" altLang="en-US"/>
              <a:t>应用层</a:t>
            </a:r>
            <a:br>
              <a:rPr lang="zh-CN" altLang="en-US"/>
            </a:br>
            <a:r>
              <a:rPr lang="zh-CN" altLang="en-US" sz="3200"/>
              <a:t>（概念）</a:t>
            </a:r>
          </a:p>
        </p:txBody>
      </p:sp>
      <p:sp>
        <p:nvSpPr>
          <p:cNvPr id="353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3284" name="Rectangle 4"/>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作用</a:t>
            </a:r>
          </a:p>
          <a:p>
            <a:pPr marL="0" indent="0">
              <a:lnSpc>
                <a:spcPct val="130000"/>
              </a:lnSpc>
              <a:buClr>
                <a:srgbClr val="FF0000"/>
              </a:buClr>
              <a:buFont typeface="Wingdings" pitchFamily="2" charset="2"/>
              <a:buNone/>
            </a:pPr>
            <a:r>
              <a:rPr lang="zh-CN" altLang="en-US" sz="2800"/>
              <a:t>     为</a:t>
            </a:r>
            <a:r>
              <a:rPr lang="en-US" altLang="zh-CN" sz="2800"/>
              <a:t>OSI</a:t>
            </a:r>
            <a:r>
              <a:rPr lang="zh-CN" altLang="en-US" sz="2800"/>
              <a:t>用户提供服务。</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例如</a:t>
            </a:r>
          </a:p>
          <a:p>
            <a:pPr marL="0" indent="0">
              <a:lnSpc>
                <a:spcPct val="130000"/>
              </a:lnSpc>
              <a:buClr>
                <a:srgbClr val="FF0000"/>
              </a:buClr>
              <a:buFont typeface="Wingdings" pitchFamily="2" charset="2"/>
              <a:buNone/>
            </a:pPr>
            <a:r>
              <a:rPr lang="en-US" altLang="zh-CN" sz="2800"/>
              <a:t>      FTAM</a:t>
            </a:r>
            <a:r>
              <a:rPr lang="zh-CN" altLang="en-US" sz="2800"/>
              <a:t>（文件传送访问和管理）、</a:t>
            </a:r>
            <a:r>
              <a:rPr lang="en-US" altLang="zh-CN" sz="2800"/>
              <a:t>MHS</a:t>
            </a:r>
            <a:r>
              <a:rPr lang="zh-CN" altLang="en-US" sz="2800"/>
              <a:t>（文电处理系统）、</a:t>
            </a:r>
            <a:r>
              <a:rPr lang="en-US" altLang="zh-CN" sz="2800"/>
              <a:t>VT</a:t>
            </a:r>
            <a:r>
              <a:rPr lang="zh-CN" altLang="en-US" sz="2800"/>
              <a:t>（虚拟终端）等。</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a:t>
            </a:r>
            <a:r>
              <a:rPr lang="en-US" altLang="zh-CN" sz="2800"/>
              <a:t>APDU</a:t>
            </a:r>
            <a:endParaRPr lang="zh-CN" altLang="en-US" sz="2800"/>
          </a:p>
        </p:txBody>
      </p:sp>
      <p:sp>
        <p:nvSpPr>
          <p:cNvPr id="3532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19</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zh-CN" altLang="en-US"/>
              <a:t>应用层</a:t>
            </a:r>
            <a:br>
              <a:rPr lang="zh-CN" altLang="en-US"/>
            </a:br>
            <a:r>
              <a:rPr lang="zh-CN" altLang="en-US" sz="3200"/>
              <a:t>（图示）</a:t>
            </a:r>
          </a:p>
        </p:txBody>
      </p:sp>
      <p:sp>
        <p:nvSpPr>
          <p:cNvPr id="354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4309" name="Picture 5"/>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205038"/>
            <a:ext cx="8062913"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43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20</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自定义设计方案 13">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自定义设计方案 14">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自定义设计方案 1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8426</TotalTime>
  <Words>9505</Words>
  <Application>Microsoft Office PowerPoint</Application>
  <PresentationFormat>全屏显示(4:3)</PresentationFormat>
  <Paragraphs>1497</Paragraphs>
  <Slides>175</Slides>
  <Notes>0</Notes>
  <HiddenSlides>0</HiddenSlides>
  <MMClips>0</MMClips>
  <ScaleCrop>false</ScaleCrop>
  <HeadingPairs>
    <vt:vector size="6" baseType="variant">
      <vt:variant>
        <vt:lpstr>主题</vt:lpstr>
      </vt:variant>
      <vt:variant>
        <vt:i4>2</vt:i4>
      </vt:variant>
      <vt:variant>
        <vt:lpstr>嵌入 OLE 服务器</vt:lpstr>
      </vt:variant>
      <vt:variant>
        <vt:i4>4</vt:i4>
      </vt:variant>
      <vt:variant>
        <vt:lpstr>幻灯片标题</vt:lpstr>
      </vt:variant>
      <vt:variant>
        <vt:i4>175</vt:i4>
      </vt:variant>
    </vt:vector>
  </HeadingPairs>
  <TitlesOfParts>
    <vt:vector size="181" baseType="lpstr">
      <vt:lpstr>Straight Edge</vt:lpstr>
      <vt:lpstr>自定义设计方案</vt:lpstr>
      <vt:lpstr>Visio</vt:lpstr>
      <vt:lpstr>图片</vt:lpstr>
      <vt:lpstr>VISIO</vt:lpstr>
      <vt:lpstr>公式</vt:lpstr>
      <vt:lpstr>第一章   计算机网络基础</vt:lpstr>
      <vt:lpstr>计算机网络基础</vt:lpstr>
      <vt:lpstr>计算机网络概述</vt:lpstr>
      <vt:lpstr>计算机网络的定义 </vt:lpstr>
      <vt:lpstr>定义一</vt:lpstr>
      <vt:lpstr>是计算机网络？</vt:lpstr>
      <vt:lpstr>定义二</vt:lpstr>
      <vt:lpstr>图示计算机网络</vt:lpstr>
      <vt:lpstr>概念澄清：三网</vt:lpstr>
      <vt:lpstr>概念澄清： 计算机网络与分布式系统</vt:lpstr>
      <vt:lpstr>计算机网络的应用 </vt:lpstr>
      <vt:lpstr>商业应用 </vt:lpstr>
      <vt:lpstr>客户-服务器 （网络环境）</vt:lpstr>
      <vt:lpstr>客户-服务器 （工作过程和特点）</vt:lpstr>
      <vt:lpstr>客户-服务器 （举例）</vt:lpstr>
      <vt:lpstr>浏览器-服务器 （B/S）</vt:lpstr>
      <vt:lpstr>家庭应用 </vt:lpstr>
      <vt:lpstr>访问远程信息</vt:lpstr>
      <vt:lpstr>个人间通信</vt:lpstr>
      <vt:lpstr>P2P系统</vt:lpstr>
      <vt:lpstr>P2P的特点和应用</vt:lpstr>
      <vt:lpstr>交互式娱乐</vt:lpstr>
      <vt:lpstr>电子商务</vt:lpstr>
      <vt:lpstr>普适计算 （ubiquitous computing）</vt:lpstr>
      <vt:lpstr>无线网络的形式</vt:lpstr>
      <vt:lpstr>无线网络的应用</vt:lpstr>
      <vt:lpstr>社会问题 </vt:lpstr>
      <vt:lpstr>计算机网络的分类 </vt:lpstr>
      <vt:lpstr>按传输技术进行分类</vt:lpstr>
      <vt:lpstr>广播式网络</vt:lpstr>
      <vt:lpstr>点到点式网络</vt:lpstr>
      <vt:lpstr>PowerPoint 演示文稿</vt:lpstr>
      <vt:lpstr>按距离大小进行分类</vt:lpstr>
      <vt:lpstr>按距离大小进行分类</vt:lpstr>
      <vt:lpstr>个域网 （PAN）</vt:lpstr>
      <vt:lpstr>局域网 （LAN）</vt:lpstr>
      <vt:lpstr>局域网 （拓扑结构）</vt:lpstr>
      <vt:lpstr>局域网 （举例）</vt:lpstr>
      <vt:lpstr>城域网 （MAN）</vt:lpstr>
      <vt:lpstr>城域网 （例子）</vt:lpstr>
      <vt:lpstr>广域网 （WAN）</vt:lpstr>
      <vt:lpstr>广域网 （构成）</vt:lpstr>
      <vt:lpstr>广域网 （工作原理）</vt:lpstr>
      <vt:lpstr>广域网 （例子）</vt:lpstr>
      <vt:lpstr>广域网 （例子:实现1）</vt:lpstr>
      <vt:lpstr>广域网 （例子:实现2）</vt:lpstr>
      <vt:lpstr>无线网</vt:lpstr>
      <vt:lpstr>系统互连 （蓝牙）</vt:lpstr>
      <vt:lpstr>无线LAN  （802.11）</vt:lpstr>
      <vt:lpstr>无线WAN</vt:lpstr>
      <vt:lpstr>无线网与有线网的结合</vt:lpstr>
      <vt:lpstr>家庭网 （应用）</vt:lpstr>
      <vt:lpstr>家庭网 （特性）</vt:lpstr>
      <vt:lpstr>家庭网 （有线/无线？）</vt:lpstr>
      <vt:lpstr>互联网 （ internet ）</vt:lpstr>
      <vt:lpstr>概念的区分</vt:lpstr>
      <vt:lpstr>计算机网络的组成</vt:lpstr>
      <vt:lpstr>计算机网络中的硬件</vt:lpstr>
      <vt:lpstr>计算机网络中的软件</vt:lpstr>
      <vt:lpstr>计算机网络体系结构</vt:lpstr>
      <vt:lpstr>网络体系结构的概念</vt:lpstr>
      <vt:lpstr>协议概念</vt:lpstr>
      <vt:lpstr>协议概念的理解</vt:lpstr>
      <vt:lpstr>协议设计</vt:lpstr>
      <vt:lpstr>协议分层设计</vt:lpstr>
      <vt:lpstr>分层设计后的数据传输</vt:lpstr>
      <vt:lpstr>术  语</vt:lpstr>
      <vt:lpstr>术  语</vt:lpstr>
      <vt:lpstr>协议、服务和SAP</vt:lpstr>
      <vt:lpstr>服务类型</vt:lpstr>
      <vt:lpstr>服务原语</vt:lpstr>
      <vt:lpstr>举例:一个简单的面向连接</vt:lpstr>
      <vt:lpstr>协议分层设计思想类比</vt:lpstr>
      <vt:lpstr>类比:信件的封装、传递和解封</vt:lpstr>
      <vt:lpstr>各层设计问题</vt:lpstr>
      <vt:lpstr>分层原则</vt:lpstr>
      <vt:lpstr>分层优点</vt:lpstr>
      <vt:lpstr>网络体系结构</vt:lpstr>
      <vt:lpstr>常用网络体系结构</vt:lpstr>
      <vt:lpstr>ISO/OSI RM</vt:lpstr>
      <vt:lpstr>PowerPoint 演示文稿</vt:lpstr>
      <vt:lpstr>PowerPoint 演示文稿</vt:lpstr>
      <vt:lpstr>物理层 （概念）</vt:lpstr>
      <vt:lpstr>物理层 （图示）</vt:lpstr>
      <vt:lpstr>数据链路层 （概念）</vt:lpstr>
      <vt:lpstr>数据链路层 （图示）</vt:lpstr>
      <vt:lpstr>PowerPoint 演示文稿</vt:lpstr>
      <vt:lpstr>网络层 （概念）</vt:lpstr>
      <vt:lpstr>网络层 （图示）</vt:lpstr>
      <vt:lpstr>PowerPoint 演示文稿</vt:lpstr>
      <vt:lpstr>传输层 （概念）</vt:lpstr>
      <vt:lpstr>传输层 （图示）</vt:lpstr>
      <vt:lpstr>网络层和传输层</vt:lpstr>
      <vt:lpstr>会话层 （概念）</vt:lpstr>
      <vt:lpstr>会话层 （图示）</vt:lpstr>
      <vt:lpstr>表示层 （概念）</vt:lpstr>
      <vt:lpstr>表示层 （图示）</vt:lpstr>
      <vt:lpstr>应用层 （概念）</vt:lpstr>
      <vt:lpstr>应用层 （图示）</vt:lpstr>
      <vt:lpstr>总  结</vt:lpstr>
      <vt:lpstr>命  运</vt:lpstr>
      <vt:lpstr>概  述</vt:lpstr>
      <vt:lpstr>TCP/IP RM</vt:lpstr>
      <vt:lpstr>数据传输</vt:lpstr>
      <vt:lpstr>网络接口层 （Host-to-network）</vt:lpstr>
      <vt:lpstr>网际互连层 （Internet）</vt:lpstr>
      <vt:lpstr>传输层 （Transport）</vt:lpstr>
      <vt:lpstr>应用层 （Application）</vt:lpstr>
      <vt:lpstr>PowerPoint 演示文稿</vt:lpstr>
      <vt:lpstr>例:WWW</vt:lpstr>
      <vt:lpstr>存在的问题 </vt:lpstr>
      <vt:lpstr>原理体系结构 </vt:lpstr>
      <vt:lpstr>数据传输</vt:lpstr>
      <vt:lpstr>LAN RM</vt:lpstr>
      <vt:lpstr>LAN RM</vt:lpstr>
      <vt:lpstr>各层功能介绍</vt:lpstr>
      <vt:lpstr>PowerPoint 演示文稿</vt:lpstr>
      <vt:lpstr>计算机网络实例</vt:lpstr>
      <vt:lpstr>Internet</vt:lpstr>
      <vt:lpstr>Internet发展过程</vt:lpstr>
      <vt:lpstr>ARPANET</vt:lpstr>
      <vt:lpstr>原始的ARPANET设计</vt:lpstr>
      <vt:lpstr>ARPANET的成长 (最初3年内)</vt:lpstr>
      <vt:lpstr>NSFNET</vt:lpstr>
      <vt:lpstr>三级网络结构中的通信</vt:lpstr>
      <vt:lpstr>Internet</vt:lpstr>
      <vt:lpstr>Internet交换点 (IXP)</vt:lpstr>
      <vt:lpstr>用户通过ISP上网</vt:lpstr>
      <vt:lpstr>NGI和Internet2</vt:lpstr>
      <vt:lpstr>Internet典型应用</vt:lpstr>
      <vt:lpstr>Internet的体系结构</vt:lpstr>
      <vt:lpstr>ISP</vt:lpstr>
      <vt:lpstr>接入网</vt:lpstr>
      <vt:lpstr>Internet在中国 （网络建设）</vt:lpstr>
      <vt:lpstr>Internet在中国 （发展情况）</vt:lpstr>
      <vt:lpstr>Internet在中国 （下一代Internet）</vt:lpstr>
      <vt:lpstr>NSFCNET网络结构</vt:lpstr>
      <vt:lpstr>以太网</vt:lpstr>
      <vt:lpstr>最初网络结构和技术</vt:lpstr>
      <vt:lpstr>发展过程</vt:lpstr>
      <vt:lpstr>无线LAN</vt:lpstr>
      <vt:lpstr>发展历程</vt:lpstr>
      <vt:lpstr>主要组网方式</vt:lpstr>
      <vt:lpstr>无线射频识别 （RFID）</vt:lpstr>
      <vt:lpstr>无线射频识别 （RFID）</vt:lpstr>
      <vt:lpstr>无线传感器网络 （WSN）</vt:lpstr>
      <vt:lpstr>无线传感器网络 （WSN）</vt:lpstr>
      <vt:lpstr>一些应该了解的知识</vt:lpstr>
      <vt:lpstr>计算机网络的主要 性能指标</vt:lpstr>
      <vt:lpstr>什么是带宽?</vt:lpstr>
      <vt:lpstr>容易混淆的单位</vt:lpstr>
      <vt:lpstr>数字信号和带宽</vt:lpstr>
      <vt:lpstr>时  延</vt:lpstr>
      <vt:lpstr>发送时延</vt:lpstr>
      <vt:lpstr>传播时延</vt:lpstr>
      <vt:lpstr>处理时延</vt:lpstr>
      <vt:lpstr>图  示</vt:lpstr>
      <vt:lpstr>一个误区</vt:lpstr>
      <vt:lpstr>利用率</vt:lpstr>
      <vt:lpstr>时延与网络利用率的关系</vt:lpstr>
      <vt:lpstr>图  示</vt:lpstr>
      <vt:lpstr>计算机网络的标准化</vt:lpstr>
      <vt:lpstr>国际电信联盟 （ITU）</vt:lpstr>
      <vt:lpstr>国际标准化组织 （ISO）</vt:lpstr>
      <vt:lpstr>电器和电子工程师协会 （IEEE）</vt:lpstr>
      <vt:lpstr>Internet协会 （ISOC）</vt:lpstr>
      <vt:lpstr>组织结构图</vt:lpstr>
      <vt:lpstr>组织结构</vt:lpstr>
      <vt:lpstr>建立标准的程序</vt:lpstr>
      <vt:lpstr>标准化过程</vt:lpstr>
      <vt:lpstr>RFC成熟等级 （解释）</vt:lpstr>
      <vt:lpstr>RFC成熟等级 （解释）</vt:lpstr>
      <vt:lpstr>一些重要的资料</vt:lpstr>
      <vt:lpstr>一些重要的资料</vt:lpstr>
      <vt:lpstr>作  业</vt:lpstr>
    </vt:vector>
  </TitlesOfParts>
  <Company>同济大学.电子与信息工程学院.计算机科学与技术系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subject>计算机网络基础</dc:subject>
  <dc:creator>陆有军</dc:creator>
  <cp:lastModifiedBy>lyj</cp:lastModifiedBy>
  <cp:revision>289</cp:revision>
  <dcterms:created xsi:type="dcterms:W3CDTF">1601-01-01T00:00:00Z</dcterms:created>
  <dcterms:modified xsi:type="dcterms:W3CDTF">2024-03-11T04:28:46Z</dcterms:modified>
</cp:coreProperties>
</file>